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434" r:id="rId5"/>
  </p:sldMasterIdLst>
  <p:notesMasterIdLst>
    <p:notesMasterId r:id="rId50"/>
  </p:notesMasterIdLst>
  <p:handoutMasterIdLst>
    <p:handoutMasterId r:id="rId51"/>
  </p:handoutMasterIdLst>
  <p:sldIdLst>
    <p:sldId id="603" r:id="rId6"/>
    <p:sldId id="537" r:id="rId7"/>
    <p:sldId id="633" r:id="rId8"/>
    <p:sldId id="628" r:id="rId9"/>
    <p:sldId id="608" r:id="rId10"/>
    <p:sldId id="630" r:id="rId11"/>
    <p:sldId id="589" r:id="rId12"/>
    <p:sldId id="609" r:id="rId13"/>
    <p:sldId id="636" r:id="rId14"/>
    <p:sldId id="637" r:id="rId15"/>
    <p:sldId id="615" r:id="rId16"/>
    <p:sldId id="572" r:id="rId17"/>
    <p:sldId id="575" r:id="rId18"/>
    <p:sldId id="566" r:id="rId19"/>
    <p:sldId id="563" r:id="rId20"/>
    <p:sldId id="569" r:id="rId21"/>
    <p:sldId id="581" r:id="rId22"/>
    <p:sldId id="580" r:id="rId23"/>
    <p:sldId id="635" r:id="rId24"/>
    <p:sldId id="583" r:id="rId25"/>
    <p:sldId id="620" r:id="rId26"/>
    <p:sldId id="621" r:id="rId27"/>
    <p:sldId id="417" r:id="rId28"/>
    <p:sldId id="595" r:id="rId29"/>
    <p:sldId id="587" r:id="rId30"/>
    <p:sldId id="585" r:id="rId31"/>
    <p:sldId id="599" r:id="rId32"/>
    <p:sldId id="596" r:id="rId33"/>
    <p:sldId id="459" r:id="rId34"/>
    <p:sldId id="559" r:id="rId35"/>
    <p:sldId id="560" r:id="rId36"/>
    <p:sldId id="561" r:id="rId37"/>
    <p:sldId id="562" r:id="rId38"/>
    <p:sldId id="625" r:id="rId39"/>
    <p:sldId id="638" r:id="rId40"/>
    <p:sldId id="611" r:id="rId41"/>
    <p:sldId id="612" r:id="rId42"/>
    <p:sldId id="503" r:id="rId43"/>
    <p:sldId id="515" r:id="rId44"/>
    <p:sldId id="525" r:id="rId45"/>
    <p:sldId id="471" r:id="rId46"/>
    <p:sldId id="474" r:id="rId47"/>
    <p:sldId id="473" r:id="rId48"/>
    <p:sldId id="318" r:id="rId49"/>
  </p:sldIdLst>
  <p:sldSz cx="9326563" cy="6994525"/>
  <p:notesSz cx="7010400" cy="9296400"/>
  <p:defaultTextStyle>
    <a:defPPr>
      <a:defRPr lang="en-US"/>
    </a:defPPr>
    <a:lvl1pPr marL="0" algn="l" defTabSz="932475" rtl="0" eaLnBrk="1" latinLnBrk="0" hangingPunct="1">
      <a:defRPr sz="1836" kern="1200">
        <a:solidFill>
          <a:schemeClr val="tx1"/>
        </a:solidFill>
        <a:latin typeface="+mn-lt"/>
        <a:ea typeface="+mn-ea"/>
        <a:cs typeface="+mn-cs"/>
      </a:defRPr>
    </a:lvl1pPr>
    <a:lvl2pPr marL="466238" algn="l" defTabSz="932475" rtl="0" eaLnBrk="1" latinLnBrk="0" hangingPunct="1">
      <a:defRPr sz="1836" kern="1200">
        <a:solidFill>
          <a:schemeClr val="tx1"/>
        </a:solidFill>
        <a:latin typeface="+mn-lt"/>
        <a:ea typeface="+mn-ea"/>
        <a:cs typeface="+mn-cs"/>
      </a:defRPr>
    </a:lvl2pPr>
    <a:lvl3pPr marL="932475" algn="l" defTabSz="932475" rtl="0" eaLnBrk="1" latinLnBrk="0" hangingPunct="1">
      <a:defRPr sz="1836" kern="1200">
        <a:solidFill>
          <a:schemeClr val="tx1"/>
        </a:solidFill>
        <a:latin typeface="+mn-lt"/>
        <a:ea typeface="+mn-ea"/>
        <a:cs typeface="+mn-cs"/>
      </a:defRPr>
    </a:lvl3pPr>
    <a:lvl4pPr marL="1398713" algn="l" defTabSz="932475" rtl="0" eaLnBrk="1" latinLnBrk="0" hangingPunct="1">
      <a:defRPr sz="1836" kern="1200">
        <a:solidFill>
          <a:schemeClr val="tx1"/>
        </a:solidFill>
        <a:latin typeface="+mn-lt"/>
        <a:ea typeface="+mn-ea"/>
        <a:cs typeface="+mn-cs"/>
      </a:defRPr>
    </a:lvl4pPr>
    <a:lvl5pPr marL="1864951" algn="l" defTabSz="932475" rtl="0" eaLnBrk="1" latinLnBrk="0" hangingPunct="1">
      <a:defRPr sz="1836" kern="1200">
        <a:solidFill>
          <a:schemeClr val="tx1"/>
        </a:solidFill>
        <a:latin typeface="+mn-lt"/>
        <a:ea typeface="+mn-ea"/>
        <a:cs typeface="+mn-cs"/>
      </a:defRPr>
    </a:lvl5pPr>
    <a:lvl6pPr marL="2331190" algn="l" defTabSz="932475" rtl="0" eaLnBrk="1" latinLnBrk="0" hangingPunct="1">
      <a:defRPr sz="1836" kern="1200">
        <a:solidFill>
          <a:schemeClr val="tx1"/>
        </a:solidFill>
        <a:latin typeface="+mn-lt"/>
        <a:ea typeface="+mn-ea"/>
        <a:cs typeface="+mn-cs"/>
      </a:defRPr>
    </a:lvl6pPr>
    <a:lvl7pPr marL="2797426" algn="l" defTabSz="932475" rtl="0" eaLnBrk="1" latinLnBrk="0" hangingPunct="1">
      <a:defRPr sz="1836" kern="1200">
        <a:solidFill>
          <a:schemeClr val="tx1"/>
        </a:solidFill>
        <a:latin typeface="+mn-lt"/>
        <a:ea typeface="+mn-ea"/>
        <a:cs typeface="+mn-cs"/>
      </a:defRPr>
    </a:lvl7pPr>
    <a:lvl8pPr marL="3263663" algn="l" defTabSz="932475" rtl="0" eaLnBrk="1" latinLnBrk="0" hangingPunct="1">
      <a:defRPr sz="1836" kern="1200">
        <a:solidFill>
          <a:schemeClr val="tx1"/>
        </a:solidFill>
        <a:latin typeface="+mn-lt"/>
        <a:ea typeface="+mn-ea"/>
        <a:cs typeface="+mn-cs"/>
      </a:defRPr>
    </a:lvl8pPr>
    <a:lvl9pPr marL="3729901" algn="l" defTabSz="932475" rtl="0" eaLnBrk="1" latinLnBrk="0" hangingPunct="1">
      <a:defRPr sz="1836" kern="1200">
        <a:solidFill>
          <a:schemeClr val="tx1"/>
        </a:solidFill>
        <a:latin typeface="+mn-lt"/>
        <a:ea typeface="+mn-ea"/>
        <a:cs typeface="+mn-cs"/>
      </a:defRPr>
    </a:lvl9pPr>
  </p:defaultTextStyle>
  <p:extLst>
    <p:ext uri="{521415D9-36F7-43E2-AB2F-B90AF26B5E84}">
      <p14:sectionLst xmlns:p14="http://schemas.microsoft.com/office/powerpoint/2010/main">
        <p14:section name="Industry Insights" id="{764C34AF-102A-4CF7-BB3C-6BE68A54F31E}">
          <p14:sldIdLst>
            <p14:sldId id="603"/>
            <p14:sldId id="537"/>
            <p14:sldId id="633"/>
            <p14:sldId id="628"/>
            <p14:sldId id="608"/>
            <p14:sldId id="630"/>
            <p14:sldId id="589"/>
            <p14:sldId id="609"/>
            <p14:sldId id="636"/>
            <p14:sldId id="637"/>
            <p14:sldId id="615"/>
            <p14:sldId id="572"/>
            <p14:sldId id="575"/>
            <p14:sldId id="566"/>
            <p14:sldId id="563"/>
            <p14:sldId id="569"/>
            <p14:sldId id="581"/>
            <p14:sldId id="580"/>
            <p14:sldId id="635"/>
            <p14:sldId id="583"/>
            <p14:sldId id="620"/>
            <p14:sldId id="621"/>
          </p14:sldIdLst>
        </p14:section>
        <p14:section name="Performance Trends" id="{2B532F84-0774-4CAA-A598-A15BA2808CE4}">
          <p14:sldIdLst>
            <p14:sldId id="417"/>
            <p14:sldId id="595"/>
            <p14:sldId id="587"/>
            <p14:sldId id="585"/>
            <p14:sldId id="599"/>
            <p14:sldId id="596"/>
          </p14:sldIdLst>
        </p14:section>
        <p14:section name="Ad Copy Analysis" id="{3039E2B7-4C65-48E7-9BBF-A42BBF2AA45B}">
          <p14:sldIdLst>
            <p14:sldId id="459"/>
            <p14:sldId id="559"/>
            <p14:sldId id="560"/>
            <p14:sldId id="561"/>
            <p14:sldId id="562"/>
          </p14:sldIdLst>
        </p14:section>
        <p14:section name="Why Bing Network" id="{EF93C633-3014-4F4A-9E1F-9366D41EFF34}">
          <p14:sldIdLst>
            <p14:sldId id="625"/>
            <p14:sldId id="638"/>
            <p14:sldId id="611"/>
            <p14:sldId id="612"/>
            <p14:sldId id="503"/>
            <p14:sldId id="515"/>
            <p14:sldId id="525"/>
            <p14:sldId id="471"/>
            <p14:sldId id="474"/>
            <p14:sldId id="473"/>
            <p14:sldId id="318"/>
          </p14:sldIdLst>
        </p14:section>
      </p14:sectionLst>
    </p:ext>
    <p:ext uri="{EFAFB233-063F-42B5-8137-9DF3F51BA10A}">
      <p15:sldGuideLst xmlns:p15="http://schemas.microsoft.com/office/powerpoint/2012/main">
        <p15:guide id="4" orient="horz" pos="4099" userDrawn="1">
          <p15:clr>
            <a:srgbClr val="A4A3A4"/>
          </p15:clr>
        </p15:guide>
        <p15:guide id="7" orient="horz" pos="2227" userDrawn="1">
          <p15:clr>
            <a:srgbClr val="A4A3A4"/>
          </p15:clr>
        </p15:guide>
        <p15:guide id="9" pos="337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odd Schwartz" initials="tcs" lastIdx="4" clrIdx="0"/>
  <p:cmAuthor id="1" name="Stefan Weitz" initials="SW" lastIdx="10" clrIdx="1"/>
  <p:cmAuthor id="2" name="Todd Schwartz" initials="TCS" lastIdx="10" clrIdx="2"/>
  <p:cmAuthor id="3" name="Henry Hall" initials="HH" lastIdx="67" clrIdx="3"/>
  <p:cmAuthor id="4" name="Hank" initials="H" lastIdx="32" clrIdx="4"/>
  <p:cmAuthor id="5" name="Lisa Gurry" initials="LG" lastIdx="2" clrIdx="5"/>
  <p:cmAuthor id="6" name="TracyLee Hill" initials="TLH" lastIdx="21" clrIdx="6"/>
  <p:cmAuthor id="7" name="claireh" initials="c" lastIdx="1" clrIdx="7"/>
  <p:cmAuthor id="8" name="Jill White (Lista Group)" initials="JW(G" lastIdx="15" clrIdx="8">
    <p:extLst>
      <p:ext uri="{19B8F6BF-5375-455C-9EA6-DF929625EA0E}">
        <p15:presenceInfo xmlns:p15="http://schemas.microsoft.com/office/powerpoint/2012/main" userId="S-1-5-21-124525095-708259637-1543119021-1281078" providerId="AD"/>
      </p:ext>
    </p:extLst>
  </p:cmAuthor>
  <p:cmAuthor id="9" name="Tracy Northcutt" initials="TN" lastIdx="53" clrIdx="9">
    <p:extLst>
      <p:ext uri="{19B8F6BF-5375-455C-9EA6-DF929625EA0E}">
        <p15:presenceInfo xmlns:p15="http://schemas.microsoft.com/office/powerpoint/2012/main" userId="S-1-5-21-2127521184-1604012920-1887927527-2710088" providerId="AD"/>
      </p:ext>
    </p:extLst>
  </p:cmAuthor>
  <p:cmAuthor id="10" name="David Delmar (Allyis Inc)" initials="DD(I" lastIdx="11" clrIdx="10">
    <p:extLst>
      <p:ext uri="{19B8F6BF-5375-455C-9EA6-DF929625EA0E}">
        <p15:presenceInfo xmlns:p15="http://schemas.microsoft.com/office/powerpoint/2012/main" userId="S-1-5-21-2127521184-1604012920-1887927527-12392782" providerId="AD"/>
      </p:ext>
    </p:extLst>
  </p:cmAuthor>
  <p:cmAuthor id="11" name="Jimmy Lin" initials="JL" lastIdx="7" clrIdx="11">
    <p:extLst>
      <p:ext uri="{19B8F6BF-5375-455C-9EA6-DF929625EA0E}">
        <p15:presenceInfo xmlns:p15="http://schemas.microsoft.com/office/powerpoint/2012/main" userId="S-1-5-21-2127521184-1604012920-1887927527-9821994" providerId="AD"/>
      </p:ext>
    </p:extLst>
  </p:cmAuthor>
  <p:cmAuthor id="12" name="Lucy Wang" initials="LW" lastIdx="7" clrIdx="12">
    <p:extLst>
      <p:ext uri="{19B8F6BF-5375-455C-9EA6-DF929625EA0E}">
        <p15:presenceInfo xmlns:p15="http://schemas.microsoft.com/office/powerpoint/2012/main" userId="S-1-5-21-2127521184-1604012920-1887927527-6293813" providerId="AD"/>
      </p:ext>
    </p:extLst>
  </p:cmAuthor>
  <p:cmAuthor id="13" name="Linee Leslie (Society Consulting)" initials="LL(C" lastIdx="1" clrIdx="13">
    <p:extLst>
      <p:ext uri="{19B8F6BF-5375-455C-9EA6-DF929625EA0E}">
        <p15:presenceInfo xmlns:p15="http://schemas.microsoft.com/office/powerpoint/2012/main" userId="S-1-5-21-2127521184-1604012920-1887927527-11824064" providerId="AD"/>
      </p:ext>
    </p:extLst>
  </p:cmAuthor>
  <p:cmAuthor id="14" name="Klara Stover (Bluehawk LLC)" initials="KS(L" lastIdx="13" clrIdx="14">
    <p:extLst>
      <p:ext uri="{19B8F6BF-5375-455C-9EA6-DF929625EA0E}">
        <p15:presenceInfo xmlns:p15="http://schemas.microsoft.com/office/powerpoint/2012/main" userId="S-1-5-21-2127521184-1604012920-1887927527-14343689" providerId="AD"/>
      </p:ext>
    </p:extLst>
  </p:cmAuthor>
  <p:cmAuthor id="15" name="Lynn Robitaille (Bluehawk LLC)" initials="LR(L" lastIdx="89" clrIdx="15">
    <p:extLst>
      <p:ext uri="{19B8F6BF-5375-455C-9EA6-DF929625EA0E}">
        <p15:presenceInfo xmlns:p15="http://schemas.microsoft.com/office/powerpoint/2012/main" userId="S-1-5-21-2127521184-1604012920-1887927527-15883345" providerId="AD"/>
      </p:ext>
    </p:extLst>
  </p:cmAuthor>
  <p:cmAuthor id="17" name="Jill White" initials="JW" lastIdx="45" clrIdx="16">
    <p:extLst>
      <p:ext uri="{19B8F6BF-5375-455C-9EA6-DF929625EA0E}">
        <p15:presenceInfo xmlns:p15="http://schemas.microsoft.com/office/powerpoint/2012/main" userId="2442be4b1a6a5632" providerId="Windows Live"/>
      </p:ext>
    </p:extLst>
  </p:cmAuthor>
  <p:cmAuthor id="18" name="Cheri Rudolph" initials="CR" lastIdx="15" clrIdx="18">
    <p:extLst>
      <p:ext uri="{19B8F6BF-5375-455C-9EA6-DF929625EA0E}">
        <p15:presenceInfo xmlns:p15="http://schemas.microsoft.com/office/powerpoint/2012/main" userId="S0033FFF94E75EAF@LIVE.COM" providerId="AD"/>
      </p:ext>
    </p:extLst>
  </p:cmAuthor>
  <p:cmAuthor id="19" name="Alex Georgescu" initials="AG" lastIdx="3" clrIdx="19">
    <p:extLst>
      <p:ext uri="{19B8F6BF-5375-455C-9EA6-DF929625EA0E}">
        <p15:presenceInfo xmlns:p15="http://schemas.microsoft.com/office/powerpoint/2012/main" userId="S-1-5-21-383413107-1061881802-891584314-12523" providerId="AD"/>
      </p:ext>
    </p:extLst>
  </p:cmAuthor>
  <p:cmAuthor id="20" name="Jill White" initials="JW [2]" lastIdx="1" clrIdx="20"/>
  <p:cmAuthor id="21" name="Alyssa Jones" initials="AJ" lastIdx="7" clrIdx="21">
    <p:extLst>
      <p:ext uri="{19B8F6BF-5375-455C-9EA6-DF929625EA0E}">
        <p15:presenceInfo xmlns:p15="http://schemas.microsoft.com/office/powerpoint/2012/main" userId="S-1-5-21-383413107-1061881802-891584314-1245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D7C2F"/>
    <a:srgbClr val="2F2F10"/>
    <a:srgbClr val="FFFFFF"/>
    <a:srgbClr val="F0F0EE"/>
    <a:srgbClr val="CBCAC8"/>
    <a:srgbClr val="008272"/>
    <a:srgbClr val="00B294"/>
    <a:srgbClr val="00BCF2"/>
    <a:srgbClr val="21850E"/>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4" autoAdjust="0"/>
    <p:restoredTop sz="95026" autoAdjust="0"/>
  </p:normalViewPr>
  <p:slideViewPr>
    <p:cSldViewPr snapToGrid="0">
      <p:cViewPr>
        <p:scale>
          <a:sx n="70" d="100"/>
          <a:sy n="70" d="100"/>
        </p:scale>
        <p:origin x="189" y="-1515"/>
      </p:cViewPr>
      <p:guideLst>
        <p:guide orient="horz" pos="4099"/>
        <p:guide orient="horz" pos="2227"/>
        <p:guide pos="3370"/>
      </p:guideLst>
    </p:cSldViewPr>
  </p:slideViewPr>
  <p:outlineViewPr>
    <p:cViewPr>
      <p:scale>
        <a:sx n="33" d="100"/>
        <a:sy n="33" d="100"/>
      </p:scale>
      <p:origin x="0" y="-20628"/>
    </p:cViewPr>
  </p:outlineViewPr>
  <p:notesTextViewPr>
    <p:cViewPr>
      <p:scale>
        <a:sx n="125" d="100"/>
        <a:sy n="125" d="100"/>
      </p:scale>
      <p:origin x="0" y="0"/>
    </p:cViewPr>
  </p:notesTextViewPr>
  <p:sorterViewPr>
    <p:cViewPr>
      <p:scale>
        <a:sx n="30" d="100"/>
        <a:sy n="30" d="100"/>
      </p:scale>
      <p:origin x="0" y="-3471"/>
    </p:cViewPr>
  </p:sorterViewPr>
  <p:notesViewPr>
    <p:cSldViewPr snapToGrid="0" showGuides="1">
      <p:cViewPr varScale="1">
        <p:scale>
          <a:sx n="61" d="100"/>
          <a:sy n="61" d="100"/>
        </p:scale>
        <p:origin x="3139" y="67"/>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handoutMaster" Target="handoutMasters/handoutMaster1.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792814960629922E-2"/>
          <c:y val="2.6321639029809257E-2"/>
          <c:w val="0.9519060312773403"/>
          <c:h val="0.94735672194038145"/>
        </c:manualLayout>
      </c:layout>
      <c:barChart>
        <c:barDir val="bar"/>
        <c:grouping val="clustered"/>
        <c:varyColors val="0"/>
        <c:ser>
          <c:idx val="0"/>
          <c:order val="0"/>
          <c:tx>
            <c:strRef>
              <c:f>Sheet1!$B$1</c:f>
              <c:strCache>
                <c:ptCount val="1"/>
                <c:pt idx="0">
                  <c:v>Series 1</c:v>
                </c:pt>
              </c:strCache>
            </c:strRef>
          </c:tx>
          <c:spPr>
            <a:solidFill>
              <a:schemeClr val="bg2">
                <a:lumMod val="90000"/>
              </a:schemeClr>
            </a:solidFill>
            <a:ln>
              <a:noFill/>
            </a:ln>
            <a:effectLst/>
          </c:spPr>
          <c:invertIfNegative val="0"/>
          <c:dPt>
            <c:idx val="0"/>
            <c:invertIfNegative val="0"/>
            <c:bubble3D val="0"/>
            <c:spPr>
              <a:solidFill>
                <a:schemeClr val="bg2">
                  <a:lumMod val="90000"/>
                </a:schemeClr>
              </a:solidFill>
              <a:ln>
                <a:noFill/>
              </a:ln>
              <a:effectLst/>
            </c:spPr>
            <c:extLst>
              <c:ext xmlns:c16="http://schemas.microsoft.com/office/drawing/2014/chart" uri="{C3380CC4-5D6E-409C-BE32-E72D297353CC}">
                <c16:uniqueId val="{00000001-3557-47D5-BBC9-5F5816A11DBA}"/>
              </c:ext>
            </c:extLst>
          </c:dPt>
          <c:dPt>
            <c:idx val="1"/>
            <c:invertIfNegative val="0"/>
            <c:bubble3D val="0"/>
            <c:spPr>
              <a:solidFill>
                <a:schemeClr val="bg2">
                  <a:lumMod val="90000"/>
                </a:schemeClr>
              </a:solidFill>
              <a:ln>
                <a:noFill/>
              </a:ln>
              <a:effectLst/>
            </c:spPr>
            <c:extLst>
              <c:ext xmlns:c16="http://schemas.microsoft.com/office/drawing/2014/chart" uri="{C3380CC4-5D6E-409C-BE32-E72D297353CC}">
                <c16:uniqueId val="{00000003-8219-4BA9-A109-5226453755C0}"/>
              </c:ext>
            </c:extLst>
          </c:dPt>
          <c:dPt>
            <c:idx val="2"/>
            <c:invertIfNegative val="0"/>
            <c:bubble3D val="0"/>
            <c:spPr>
              <a:solidFill>
                <a:schemeClr val="bg2">
                  <a:lumMod val="90000"/>
                </a:schemeClr>
              </a:solidFill>
              <a:ln>
                <a:noFill/>
              </a:ln>
              <a:effectLst/>
            </c:spPr>
            <c:extLst>
              <c:ext xmlns:c16="http://schemas.microsoft.com/office/drawing/2014/chart" uri="{C3380CC4-5D6E-409C-BE32-E72D297353CC}">
                <c16:uniqueId val="{00000005-8219-4BA9-A109-5226453755C0}"/>
              </c:ext>
            </c:extLst>
          </c:dPt>
          <c:dPt>
            <c:idx val="3"/>
            <c:invertIfNegative val="0"/>
            <c:bubble3D val="0"/>
            <c:spPr>
              <a:solidFill>
                <a:schemeClr val="bg2">
                  <a:lumMod val="90000"/>
                </a:schemeClr>
              </a:solidFill>
              <a:ln>
                <a:noFill/>
              </a:ln>
              <a:effectLst/>
            </c:spPr>
            <c:extLst>
              <c:ext xmlns:c16="http://schemas.microsoft.com/office/drawing/2014/chart" uri="{C3380CC4-5D6E-409C-BE32-E72D297353CC}">
                <c16:uniqueId val="{00000003-679C-4275-84F3-74839259F42D}"/>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3-64A4-44A5-909F-9C17060246A8}"/>
              </c:ext>
            </c:extLst>
          </c:dPt>
          <c:dPt>
            <c:idx val="5"/>
            <c:invertIfNegative val="0"/>
            <c:bubble3D val="0"/>
            <c:spPr>
              <a:solidFill>
                <a:schemeClr val="bg2">
                  <a:lumMod val="90000"/>
                </a:schemeClr>
              </a:solidFill>
              <a:ln>
                <a:noFill/>
              </a:ln>
              <a:effectLst/>
            </c:spPr>
            <c:extLst>
              <c:ext xmlns:c16="http://schemas.microsoft.com/office/drawing/2014/chart" uri="{C3380CC4-5D6E-409C-BE32-E72D297353CC}">
                <c16:uniqueId val="{0000000B-8219-4BA9-A109-5226453755C0}"/>
              </c:ext>
            </c:extLst>
          </c:dPt>
          <c:cat>
            <c:strRef>
              <c:f>Sheet1!$A$2:$A$7</c:f>
              <c:strCache>
                <c:ptCount val="4"/>
                <c:pt idx="0">
                  <c:v>Category 1</c:v>
                </c:pt>
                <c:pt idx="1">
                  <c:v>Category 2</c:v>
                </c:pt>
                <c:pt idx="2">
                  <c:v>Category 3</c:v>
                </c:pt>
                <c:pt idx="3">
                  <c:v>Category 4</c:v>
                </c:pt>
              </c:strCache>
            </c:strRef>
          </c:cat>
          <c:val>
            <c:numRef>
              <c:f>Sheet1!$B$2:$B$7</c:f>
              <c:numCache>
                <c:formatCode>General</c:formatCode>
                <c:ptCount val="6"/>
                <c:pt idx="0">
                  <c:v>54</c:v>
                </c:pt>
                <c:pt idx="1">
                  <c:v>22</c:v>
                </c:pt>
                <c:pt idx="2">
                  <c:v>12</c:v>
                </c:pt>
                <c:pt idx="3">
                  <c:v>24</c:v>
                </c:pt>
                <c:pt idx="4">
                  <c:v>34</c:v>
                </c:pt>
                <c:pt idx="5">
                  <c:v>27</c:v>
                </c:pt>
              </c:numCache>
            </c:numRef>
          </c:val>
          <c:extLst>
            <c:ext xmlns:c16="http://schemas.microsoft.com/office/drawing/2014/chart" uri="{C3380CC4-5D6E-409C-BE32-E72D297353CC}">
              <c16:uniqueId val="{00000002-3557-47D5-BBC9-5F5816A11DBA}"/>
            </c:ext>
          </c:extLst>
        </c:ser>
        <c:dLbls>
          <c:showLegendKey val="0"/>
          <c:showVal val="0"/>
          <c:showCatName val="0"/>
          <c:showSerName val="0"/>
          <c:showPercent val="0"/>
          <c:showBubbleSize val="0"/>
        </c:dLbls>
        <c:gapWidth val="11"/>
        <c:axId val="191148368"/>
        <c:axId val="191148760"/>
      </c:barChart>
      <c:catAx>
        <c:axId val="191148368"/>
        <c:scaling>
          <c:orientation val="minMax"/>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1148760"/>
        <c:crosses val="autoZero"/>
        <c:auto val="1"/>
        <c:lblAlgn val="ctr"/>
        <c:lblOffset val="100"/>
        <c:noMultiLvlLbl val="0"/>
      </c:catAx>
      <c:valAx>
        <c:axId val="191148760"/>
        <c:scaling>
          <c:orientation val="minMax"/>
        </c:scaling>
        <c:delete val="0"/>
        <c:axPos val="b"/>
        <c:majorGridlines>
          <c:spPr>
            <a:ln w="9525" cap="flat" cmpd="sng" algn="ctr">
              <a:noFill/>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11483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gradFill>
                  <a:gsLst>
                    <a:gs pos="1250">
                      <a:schemeClr val="tx1"/>
                    </a:gs>
                    <a:gs pos="100000">
                      <a:schemeClr val="tx1"/>
                    </a:gs>
                  </a:gsLst>
                  <a:lin ang="5400000" scaled="0"/>
                </a:gradFill>
                <a:latin typeface="+mj-lt"/>
                <a:ea typeface="+mn-ea"/>
                <a:cs typeface="+mn-cs"/>
              </a:defRPr>
            </a:pPr>
            <a:r>
              <a:rPr lang="en-US" sz="2000" dirty="0">
                <a:gradFill>
                  <a:gsLst>
                    <a:gs pos="1250">
                      <a:schemeClr val="tx1"/>
                    </a:gs>
                    <a:gs pos="100000">
                      <a:schemeClr val="tx1"/>
                    </a:gs>
                  </a:gsLst>
                  <a:lin ang="5400000" scaled="0"/>
                </a:gradFill>
                <a:latin typeface="+mj-lt"/>
              </a:rPr>
              <a:t>Average CPC by Vertical</a:t>
            </a:r>
          </a:p>
        </c:rich>
      </c:tx>
      <c:layout>
        <c:manualLayout>
          <c:xMode val="edge"/>
          <c:yMode val="edge"/>
          <c:x val="1.8696697492059385E-2"/>
          <c:y val="2.1801436246248817E-2"/>
        </c:manualLayout>
      </c:layout>
      <c:overlay val="0"/>
      <c:spPr>
        <a:noFill/>
        <a:ln>
          <a:noFill/>
        </a:ln>
        <a:effectLst/>
      </c:spPr>
      <c:txPr>
        <a:bodyPr rot="0" spcFirstLastPara="1" vertOverflow="ellipsis" vert="horz" wrap="square" anchor="ctr" anchorCtr="1"/>
        <a:lstStyle/>
        <a:p>
          <a:pPr>
            <a:defRPr sz="2000" b="0" i="0" u="none" strike="noStrike" kern="1200" spc="0" baseline="0">
              <a:gradFill>
                <a:gsLst>
                  <a:gs pos="1250">
                    <a:schemeClr val="tx1"/>
                  </a:gs>
                  <a:gs pos="100000">
                    <a:schemeClr val="tx1"/>
                  </a:gs>
                </a:gsLst>
                <a:lin ang="5400000" scaled="0"/>
              </a:gradFill>
              <a:latin typeface="+mj-lt"/>
              <a:ea typeface="+mn-ea"/>
              <a:cs typeface="+mn-cs"/>
            </a:defRPr>
          </a:pPr>
          <a:endParaRPr lang="en-US"/>
        </a:p>
      </c:txPr>
    </c:title>
    <c:autoTitleDeleted val="0"/>
    <c:plotArea>
      <c:layout>
        <c:manualLayout>
          <c:layoutTarget val="inner"/>
          <c:xMode val="edge"/>
          <c:yMode val="edge"/>
          <c:x val="1.5758242169777972E-2"/>
          <c:y val="0.16382222093609827"/>
          <c:w val="0.96848351566044411"/>
          <c:h val="0.65307440714930165"/>
        </c:manualLayout>
      </c:layout>
      <c:barChart>
        <c:barDir val="col"/>
        <c:grouping val="clustered"/>
        <c:varyColors val="0"/>
        <c:ser>
          <c:idx val="0"/>
          <c:order val="0"/>
          <c:tx>
            <c:strRef>
              <c:f>Sheet1!$B$1</c:f>
              <c:strCache>
                <c:ptCount val="1"/>
                <c:pt idx="0">
                  <c:v>Google</c:v>
                </c:pt>
              </c:strCache>
            </c:strRef>
          </c:tx>
          <c:spPr>
            <a:solidFill>
              <a:schemeClr val="tx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gradFill>
                      <a:gsLst>
                        <a:gs pos="1250">
                          <a:schemeClr val="tx1"/>
                        </a:gs>
                        <a:gs pos="100000">
                          <a:schemeClr val="tx1"/>
                        </a:gs>
                      </a:gsLst>
                      <a:lin ang="5400000" scaled="0"/>
                    </a:gra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Auto</c:v>
                </c:pt>
                <c:pt idx="1">
                  <c:v>B2B Services</c:v>
                </c:pt>
                <c:pt idx="2">
                  <c:v>Education</c:v>
                </c:pt>
                <c:pt idx="3">
                  <c:v>Finance</c:v>
                </c:pt>
                <c:pt idx="4">
                  <c:v>Healthcare</c:v>
                </c:pt>
                <c:pt idx="5">
                  <c:v>Retail</c:v>
                </c:pt>
                <c:pt idx="6">
                  <c:v>Technology</c:v>
                </c:pt>
                <c:pt idx="7">
                  <c:v>Travel</c:v>
                </c:pt>
              </c:strCache>
            </c:strRef>
          </c:cat>
          <c:val>
            <c:numRef>
              <c:f>Sheet1!$B$2:$B$9</c:f>
              <c:numCache>
                <c:formatCode>"$"#,##0.00_);[Red]\("$"#,##0.00\)</c:formatCode>
                <c:ptCount val="8"/>
                <c:pt idx="0">
                  <c:v>2.0299999999999998</c:v>
                </c:pt>
                <c:pt idx="1">
                  <c:v>2.2799999999999998</c:v>
                </c:pt>
                <c:pt idx="2">
                  <c:v>4.2300000000000004</c:v>
                </c:pt>
                <c:pt idx="3">
                  <c:v>2.17</c:v>
                </c:pt>
                <c:pt idx="4">
                  <c:v>3</c:v>
                </c:pt>
                <c:pt idx="5">
                  <c:v>0.72</c:v>
                </c:pt>
                <c:pt idx="6">
                  <c:v>1.29</c:v>
                </c:pt>
                <c:pt idx="7">
                  <c:v>0.9</c:v>
                </c:pt>
              </c:numCache>
            </c:numRef>
          </c:val>
          <c:extLst>
            <c:ext xmlns:c16="http://schemas.microsoft.com/office/drawing/2014/chart" uri="{C3380CC4-5D6E-409C-BE32-E72D297353CC}">
              <c16:uniqueId val="{00000000-803C-4447-BBC3-AC3082536EE9}"/>
            </c:ext>
          </c:extLst>
        </c:ser>
        <c:ser>
          <c:idx val="1"/>
          <c:order val="1"/>
          <c:tx>
            <c:strRef>
              <c:f>Sheet1!$C$1</c:f>
              <c:strCache>
                <c:ptCount val="1"/>
                <c:pt idx="0">
                  <c:v>Bing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gradFill>
                      <a:gsLst>
                        <a:gs pos="1250">
                          <a:schemeClr val="tx1"/>
                        </a:gs>
                        <a:gs pos="100000">
                          <a:schemeClr val="tx1"/>
                        </a:gs>
                      </a:gsLst>
                      <a:lin ang="5400000" scaled="0"/>
                    </a:gra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Auto</c:v>
                </c:pt>
                <c:pt idx="1">
                  <c:v>B2B Services</c:v>
                </c:pt>
                <c:pt idx="2">
                  <c:v>Education</c:v>
                </c:pt>
                <c:pt idx="3">
                  <c:v>Finance</c:v>
                </c:pt>
                <c:pt idx="4">
                  <c:v>Healthcare</c:v>
                </c:pt>
                <c:pt idx="5">
                  <c:v>Retail</c:v>
                </c:pt>
                <c:pt idx="6">
                  <c:v>Technology</c:v>
                </c:pt>
                <c:pt idx="7">
                  <c:v>Travel</c:v>
                </c:pt>
              </c:strCache>
            </c:strRef>
          </c:cat>
          <c:val>
            <c:numRef>
              <c:f>Sheet1!$C$2:$C$9</c:f>
              <c:numCache>
                <c:formatCode>"$"#,##0.00_);[Red]\("$"#,##0.00\)</c:formatCode>
                <c:ptCount val="8"/>
                <c:pt idx="0">
                  <c:v>1.96</c:v>
                </c:pt>
                <c:pt idx="1">
                  <c:v>1.27</c:v>
                </c:pt>
                <c:pt idx="2">
                  <c:v>2.76</c:v>
                </c:pt>
                <c:pt idx="3">
                  <c:v>2.38</c:v>
                </c:pt>
                <c:pt idx="4">
                  <c:v>2.48</c:v>
                </c:pt>
                <c:pt idx="5">
                  <c:v>0.79</c:v>
                </c:pt>
                <c:pt idx="6">
                  <c:v>0.93</c:v>
                </c:pt>
                <c:pt idx="7">
                  <c:v>0.65</c:v>
                </c:pt>
              </c:numCache>
            </c:numRef>
          </c:val>
          <c:extLst>
            <c:ext xmlns:c16="http://schemas.microsoft.com/office/drawing/2014/chart" uri="{C3380CC4-5D6E-409C-BE32-E72D297353CC}">
              <c16:uniqueId val="{00000001-803C-4447-BBC3-AC3082536EE9}"/>
            </c:ext>
          </c:extLst>
        </c:ser>
        <c:dLbls>
          <c:showLegendKey val="0"/>
          <c:showVal val="0"/>
          <c:showCatName val="0"/>
          <c:showSerName val="0"/>
          <c:showPercent val="0"/>
          <c:showBubbleSize val="0"/>
        </c:dLbls>
        <c:gapWidth val="75"/>
        <c:axId val="489733008"/>
        <c:axId val="489734968"/>
      </c:barChart>
      <c:catAx>
        <c:axId val="489733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gradFill>
                  <a:gsLst>
                    <a:gs pos="1250">
                      <a:schemeClr val="tx1"/>
                    </a:gs>
                    <a:gs pos="100000">
                      <a:schemeClr val="tx1"/>
                    </a:gs>
                  </a:gsLst>
                  <a:lin ang="5400000" scaled="0"/>
                </a:gradFill>
                <a:latin typeface="+mn-lt"/>
                <a:ea typeface="+mn-ea"/>
                <a:cs typeface="+mn-cs"/>
              </a:defRPr>
            </a:pPr>
            <a:endParaRPr lang="en-US"/>
          </a:p>
        </c:txPr>
        <c:crossAx val="489734968"/>
        <c:crosses val="autoZero"/>
        <c:auto val="1"/>
        <c:lblAlgn val="ctr"/>
        <c:lblOffset val="100"/>
        <c:noMultiLvlLbl val="0"/>
      </c:catAx>
      <c:valAx>
        <c:axId val="489734968"/>
        <c:scaling>
          <c:orientation val="minMax"/>
        </c:scaling>
        <c:delete val="1"/>
        <c:axPos val="l"/>
        <c:majorGridlines>
          <c:spPr>
            <a:ln w="9525" cap="flat" cmpd="sng" algn="ctr">
              <a:solidFill>
                <a:schemeClr val="tx1">
                  <a:lumMod val="15000"/>
                  <a:lumOff val="85000"/>
                </a:schemeClr>
              </a:solidFill>
              <a:round/>
            </a:ln>
            <a:effectLst/>
          </c:spPr>
        </c:majorGridlines>
        <c:numFmt formatCode="&quot;$&quot;#,##0.00_);[Red]\(&quot;$&quot;#,##0.00\)" sourceLinked="1"/>
        <c:majorTickMark val="none"/>
        <c:minorTickMark val="none"/>
        <c:tickLblPos val="nextTo"/>
        <c:crossAx val="4897330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gradFill>
                <a:gsLst>
                  <a:gs pos="1250">
                    <a:schemeClr val="tx1"/>
                  </a:gs>
                  <a:gs pos="100000">
                    <a:schemeClr val="tx1"/>
                  </a:gs>
                </a:gsLst>
                <a:lin ang="5400000" scaled="0"/>
              </a:gra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6387253" y="8829968"/>
            <a:ext cx="621525" cy="464820"/>
          </a:xfrm>
          <a:prstGeom prst="rect">
            <a:avLst/>
          </a:prstGeom>
        </p:spPr>
        <p:txBody>
          <a:bodyPr vert="horz" lIns="93175" tIns="46587" rIns="93175" bIns="46587" rtlCol="0" anchor="b"/>
          <a:lstStyle>
            <a:lvl1pPr algn="r">
              <a:defRPr sz="1200"/>
            </a:lvl1pPr>
          </a:lstStyle>
          <a:p>
            <a:fld id="{8980CB99-47E3-46F4-AAEB-3919FBEFC014}" type="slidenum">
              <a:rPr lang="en-US" smtClean="0"/>
              <a:pPr/>
              <a:t>‹#›</a:t>
            </a:fld>
            <a:endParaRPr lang="en-US" dirty="0"/>
          </a:p>
        </p:txBody>
      </p:sp>
      <p:sp>
        <p:nvSpPr>
          <p:cNvPr id="6" name="Header Placeholder 1"/>
          <p:cNvSpPr>
            <a:spLocks noGrp="1"/>
          </p:cNvSpPr>
          <p:nvPr>
            <p:ph type="hdr" sz="quarter"/>
          </p:nvPr>
        </p:nvSpPr>
        <p:spPr>
          <a:xfrm>
            <a:off x="1" y="0"/>
            <a:ext cx="2998964" cy="460978"/>
          </a:xfrm>
          <a:prstGeom prst="rect">
            <a:avLst/>
          </a:prstGeom>
        </p:spPr>
        <p:txBody>
          <a:bodyPr vert="horz" lIns="92225" tIns="46112" rIns="92225" bIns="46112" rtlCol="0"/>
          <a:lstStyle>
            <a:lvl1pPr algn="l">
              <a:defRPr sz="1200">
                <a:latin typeface="Segoe UI" pitchFamily="34" charset="0"/>
              </a:defRPr>
            </a:lvl1pPr>
          </a:lstStyle>
          <a:p>
            <a:r>
              <a:rPr lang="en-US" dirty="0">
                <a:latin typeface="+mj-lt"/>
              </a:rPr>
              <a:t>Bing SMB Advertisers – Search Ads</a:t>
            </a:r>
          </a:p>
        </p:txBody>
      </p:sp>
      <p:sp>
        <p:nvSpPr>
          <p:cNvPr id="7" name="Date Placeholder 2"/>
          <p:cNvSpPr>
            <a:spLocks noGrp="1"/>
          </p:cNvSpPr>
          <p:nvPr>
            <p:ph type="dt" idx="1"/>
          </p:nvPr>
        </p:nvSpPr>
        <p:spPr>
          <a:xfrm>
            <a:off x="3920122" y="0"/>
            <a:ext cx="2998964" cy="460978"/>
          </a:xfrm>
          <a:prstGeom prst="rect">
            <a:avLst/>
          </a:prstGeom>
        </p:spPr>
        <p:txBody>
          <a:bodyPr vert="horz" lIns="92225" tIns="46112" rIns="92225" bIns="46112" rtlCol="0"/>
          <a:lstStyle>
            <a:lvl1pPr algn="r">
              <a:defRPr sz="1200">
                <a:latin typeface="Segoe UI" pitchFamily="34" charset="0"/>
              </a:defRPr>
            </a:lvl1pPr>
          </a:lstStyle>
          <a:p>
            <a:fld id="{AA6D20B8-6C0D-43D7-8170-C599A586060F}" type="datetime1">
              <a:rPr lang="en-US" smtClean="0">
                <a:latin typeface="+mj-lt"/>
              </a:rPr>
              <a:t>6/23/2016</a:t>
            </a:fld>
            <a:endParaRPr lang="en-US" dirty="0">
              <a:latin typeface="+mj-lt"/>
            </a:endParaRPr>
          </a:p>
        </p:txBody>
      </p:sp>
      <p:sp>
        <p:nvSpPr>
          <p:cNvPr id="8" name="Footer Placeholder 5"/>
          <p:cNvSpPr>
            <a:spLocks noGrp="1"/>
          </p:cNvSpPr>
          <p:nvPr>
            <p:ph type="ftr" sz="quarter" idx="2"/>
          </p:nvPr>
        </p:nvSpPr>
        <p:spPr>
          <a:xfrm>
            <a:off x="0" y="8832769"/>
            <a:ext cx="6228618" cy="460978"/>
          </a:xfrm>
          <a:prstGeom prst="rect">
            <a:avLst/>
          </a:prstGeom>
        </p:spPr>
        <p:txBody>
          <a:bodyPr vert="horz" lIns="92225" tIns="46112" rIns="92225" bIns="46112" rtlCol="0" anchor="b"/>
          <a:lstStyle>
            <a:lvl1pPr algn="l">
              <a:defRPr sz="500">
                <a:latin typeface="Segoe" pitchFamily="34" charset="0"/>
              </a:defRPr>
            </a:lvl1pPr>
          </a:lstStyle>
          <a:p>
            <a:r>
              <a:rPr lang="en-US" dirty="0">
                <a:solidFill>
                  <a:srgbClr val="000000"/>
                </a:solidFill>
                <a:latin typeface="+mj-lt"/>
              </a:rPr>
              <a:t>© 2012 Microsoft Corporation. All rights reserved. Microsoft, Windows, Windows Vista and other product names are or may be registered trademarks and/or trademarks in the U.S. and/or other countries.</a:t>
            </a:r>
          </a:p>
          <a:p>
            <a:r>
              <a:rPr lang="en-US" dirty="0">
                <a:solidFill>
                  <a:srgbClr val="000000"/>
                </a:solidFill>
                <a:latin typeface="+mj-lt"/>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mj-lt"/>
              </a:rPr>
            </a:br>
            <a:r>
              <a:rPr lang="en-US" dirty="0">
                <a:solidFill>
                  <a:srgbClr val="000000"/>
                </a:solidFill>
                <a:latin typeface="+mj-lt"/>
              </a:rPr>
              <a:t>MICROSOFT MAKES NO WARRANTIES, EXPRESS, IMPLIED OR STATUTORY, AS TO THE INFORMATION IN THIS PRESENTATION.</a:t>
            </a:r>
          </a:p>
        </p:txBody>
      </p:sp>
    </p:spTree>
    <p:extLst>
      <p:ext uri="{BB962C8B-B14F-4D97-AF65-F5344CB8AC3E}">
        <p14:creationId xmlns:p14="http://schemas.microsoft.com/office/powerpoint/2010/main" val="1864488946"/>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5" tIns="46587" rIns="93175" bIns="46587" rtlCol="0" anchor="ctr"/>
          <a:lstStyle/>
          <a:p>
            <a:endParaRPr lang="en-US" dirty="0"/>
          </a:p>
        </p:txBody>
      </p:sp>
      <p:sp>
        <p:nvSpPr>
          <p:cNvPr id="5" name="Notes Placeholder 4"/>
          <p:cNvSpPr>
            <a:spLocks noGrp="1"/>
          </p:cNvSpPr>
          <p:nvPr>
            <p:ph type="body" sz="quarter" idx="3"/>
          </p:nvPr>
        </p:nvSpPr>
        <p:spPr>
          <a:xfrm>
            <a:off x="701040" y="4415792"/>
            <a:ext cx="5608320" cy="4183380"/>
          </a:xfrm>
          <a:prstGeom prst="rect">
            <a:avLst/>
          </a:prstGeom>
        </p:spPr>
        <p:txBody>
          <a:bodyPr vert="horz" lIns="93175" tIns="46587" rIns="93175" bIns="46587"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6111776" y="8829968"/>
            <a:ext cx="897001" cy="464820"/>
          </a:xfrm>
          <a:prstGeom prst="rect">
            <a:avLst/>
          </a:prstGeom>
        </p:spPr>
        <p:txBody>
          <a:bodyPr vert="horz" lIns="93175" tIns="46587" rIns="93175" bIns="46587" rtlCol="0" anchor="b"/>
          <a:lstStyle>
            <a:lvl1pPr algn="r">
              <a:defRPr sz="1200" b="0">
                <a:latin typeface="Segoe UI" panose="020B0502040204020203" pitchFamily="34" charset="0"/>
                <a:cs typeface="Segoe UI" panose="020B0502040204020203" pitchFamily="34" charset="0"/>
              </a:defRPr>
            </a:lvl1pPr>
          </a:lstStyle>
          <a:p>
            <a:r>
              <a:rPr lang="en-US" dirty="0"/>
              <a:t> Page </a:t>
            </a:r>
            <a:fld id="{8B263312-38AA-4E1E-B2B5-0F8F122B24FE}" type="slidenum">
              <a:rPr lang="en-US" smtClean="0"/>
              <a:pPr/>
              <a:t>‹#›</a:t>
            </a:fld>
            <a:endParaRPr lang="en-US" dirty="0"/>
          </a:p>
        </p:txBody>
      </p:sp>
      <p:sp>
        <p:nvSpPr>
          <p:cNvPr id="6" name="Header Placeholder 1"/>
          <p:cNvSpPr>
            <a:spLocks noGrp="1"/>
          </p:cNvSpPr>
          <p:nvPr>
            <p:ph type="hdr" sz="quarter"/>
          </p:nvPr>
        </p:nvSpPr>
        <p:spPr>
          <a:xfrm>
            <a:off x="1" y="0"/>
            <a:ext cx="2998964" cy="460978"/>
          </a:xfrm>
          <a:prstGeom prst="rect">
            <a:avLst/>
          </a:prstGeom>
        </p:spPr>
        <p:txBody>
          <a:bodyPr vert="horz" lIns="92225" tIns="46112" rIns="92225" bIns="46112" rtlCol="0"/>
          <a:lstStyle>
            <a:lvl1pPr algn="l">
              <a:defRPr sz="1200">
                <a:latin typeface="Segoe UI Light" panose="020B0502040204020203" pitchFamily="34" charset="0"/>
                <a:cs typeface="Segoe UI Light" panose="020B0502040204020203" pitchFamily="34" charset="0"/>
              </a:defRPr>
            </a:lvl1pPr>
          </a:lstStyle>
          <a:p>
            <a:r>
              <a:rPr lang="en-US" dirty="0"/>
              <a:t>Bing SMB Advertisers – Search Ads</a:t>
            </a:r>
          </a:p>
        </p:txBody>
      </p:sp>
      <p:sp>
        <p:nvSpPr>
          <p:cNvPr id="8" name="Date Placeholder 2"/>
          <p:cNvSpPr>
            <a:spLocks noGrp="1"/>
          </p:cNvSpPr>
          <p:nvPr>
            <p:ph type="dt" idx="1"/>
          </p:nvPr>
        </p:nvSpPr>
        <p:spPr>
          <a:xfrm>
            <a:off x="3920122" y="0"/>
            <a:ext cx="2998964" cy="460978"/>
          </a:xfrm>
          <a:prstGeom prst="rect">
            <a:avLst/>
          </a:prstGeom>
        </p:spPr>
        <p:txBody>
          <a:bodyPr vert="horz" lIns="92225" tIns="46112" rIns="92225" bIns="46112" rtlCol="0"/>
          <a:lstStyle>
            <a:lvl1pPr algn="r">
              <a:defRPr sz="1200">
                <a:latin typeface="Segoe UI Light" panose="020B0502040204020203" pitchFamily="34" charset="0"/>
                <a:cs typeface="Segoe UI Light" panose="020B0502040204020203" pitchFamily="34" charset="0"/>
              </a:defRPr>
            </a:lvl1pPr>
          </a:lstStyle>
          <a:p>
            <a:fld id="{6DD6122A-EA2F-4351-B53A-6D2F1E06B822}" type="datetime1">
              <a:rPr lang="en-US" smtClean="0"/>
              <a:pPr/>
              <a:t>6/23/2016</a:t>
            </a:fld>
            <a:endParaRPr lang="en-US" dirty="0"/>
          </a:p>
        </p:txBody>
      </p:sp>
      <p:sp>
        <p:nvSpPr>
          <p:cNvPr id="9" name="Footer Placeholder 5"/>
          <p:cNvSpPr>
            <a:spLocks noGrp="1"/>
          </p:cNvSpPr>
          <p:nvPr>
            <p:ph type="ftr" sz="quarter" idx="4"/>
          </p:nvPr>
        </p:nvSpPr>
        <p:spPr>
          <a:xfrm>
            <a:off x="0" y="8832769"/>
            <a:ext cx="6228618" cy="460978"/>
          </a:xfrm>
          <a:prstGeom prst="rect">
            <a:avLst/>
          </a:prstGeom>
        </p:spPr>
        <p:txBody>
          <a:bodyPr vert="horz" lIns="92225" tIns="46112" rIns="92225" bIns="46112" rtlCol="0" anchor="b"/>
          <a:lstStyle>
            <a:lvl1pPr algn="l">
              <a:defRPr sz="500">
                <a:latin typeface="Segoe" pitchFamily="34" charset="0"/>
              </a:defRPr>
            </a:lvl1pPr>
          </a:lstStyle>
          <a:p>
            <a:r>
              <a:rPr lang="en-US" dirty="0">
                <a:solidFill>
                  <a:srgbClr val="000000"/>
                </a:solidFill>
                <a:latin typeface="Segoe UI Light" panose="020B0502040204020203" pitchFamily="34" charset="0"/>
                <a:cs typeface="Segoe UI Light" panose="020B0502040204020203" pitchFamily="34" charset="0"/>
              </a:rPr>
              <a:t>© 2012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UI Light" panose="020B0502040204020203" pitchFamily="34" charset="0"/>
                <a:cs typeface="Segoe UI Light" panose="020B0502040204020203"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UI Light" panose="020B0502040204020203" pitchFamily="34" charset="0"/>
                <a:cs typeface="Segoe UI Light" panose="020B0502040204020203" pitchFamily="34" charset="0"/>
              </a:rPr>
            </a:br>
            <a:r>
              <a:rPr lang="en-US" dirty="0">
                <a:solidFill>
                  <a:srgbClr val="000000"/>
                </a:solidFill>
                <a:latin typeface="Segoe UI Light" panose="020B0502040204020203" pitchFamily="34" charset="0"/>
                <a:cs typeface="Segoe UI Light" panose="020B0502040204020203" pitchFamily="34" charset="0"/>
              </a:rPr>
              <a:t>MICROSOFT MAKES NO WARRANTIES, EXPRESS, IMPLIED OR STATUTORY, AS TO THE INFORMATION IN THIS PRESENTATION</a:t>
            </a:r>
            <a:r>
              <a:rPr lang="en-US" dirty="0">
                <a:solidFill>
                  <a:srgbClr val="000000"/>
                </a:solidFill>
                <a:latin typeface="Segoe Light" pitchFamily="34" charset="0"/>
              </a:rPr>
              <a:t>.</a:t>
            </a:r>
          </a:p>
        </p:txBody>
      </p:sp>
    </p:spTree>
    <p:extLst>
      <p:ext uri="{BB962C8B-B14F-4D97-AF65-F5344CB8AC3E}">
        <p14:creationId xmlns:p14="http://schemas.microsoft.com/office/powerpoint/2010/main" val="1490301816"/>
      </p:ext>
    </p:extLst>
  </p:cSld>
  <p:clrMap bg1="lt1" tx1="dk1" bg2="lt2" tx2="dk2" accent1="accent1" accent2="accent2" accent3="accent3" accent4="accent4" accent5="accent5" accent6="accent6" hlink="hlink" folHlink="folHlink"/>
  <p:hf/>
  <p:notesStyle>
    <a:lvl1pPr marL="0" algn="l" defTabSz="932475" rtl="0" eaLnBrk="1" latinLnBrk="0" hangingPunct="1">
      <a:lnSpc>
        <a:spcPct val="90000"/>
      </a:lnSpc>
      <a:spcAft>
        <a:spcPts val="340"/>
      </a:spcAft>
      <a:defRPr sz="1122" kern="1200">
        <a:solidFill>
          <a:schemeClr val="tx1"/>
        </a:solidFill>
        <a:latin typeface="Segoe UI" panose="020B0502040204020203" pitchFamily="34" charset="0"/>
        <a:ea typeface="+mn-ea"/>
        <a:cs typeface="Segoe UI" panose="020B0502040204020203" pitchFamily="34" charset="0"/>
      </a:defRPr>
    </a:lvl1pPr>
    <a:lvl2pPr marL="217200" indent="-107925" algn="l" defTabSz="932475" rtl="0" eaLnBrk="1" latinLnBrk="0" hangingPunct="1">
      <a:lnSpc>
        <a:spcPct val="90000"/>
      </a:lnSpc>
      <a:spcAft>
        <a:spcPts val="340"/>
      </a:spcAft>
      <a:buFont typeface="Arial" pitchFamily="34" charset="0"/>
      <a:buChar char="•"/>
      <a:defRPr sz="1122" kern="1200">
        <a:solidFill>
          <a:schemeClr val="tx1"/>
        </a:solidFill>
        <a:latin typeface="Segoe UI" panose="020B0502040204020203" pitchFamily="34" charset="0"/>
        <a:ea typeface="+mn-ea"/>
        <a:cs typeface="Segoe UI" panose="020B0502040204020203" pitchFamily="34" charset="0"/>
      </a:defRPr>
    </a:lvl2pPr>
    <a:lvl3pPr marL="334569" indent="-117369" algn="l" defTabSz="932475" rtl="0" eaLnBrk="1" latinLnBrk="0" hangingPunct="1">
      <a:lnSpc>
        <a:spcPct val="90000"/>
      </a:lnSpc>
      <a:spcAft>
        <a:spcPts val="340"/>
      </a:spcAft>
      <a:buFont typeface="Arial" pitchFamily="34" charset="0"/>
      <a:buChar char="•"/>
      <a:defRPr sz="1122" kern="1200">
        <a:solidFill>
          <a:schemeClr val="tx1"/>
        </a:solidFill>
        <a:latin typeface="Segoe UI" panose="020B0502040204020203" pitchFamily="34" charset="0"/>
        <a:ea typeface="+mn-ea"/>
        <a:cs typeface="Segoe UI" panose="020B0502040204020203" pitchFamily="34" charset="0"/>
      </a:defRPr>
    </a:lvl3pPr>
    <a:lvl4pPr marL="492411" indent="-149747" algn="l" defTabSz="932475" rtl="0" eaLnBrk="1" latinLnBrk="0" hangingPunct="1">
      <a:lnSpc>
        <a:spcPct val="90000"/>
      </a:lnSpc>
      <a:spcAft>
        <a:spcPts val="340"/>
      </a:spcAft>
      <a:buFont typeface="Arial" pitchFamily="34" charset="0"/>
      <a:buChar char="•"/>
      <a:defRPr sz="1122" kern="1200">
        <a:solidFill>
          <a:schemeClr val="tx1"/>
        </a:solidFill>
        <a:latin typeface="Segoe UI" panose="020B0502040204020203" pitchFamily="34" charset="0"/>
        <a:ea typeface="+mn-ea"/>
        <a:cs typeface="Segoe UI" panose="020B0502040204020203" pitchFamily="34" charset="0"/>
      </a:defRPr>
    </a:lvl4pPr>
    <a:lvl5pPr marL="627316" indent="-117369" algn="l" defTabSz="932475" rtl="0" eaLnBrk="1" latinLnBrk="0" hangingPunct="1">
      <a:lnSpc>
        <a:spcPct val="90000"/>
      </a:lnSpc>
      <a:spcAft>
        <a:spcPts val="340"/>
      </a:spcAft>
      <a:buFont typeface="Arial" pitchFamily="34" charset="0"/>
      <a:buChar char="•"/>
      <a:defRPr sz="1122" kern="1200">
        <a:solidFill>
          <a:schemeClr val="tx1"/>
        </a:solidFill>
        <a:latin typeface="Segoe UI" panose="020B0502040204020203" pitchFamily="34" charset="0"/>
        <a:ea typeface="+mn-ea"/>
        <a:cs typeface="Segoe UI" panose="020B0502040204020203" pitchFamily="34" charset="0"/>
      </a:defRPr>
    </a:lvl5pPr>
    <a:lvl6pPr marL="2331190" algn="l" defTabSz="932475" rtl="0" eaLnBrk="1" latinLnBrk="0" hangingPunct="1">
      <a:defRPr sz="1224" kern="1200">
        <a:solidFill>
          <a:schemeClr val="tx1"/>
        </a:solidFill>
        <a:latin typeface="+mn-lt"/>
        <a:ea typeface="+mn-ea"/>
        <a:cs typeface="+mn-cs"/>
      </a:defRPr>
    </a:lvl6pPr>
    <a:lvl7pPr marL="2797426" algn="l" defTabSz="932475" rtl="0" eaLnBrk="1" latinLnBrk="0" hangingPunct="1">
      <a:defRPr sz="1224" kern="1200">
        <a:solidFill>
          <a:schemeClr val="tx1"/>
        </a:solidFill>
        <a:latin typeface="+mn-lt"/>
        <a:ea typeface="+mn-ea"/>
        <a:cs typeface="+mn-cs"/>
      </a:defRPr>
    </a:lvl7pPr>
    <a:lvl8pPr marL="3263663" algn="l" defTabSz="932475" rtl="0" eaLnBrk="1" latinLnBrk="0" hangingPunct="1">
      <a:defRPr sz="1224" kern="1200">
        <a:solidFill>
          <a:schemeClr val="tx1"/>
        </a:solidFill>
        <a:latin typeface="+mn-lt"/>
        <a:ea typeface="+mn-ea"/>
        <a:cs typeface="+mn-cs"/>
      </a:defRPr>
    </a:lvl8pPr>
    <a:lvl9pPr marL="3729901" algn="l" defTabSz="932475" rtl="0" eaLnBrk="1" latinLnBrk="0" hangingPunct="1">
      <a:defRPr sz="122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dirty="0"/>
              <a:t> Page </a:t>
            </a:r>
            <a:fld id="{8B263312-38AA-4E1E-B2B5-0F8F122B24FE}" type="slidenum">
              <a:rPr lang="en-US" smtClean="0"/>
              <a:pPr/>
              <a:t>2</a:t>
            </a:fld>
            <a:endParaRPr lang="en-US" dirty="0"/>
          </a:p>
        </p:txBody>
      </p:sp>
      <p:sp>
        <p:nvSpPr>
          <p:cNvPr id="5" name="Header Placeholder 4"/>
          <p:cNvSpPr>
            <a:spLocks noGrp="1"/>
          </p:cNvSpPr>
          <p:nvPr>
            <p:ph type="hdr" sz="quarter" idx="11"/>
          </p:nvPr>
        </p:nvSpPr>
        <p:spPr/>
        <p:txBody>
          <a:bodyPr/>
          <a:lstStyle/>
          <a:p>
            <a:r>
              <a:rPr lang="en-US" dirty="0"/>
              <a:t>Bing SMB Advertisers – Search Ads</a:t>
            </a:r>
          </a:p>
        </p:txBody>
      </p:sp>
      <p:sp>
        <p:nvSpPr>
          <p:cNvPr id="6" name="Date Placeholder 5"/>
          <p:cNvSpPr>
            <a:spLocks noGrp="1"/>
          </p:cNvSpPr>
          <p:nvPr>
            <p:ph type="dt" idx="12"/>
          </p:nvPr>
        </p:nvSpPr>
        <p:spPr/>
        <p:txBody>
          <a:bodyPr/>
          <a:lstStyle/>
          <a:p>
            <a:fld id="{6DD6122A-EA2F-4351-B53A-6D2F1E06B822}" type="datetime1">
              <a:rPr lang="en-US" smtClean="0"/>
              <a:pPr/>
              <a:t>6/23/2016</a:t>
            </a:fld>
            <a:endParaRPr lang="en-US" dirty="0"/>
          </a:p>
        </p:txBody>
      </p:sp>
      <p:sp>
        <p:nvSpPr>
          <p:cNvPr id="7" name="Footer Placeholder 6"/>
          <p:cNvSpPr>
            <a:spLocks noGrp="1"/>
          </p:cNvSpPr>
          <p:nvPr>
            <p:ph type="ftr" sz="quarter" idx="13"/>
          </p:nvPr>
        </p:nvSpPr>
        <p:spPr/>
        <p:txBody>
          <a:bodyPr/>
          <a:lstStyle/>
          <a:p>
            <a:r>
              <a:rPr lang="en-US" dirty="0">
                <a:solidFill>
                  <a:srgbClr val="000000"/>
                </a:solidFill>
                <a:latin typeface="Segoe UI Light" panose="020B0502040204020203" pitchFamily="34" charset="0"/>
                <a:cs typeface="Segoe UI Light" panose="020B0502040204020203" pitchFamily="34" charset="0"/>
              </a:rPr>
              <a:t>© 2012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UI Light" panose="020B0502040204020203" pitchFamily="34" charset="0"/>
                <a:cs typeface="Segoe UI Light" panose="020B0502040204020203"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UI Light" panose="020B0502040204020203" pitchFamily="34" charset="0"/>
                <a:cs typeface="Segoe UI Light" panose="020B0502040204020203" pitchFamily="34" charset="0"/>
              </a:rPr>
            </a:br>
            <a:r>
              <a:rPr lang="en-US" dirty="0">
                <a:solidFill>
                  <a:srgbClr val="000000"/>
                </a:solidFill>
                <a:latin typeface="Segoe UI Light" panose="020B0502040204020203" pitchFamily="34" charset="0"/>
                <a:cs typeface="Segoe UI Light" panose="020B0502040204020203" pitchFamily="34" charset="0"/>
              </a:rPr>
              <a:t>MICROSOFT MAKES NO WARRANTIES, EXPRESS, IMPLIED OR STATUTORY, AS TO THE INFORMATION IN THIS PRESENTATION</a:t>
            </a:r>
            <a:r>
              <a:rPr lang="en-US" dirty="0">
                <a:solidFill>
                  <a:srgbClr val="000000"/>
                </a:solidFill>
                <a:latin typeface="Segoe Light" pitchFamily="34" charset="0"/>
              </a:rPr>
              <a:t>.</a:t>
            </a:r>
          </a:p>
        </p:txBody>
      </p:sp>
    </p:spTree>
    <p:extLst>
      <p:ext uri="{BB962C8B-B14F-4D97-AF65-F5344CB8AC3E}">
        <p14:creationId xmlns:p14="http://schemas.microsoft.com/office/powerpoint/2010/main" val="3354381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 Page </a:t>
            </a:r>
            <a:fld id="{8B263312-38AA-4E1E-B2B5-0F8F122B24FE}" type="slidenum">
              <a:rPr lang="en-US" smtClean="0"/>
              <a:pPr/>
              <a:t>17</a:t>
            </a:fld>
            <a:endParaRPr lang="en-US" dirty="0"/>
          </a:p>
        </p:txBody>
      </p:sp>
      <p:sp>
        <p:nvSpPr>
          <p:cNvPr id="5" name="Header Placeholder 4"/>
          <p:cNvSpPr>
            <a:spLocks noGrp="1"/>
          </p:cNvSpPr>
          <p:nvPr>
            <p:ph type="hdr" sz="quarter" idx="11"/>
          </p:nvPr>
        </p:nvSpPr>
        <p:spPr/>
        <p:txBody>
          <a:bodyPr/>
          <a:lstStyle/>
          <a:p>
            <a:r>
              <a:rPr lang="en-US" dirty="0"/>
              <a:t>Bing SMB Advertisers – Search Ads</a:t>
            </a:r>
          </a:p>
        </p:txBody>
      </p:sp>
      <p:sp>
        <p:nvSpPr>
          <p:cNvPr id="6" name="Date Placeholder 5"/>
          <p:cNvSpPr>
            <a:spLocks noGrp="1"/>
          </p:cNvSpPr>
          <p:nvPr>
            <p:ph type="dt" idx="12"/>
          </p:nvPr>
        </p:nvSpPr>
        <p:spPr/>
        <p:txBody>
          <a:bodyPr/>
          <a:lstStyle/>
          <a:p>
            <a:fld id="{6DD6122A-EA2F-4351-B53A-6D2F1E06B822}" type="datetime1">
              <a:rPr lang="en-US" smtClean="0"/>
              <a:pPr/>
              <a:t>6/23/2016</a:t>
            </a:fld>
            <a:endParaRPr lang="en-US" dirty="0"/>
          </a:p>
        </p:txBody>
      </p:sp>
      <p:sp>
        <p:nvSpPr>
          <p:cNvPr id="7" name="Footer Placeholder 6"/>
          <p:cNvSpPr>
            <a:spLocks noGrp="1"/>
          </p:cNvSpPr>
          <p:nvPr>
            <p:ph type="ftr" sz="quarter" idx="13"/>
          </p:nvPr>
        </p:nvSpPr>
        <p:spPr/>
        <p:txBody>
          <a:bodyPr/>
          <a:lstStyle/>
          <a:p>
            <a:r>
              <a:rPr lang="en-US" dirty="0">
                <a:solidFill>
                  <a:srgbClr val="000000"/>
                </a:solidFill>
                <a:latin typeface="Segoe UI Light" panose="020B0502040204020203" pitchFamily="34" charset="0"/>
                <a:cs typeface="Segoe UI Light" panose="020B0502040204020203" pitchFamily="34" charset="0"/>
              </a:rPr>
              <a:t>© 2012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UI Light" panose="020B0502040204020203" pitchFamily="34" charset="0"/>
                <a:cs typeface="Segoe UI Light" panose="020B0502040204020203"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UI Light" panose="020B0502040204020203" pitchFamily="34" charset="0"/>
                <a:cs typeface="Segoe UI Light" panose="020B0502040204020203" pitchFamily="34" charset="0"/>
              </a:rPr>
            </a:br>
            <a:r>
              <a:rPr lang="en-US" dirty="0">
                <a:solidFill>
                  <a:srgbClr val="000000"/>
                </a:solidFill>
                <a:latin typeface="Segoe UI Light" panose="020B0502040204020203" pitchFamily="34" charset="0"/>
                <a:cs typeface="Segoe UI Light" panose="020B0502040204020203" pitchFamily="34" charset="0"/>
              </a:rPr>
              <a:t>MICROSOFT MAKES NO WARRANTIES, EXPRESS, IMPLIED OR STATUTORY, AS TO THE INFORMATION IN THIS PRESENTATION</a:t>
            </a:r>
            <a:r>
              <a:rPr lang="en-US" dirty="0">
                <a:solidFill>
                  <a:srgbClr val="000000"/>
                </a:solidFill>
                <a:latin typeface="Segoe Light" pitchFamily="34" charset="0"/>
              </a:rPr>
              <a:t>.</a:t>
            </a:r>
          </a:p>
        </p:txBody>
      </p:sp>
    </p:spTree>
    <p:extLst>
      <p:ext uri="{BB962C8B-B14F-4D97-AF65-F5344CB8AC3E}">
        <p14:creationId xmlns:p14="http://schemas.microsoft.com/office/powerpoint/2010/main" val="1792026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a:t> Page </a:t>
            </a:r>
            <a:fld id="{8B263312-38AA-4E1E-B2B5-0F8F122B24FE}" type="slidenum">
              <a:rPr lang="en-US" smtClean="0"/>
              <a:pPr/>
              <a:t>19</a:t>
            </a:fld>
            <a:endParaRPr lang="en-US" dirty="0"/>
          </a:p>
        </p:txBody>
      </p:sp>
      <p:sp>
        <p:nvSpPr>
          <p:cNvPr id="5" name="Header Placeholder 4"/>
          <p:cNvSpPr>
            <a:spLocks noGrp="1"/>
          </p:cNvSpPr>
          <p:nvPr>
            <p:ph type="hdr" sz="quarter" idx="11"/>
          </p:nvPr>
        </p:nvSpPr>
        <p:spPr/>
        <p:txBody>
          <a:bodyPr/>
          <a:lstStyle/>
          <a:p>
            <a:r>
              <a:rPr lang="en-US"/>
              <a:t>Bing SMB Advertisers – Search Ads</a:t>
            </a:r>
            <a:endParaRPr lang="en-US" dirty="0"/>
          </a:p>
        </p:txBody>
      </p:sp>
      <p:sp>
        <p:nvSpPr>
          <p:cNvPr id="6" name="Date Placeholder 5"/>
          <p:cNvSpPr>
            <a:spLocks noGrp="1"/>
          </p:cNvSpPr>
          <p:nvPr>
            <p:ph type="dt" idx="12"/>
          </p:nvPr>
        </p:nvSpPr>
        <p:spPr/>
        <p:txBody>
          <a:bodyPr/>
          <a:lstStyle/>
          <a:p>
            <a:fld id="{6DD6122A-EA2F-4351-B53A-6D2F1E06B822}" type="datetime1">
              <a:rPr lang="en-US" smtClean="0"/>
              <a:pPr/>
              <a:t>6/23/2016</a:t>
            </a:fld>
            <a:endParaRPr lang="en-US" dirty="0"/>
          </a:p>
        </p:txBody>
      </p:sp>
      <p:sp>
        <p:nvSpPr>
          <p:cNvPr id="7" name="Footer Placeholder 6"/>
          <p:cNvSpPr>
            <a:spLocks noGrp="1"/>
          </p:cNvSpPr>
          <p:nvPr>
            <p:ph type="ftr" sz="quarter" idx="13"/>
          </p:nvPr>
        </p:nvSpPr>
        <p:spPr/>
        <p:txBody>
          <a:bodyPr/>
          <a:lstStyle/>
          <a:p>
            <a:r>
              <a:rPr lang="en-US">
                <a:solidFill>
                  <a:srgbClr val="000000"/>
                </a:solidFill>
                <a:latin typeface="Segoe UI Light" panose="020B0502040204020203" pitchFamily="34" charset="0"/>
                <a:cs typeface="Segoe UI Light" panose="020B0502040204020203" pitchFamily="34" charset="0"/>
              </a:rPr>
              <a:t>© 2012 Microsoft Corporation. All rights reserved. Microsoft, Windows, Windows Vista and other product names are or may be registered trademarks and/or trademarks in the U.S. and/or other countries.</a:t>
            </a:r>
          </a:p>
          <a:p>
            <a:r>
              <a:rPr lang="en-US">
                <a:solidFill>
                  <a:srgbClr val="000000"/>
                </a:solidFill>
                <a:latin typeface="Segoe UI Light" panose="020B0502040204020203" pitchFamily="34" charset="0"/>
                <a:cs typeface="Segoe UI Light" panose="020B0502040204020203"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solidFill>
                  <a:srgbClr val="000000"/>
                </a:solidFill>
                <a:latin typeface="Segoe UI Light" panose="020B0502040204020203" pitchFamily="34" charset="0"/>
                <a:cs typeface="Segoe UI Light" panose="020B0502040204020203" pitchFamily="34" charset="0"/>
              </a:rPr>
            </a:br>
            <a:r>
              <a:rPr lang="en-US">
                <a:solidFill>
                  <a:srgbClr val="000000"/>
                </a:solidFill>
                <a:latin typeface="Segoe UI Light" panose="020B0502040204020203" pitchFamily="34" charset="0"/>
                <a:cs typeface="Segoe UI Light" panose="020B0502040204020203" pitchFamily="34" charset="0"/>
              </a:rPr>
              <a:t>MICROSOFT MAKES NO WARRANTIES, EXPRESS, IMPLIED OR STATUTORY, AS TO THE INFORMATION IN THIS PRESENTATION</a:t>
            </a:r>
            <a:r>
              <a:rPr lang="en-US">
                <a:solidFill>
                  <a:srgbClr val="000000"/>
                </a:solidFill>
                <a:latin typeface="Segoe Light" pitchFamily="34" charset="0"/>
              </a:rPr>
              <a:t>.</a:t>
            </a:r>
            <a:endParaRPr lang="en-US" dirty="0">
              <a:solidFill>
                <a:srgbClr val="000000"/>
              </a:solidFill>
              <a:latin typeface="Segoe Light" pitchFamily="34" charset="0"/>
            </a:endParaRPr>
          </a:p>
        </p:txBody>
      </p:sp>
    </p:spTree>
    <p:extLst>
      <p:ext uri="{BB962C8B-B14F-4D97-AF65-F5344CB8AC3E}">
        <p14:creationId xmlns:p14="http://schemas.microsoft.com/office/powerpoint/2010/main" val="3106995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 Page </a:t>
            </a:r>
            <a:fld id="{8B263312-38AA-4E1E-B2B5-0F8F122B24FE}" type="slidenum">
              <a:rPr lang="en-US" smtClean="0"/>
              <a:pPr/>
              <a:t>21</a:t>
            </a:fld>
            <a:endParaRPr lang="en-US" dirty="0"/>
          </a:p>
        </p:txBody>
      </p:sp>
      <p:sp>
        <p:nvSpPr>
          <p:cNvPr id="5" name="Header Placeholder 4"/>
          <p:cNvSpPr>
            <a:spLocks noGrp="1"/>
          </p:cNvSpPr>
          <p:nvPr>
            <p:ph type="hdr" sz="quarter" idx="11"/>
          </p:nvPr>
        </p:nvSpPr>
        <p:spPr/>
        <p:txBody>
          <a:bodyPr/>
          <a:lstStyle/>
          <a:p>
            <a:r>
              <a:rPr lang="en-US" dirty="0"/>
              <a:t>Bing SMB Advertisers – Search Ads</a:t>
            </a:r>
          </a:p>
        </p:txBody>
      </p:sp>
      <p:sp>
        <p:nvSpPr>
          <p:cNvPr id="6" name="Date Placeholder 5"/>
          <p:cNvSpPr>
            <a:spLocks noGrp="1"/>
          </p:cNvSpPr>
          <p:nvPr>
            <p:ph type="dt" idx="12"/>
          </p:nvPr>
        </p:nvSpPr>
        <p:spPr/>
        <p:txBody>
          <a:bodyPr/>
          <a:lstStyle/>
          <a:p>
            <a:fld id="{6DD6122A-EA2F-4351-B53A-6D2F1E06B822}" type="datetime1">
              <a:rPr lang="en-US" smtClean="0"/>
              <a:pPr/>
              <a:t>6/23/2016</a:t>
            </a:fld>
            <a:endParaRPr lang="en-US" dirty="0"/>
          </a:p>
        </p:txBody>
      </p:sp>
      <p:sp>
        <p:nvSpPr>
          <p:cNvPr id="7" name="Footer Placeholder 6"/>
          <p:cNvSpPr>
            <a:spLocks noGrp="1"/>
          </p:cNvSpPr>
          <p:nvPr>
            <p:ph type="ftr" sz="quarter" idx="13"/>
          </p:nvPr>
        </p:nvSpPr>
        <p:spPr/>
        <p:txBody>
          <a:bodyPr/>
          <a:lstStyle/>
          <a:p>
            <a:r>
              <a:rPr lang="en-US" dirty="0">
                <a:solidFill>
                  <a:srgbClr val="000000"/>
                </a:solidFill>
                <a:latin typeface="Segoe UI Light" panose="020B0502040204020203" pitchFamily="34" charset="0"/>
                <a:cs typeface="Segoe UI Light" panose="020B0502040204020203" pitchFamily="34" charset="0"/>
              </a:rPr>
              <a:t>© 2012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UI Light" panose="020B0502040204020203" pitchFamily="34" charset="0"/>
                <a:cs typeface="Segoe UI Light" panose="020B0502040204020203"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UI Light" panose="020B0502040204020203" pitchFamily="34" charset="0"/>
                <a:cs typeface="Segoe UI Light" panose="020B0502040204020203" pitchFamily="34" charset="0"/>
              </a:rPr>
            </a:br>
            <a:r>
              <a:rPr lang="en-US" dirty="0">
                <a:solidFill>
                  <a:srgbClr val="000000"/>
                </a:solidFill>
                <a:latin typeface="Segoe UI Light" panose="020B0502040204020203" pitchFamily="34" charset="0"/>
                <a:cs typeface="Segoe UI Light" panose="020B0502040204020203" pitchFamily="34" charset="0"/>
              </a:rPr>
              <a:t>MICROSOFT MAKES NO WARRANTIES, EXPRESS, IMPLIED OR STATUTORY, AS TO THE INFORMATION IN THIS PRESENTATION</a:t>
            </a:r>
            <a:r>
              <a:rPr lang="en-US" dirty="0">
                <a:solidFill>
                  <a:srgbClr val="000000"/>
                </a:solidFill>
                <a:latin typeface="Segoe Light" pitchFamily="34" charset="0"/>
              </a:rPr>
              <a:t>.</a:t>
            </a:r>
          </a:p>
        </p:txBody>
      </p:sp>
    </p:spTree>
    <p:extLst>
      <p:ext uri="{BB962C8B-B14F-4D97-AF65-F5344CB8AC3E}">
        <p14:creationId xmlns:p14="http://schemas.microsoft.com/office/powerpoint/2010/main" val="169674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 Page </a:t>
            </a:r>
            <a:fld id="{8B263312-38AA-4E1E-B2B5-0F8F122B24FE}" type="slidenum">
              <a:rPr lang="en-US" smtClean="0"/>
              <a:pPr/>
              <a:t>22</a:t>
            </a:fld>
            <a:endParaRPr lang="en-US" dirty="0"/>
          </a:p>
        </p:txBody>
      </p:sp>
      <p:sp>
        <p:nvSpPr>
          <p:cNvPr id="5" name="Header Placeholder 4"/>
          <p:cNvSpPr>
            <a:spLocks noGrp="1"/>
          </p:cNvSpPr>
          <p:nvPr>
            <p:ph type="hdr" sz="quarter" idx="11"/>
          </p:nvPr>
        </p:nvSpPr>
        <p:spPr/>
        <p:txBody>
          <a:bodyPr/>
          <a:lstStyle/>
          <a:p>
            <a:r>
              <a:rPr lang="en-US" dirty="0"/>
              <a:t>Bing SMB Advertisers – Search Ads</a:t>
            </a:r>
          </a:p>
        </p:txBody>
      </p:sp>
      <p:sp>
        <p:nvSpPr>
          <p:cNvPr id="6" name="Date Placeholder 5"/>
          <p:cNvSpPr>
            <a:spLocks noGrp="1"/>
          </p:cNvSpPr>
          <p:nvPr>
            <p:ph type="dt" idx="12"/>
          </p:nvPr>
        </p:nvSpPr>
        <p:spPr/>
        <p:txBody>
          <a:bodyPr/>
          <a:lstStyle/>
          <a:p>
            <a:fld id="{6DD6122A-EA2F-4351-B53A-6D2F1E06B822}" type="datetime1">
              <a:rPr lang="en-US" smtClean="0"/>
              <a:pPr/>
              <a:t>6/23/2016</a:t>
            </a:fld>
            <a:endParaRPr lang="en-US" dirty="0"/>
          </a:p>
        </p:txBody>
      </p:sp>
      <p:sp>
        <p:nvSpPr>
          <p:cNvPr id="7" name="Footer Placeholder 6"/>
          <p:cNvSpPr>
            <a:spLocks noGrp="1"/>
          </p:cNvSpPr>
          <p:nvPr>
            <p:ph type="ftr" sz="quarter" idx="13"/>
          </p:nvPr>
        </p:nvSpPr>
        <p:spPr/>
        <p:txBody>
          <a:bodyPr/>
          <a:lstStyle/>
          <a:p>
            <a:r>
              <a:rPr lang="en-US" dirty="0">
                <a:solidFill>
                  <a:srgbClr val="000000"/>
                </a:solidFill>
                <a:latin typeface="Segoe UI Light" panose="020B0502040204020203" pitchFamily="34" charset="0"/>
                <a:cs typeface="Segoe UI Light" panose="020B0502040204020203" pitchFamily="34" charset="0"/>
              </a:rPr>
              <a:t>© 2012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UI Light" panose="020B0502040204020203" pitchFamily="34" charset="0"/>
                <a:cs typeface="Segoe UI Light" panose="020B0502040204020203"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UI Light" panose="020B0502040204020203" pitchFamily="34" charset="0"/>
                <a:cs typeface="Segoe UI Light" panose="020B0502040204020203" pitchFamily="34" charset="0"/>
              </a:rPr>
            </a:br>
            <a:r>
              <a:rPr lang="en-US" dirty="0">
                <a:solidFill>
                  <a:srgbClr val="000000"/>
                </a:solidFill>
                <a:latin typeface="Segoe UI Light" panose="020B0502040204020203" pitchFamily="34" charset="0"/>
                <a:cs typeface="Segoe UI Light" panose="020B0502040204020203" pitchFamily="34" charset="0"/>
              </a:rPr>
              <a:t>MICROSOFT MAKES NO WARRANTIES, EXPRESS, IMPLIED OR STATUTORY, AS TO THE INFORMATION IN THIS PRESENTATION</a:t>
            </a:r>
            <a:r>
              <a:rPr lang="en-US" dirty="0">
                <a:solidFill>
                  <a:srgbClr val="000000"/>
                </a:solidFill>
                <a:latin typeface="Segoe Light" pitchFamily="34" charset="0"/>
              </a:rPr>
              <a:t>.</a:t>
            </a:r>
          </a:p>
        </p:txBody>
      </p:sp>
    </p:spTree>
    <p:extLst>
      <p:ext uri="{BB962C8B-B14F-4D97-AF65-F5344CB8AC3E}">
        <p14:creationId xmlns:p14="http://schemas.microsoft.com/office/powerpoint/2010/main" val="3772967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a:t> Page </a:t>
            </a:r>
            <a:fld id="{8B263312-38AA-4E1E-B2B5-0F8F122B24FE}" type="slidenum">
              <a:rPr lang="en-US" smtClean="0"/>
              <a:pPr/>
              <a:t>23</a:t>
            </a:fld>
            <a:endParaRPr lang="en-US" dirty="0"/>
          </a:p>
        </p:txBody>
      </p:sp>
      <p:sp>
        <p:nvSpPr>
          <p:cNvPr id="5" name="Header Placeholder 4"/>
          <p:cNvSpPr>
            <a:spLocks noGrp="1"/>
          </p:cNvSpPr>
          <p:nvPr>
            <p:ph type="hdr" sz="quarter" idx="11"/>
          </p:nvPr>
        </p:nvSpPr>
        <p:spPr/>
        <p:txBody>
          <a:bodyPr/>
          <a:lstStyle/>
          <a:p>
            <a:r>
              <a:rPr lang="en-US"/>
              <a:t>Bing SMB Advertisers – Search Ads</a:t>
            </a:r>
            <a:endParaRPr lang="en-US" dirty="0"/>
          </a:p>
        </p:txBody>
      </p:sp>
      <p:sp>
        <p:nvSpPr>
          <p:cNvPr id="6" name="Date Placeholder 5"/>
          <p:cNvSpPr>
            <a:spLocks noGrp="1"/>
          </p:cNvSpPr>
          <p:nvPr>
            <p:ph type="dt" idx="12"/>
          </p:nvPr>
        </p:nvSpPr>
        <p:spPr/>
        <p:txBody>
          <a:bodyPr/>
          <a:lstStyle/>
          <a:p>
            <a:fld id="{6DD6122A-EA2F-4351-B53A-6D2F1E06B822}" type="datetime1">
              <a:rPr lang="en-US" smtClean="0"/>
              <a:pPr/>
              <a:t>6/23/2016</a:t>
            </a:fld>
            <a:endParaRPr lang="en-US" dirty="0"/>
          </a:p>
        </p:txBody>
      </p:sp>
      <p:sp>
        <p:nvSpPr>
          <p:cNvPr id="7" name="Footer Placeholder 6"/>
          <p:cNvSpPr>
            <a:spLocks noGrp="1"/>
          </p:cNvSpPr>
          <p:nvPr>
            <p:ph type="ftr" sz="quarter" idx="13"/>
          </p:nvPr>
        </p:nvSpPr>
        <p:spPr/>
        <p:txBody>
          <a:bodyPr/>
          <a:lstStyle/>
          <a:p>
            <a:r>
              <a:rPr lang="en-US" dirty="0">
                <a:solidFill>
                  <a:srgbClr val="000000"/>
                </a:solidFill>
                <a:latin typeface="Segoe UI Light" panose="020B0502040204020203" pitchFamily="34" charset="0"/>
                <a:cs typeface="Segoe UI Light" panose="020B0502040204020203" pitchFamily="34" charset="0"/>
              </a:rPr>
              <a:t>© 2012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UI Light" panose="020B0502040204020203" pitchFamily="34" charset="0"/>
                <a:cs typeface="Segoe UI Light" panose="020B0502040204020203"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UI Light" panose="020B0502040204020203" pitchFamily="34" charset="0"/>
                <a:cs typeface="Segoe UI Light" panose="020B0502040204020203" pitchFamily="34" charset="0"/>
              </a:rPr>
            </a:br>
            <a:r>
              <a:rPr lang="en-US" dirty="0">
                <a:solidFill>
                  <a:srgbClr val="000000"/>
                </a:solidFill>
                <a:latin typeface="Segoe UI Light" panose="020B0502040204020203" pitchFamily="34" charset="0"/>
                <a:cs typeface="Segoe UI Light" panose="020B0502040204020203" pitchFamily="34" charset="0"/>
              </a:rPr>
              <a:t>MICROSOFT MAKES NO WARRANTIES, EXPRESS, IMPLIED OR STATUTORY, AS TO THE INFORMATION IN THIS PRESENTATION</a:t>
            </a:r>
            <a:r>
              <a:rPr lang="en-US" dirty="0">
                <a:solidFill>
                  <a:srgbClr val="000000"/>
                </a:solidFill>
                <a:latin typeface="Segoe Light" pitchFamily="34" charset="0"/>
              </a:rPr>
              <a:t>.</a:t>
            </a:r>
          </a:p>
        </p:txBody>
      </p:sp>
    </p:spTree>
    <p:extLst>
      <p:ext uri="{BB962C8B-B14F-4D97-AF65-F5344CB8AC3E}">
        <p14:creationId xmlns:p14="http://schemas.microsoft.com/office/powerpoint/2010/main" val="18729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a:t> Page </a:t>
            </a:r>
            <a:fld id="{8B263312-38AA-4E1E-B2B5-0F8F122B24FE}" type="slidenum">
              <a:rPr lang="en-US" smtClean="0"/>
              <a:pPr/>
              <a:t>25</a:t>
            </a:fld>
            <a:endParaRPr lang="en-US" dirty="0"/>
          </a:p>
        </p:txBody>
      </p:sp>
      <p:sp>
        <p:nvSpPr>
          <p:cNvPr id="5" name="Header Placeholder 4"/>
          <p:cNvSpPr>
            <a:spLocks noGrp="1"/>
          </p:cNvSpPr>
          <p:nvPr>
            <p:ph type="hdr" sz="quarter" idx="11"/>
          </p:nvPr>
        </p:nvSpPr>
        <p:spPr/>
        <p:txBody>
          <a:bodyPr/>
          <a:lstStyle/>
          <a:p>
            <a:r>
              <a:rPr lang="en-US"/>
              <a:t>Bing SMB Advertisers – Search Ads</a:t>
            </a:r>
            <a:endParaRPr lang="en-US" dirty="0"/>
          </a:p>
        </p:txBody>
      </p:sp>
      <p:sp>
        <p:nvSpPr>
          <p:cNvPr id="6" name="Date Placeholder 5"/>
          <p:cNvSpPr>
            <a:spLocks noGrp="1"/>
          </p:cNvSpPr>
          <p:nvPr>
            <p:ph type="dt" idx="12"/>
          </p:nvPr>
        </p:nvSpPr>
        <p:spPr/>
        <p:txBody>
          <a:bodyPr/>
          <a:lstStyle/>
          <a:p>
            <a:fld id="{6DD6122A-EA2F-4351-B53A-6D2F1E06B822}" type="datetime1">
              <a:rPr lang="en-US" smtClean="0"/>
              <a:pPr/>
              <a:t>6/23/2016</a:t>
            </a:fld>
            <a:endParaRPr lang="en-US" dirty="0"/>
          </a:p>
        </p:txBody>
      </p:sp>
      <p:sp>
        <p:nvSpPr>
          <p:cNvPr id="7" name="Footer Placeholder 6"/>
          <p:cNvSpPr>
            <a:spLocks noGrp="1"/>
          </p:cNvSpPr>
          <p:nvPr>
            <p:ph type="ftr" sz="quarter" idx="13"/>
          </p:nvPr>
        </p:nvSpPr>
        <p:spPr/>
        <p:txBody>
          <a:bodyPr/>
          <a:lstStyle/>
          <a:p>
            <a:r>
              <a:rPr lang="en-US">
                <a:solidFill>
                  <a:srgbClr val="000000"/>
                </a:solidFill>
                <a:latin typeface="Segoe UI Light" panose="020B0502040204020203" pitchFamily="34" charset="0"/>
                <a:cs typeface="Segoe UI Light" panose="020B0502040204020203" pitchFamily="34" charset="0"/>
              </a:rPr>
              <a:t>© 2012 Microsoft Corporation. All rights reserved. Microsoft, Windows, Windows Vista and other product names are or may be registered trademarks and/or trademarks in the U.S. and/or other countries.</a:t>
            </a:r>
          </a:p>
          <a:p>
            <a:r>
              <a:rPr lang="en-US">
                <a:solidFill>
                  <a:srgbClr val="000000"/>
                </a:solidFill>
                <a:latin typeface="Segoe UI Light" panose="020B0502040204020203" pitchFamily="34" charset="0"/>
                <a:cs typeface="Segoe UI Light" panose="020B0502040204020203"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solidFill>
                  <a:srgbClr val="000000"/>
                </a:solidFill>
                <a:latin typeface="Segoe UI Light" panose="020B0502040204020203" pitchFamily="34" charset="0"/>
                <a:cs typeface="Segoe UI Light" panose="020B0502040204020203" pitchFamily="34" charset="0"/>
              </a:rPr>
            </a:br>
            <a:r>
              <a:rPr lang="en-US">
                <a:solidFill>
                  <a:srgbClr val="000000"/>
                </a:solidFill>
                <a:latin typeface="Segoe UI Light" panose="020B0502040204020203" pitchFamily="34" charset="0"/>
                <a:cs typeface="Segoe UI Light" panose="020B0502040204020203" pitchFamily="34" charset="0"/>
              </a:rPr>
              <a:t>MICROSOFT MAKES NO WARRANTIES, EXPRESS, IMPLIED OR STATUTORY, AS TO THE INFORMATION IN THIS PRESENTATION</a:t>
            </a:r>
            <a:r>
              <a:rPr lang="en-US">
                <a:solidFill>
                  <a:srgbClr val="000000"/>
                </a:solidFill>
                <a:latin typeface="Segoe Light" pitchFamily="34" charset="0"/>
              </a:rPr>
              <a:t>.</a:t>
            </a:r>
            <a:endParaRPr lang="en-US" dirty="0">
              <a:solidFill>
                <a:srgbClr val="000000"/>
              </a:solidFill>
              <a:latin typeface="Segoe Light" pitchFamily="34" charset="0"/>
            </a:endParaRPr>
          </a:p>
        </p:txBody>
      </p:sp>
    </p:spTree>
    <p:extLst>
      <p:ext uri="{BB962C8B-B14F-4D97-AF65-F5344CB8AC3E}">
        <p14:creationId xmlns:p14="http://schemas.microsoft.com/office/powerpoint/2010/main" val="1440571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a:t> Page </a:t>
            </a:r>
            <a:fld id="{8B263312-38AA-4E1E-B2B5-0F8F122B24FE}" type="slidenum">
              <a:rPr lang="en-US" smtClean="0"/>
              <a:pPr/>
              <a:t>29</a:t>
            </a:fld>
            <a:endParaRPr lang="en-US" dirty="0"/>
          </a:p>
        </p:txBody>
      </p:sp>
      <p:sp>
        <p:nvSpPr>
          <p:cNvPr id="5" name="Header Placeholder 4"/>
          <p:cNvSpPr>
            <a:spLocks noGrp="1"/>
          </p:cNvSpPr>
          <p:nvPr>
            <p:ph type="hdr" sz="quarter" idx="11"/>
          </p:nvPr>
        </p:nvSpPr>
        <p:spPr/>
        <p:txBody>
          <a:bodyPr/>
          <a:lstStyle/>
          <a:p>
            <a:r>
              <a:rPr lang="en-US"/>
              <a:t>Bing SMB Advertisers – Search Ads</a:t>
            </a:r>
            <a:endParaRPr lang="en-US" dirty="0"/>
          </a:p>
        </p:txBody>
      </p:sp>
      <p:sp>
        <p:nvSpPr>
          <p:cNvPr id="6" name="Date Placeholder 5"/>
          <p:cNvSpPr>
            <a:spLocks noGrp="1"/>
          </p:cNvSpPr>
          <p:nvPr>
            <p:ph type="dt" idx="12"/>
          </p:nvPr>
        </p:nvSpPr>
        <p:spPr/>
        <p:txBody>
          <a:bodyPr/>
          <a:lstStyle/>
          <a:p>
            <a:fld id="{6DD6122A-EA2F-4351-B53A-6D2F1E06B822}" type="datetime1">
              <a:rPr lang="en-US" smtClean="0"/>
              <a:pPr/>
              <a:t>6/23/2016</a:t>
            </a:fld>
            <a:endParaRPr lang="en-US" dirty="0"/>
          </a:p>
        </p:txBody>
      </p:sp>
      <p:sp>
        <p:nvSpPr>
          <p:cNvPr id="7" name="Footer Placeholder 6"/>
          <p:cNvSpPr>
            <a:spLocks noGrp="1"/>
          </p:cNvSpPr>
          <p:nvPr>
            <p:ph type="ftr" sz="quarter" idx="13"/>
          </p:nvPr>
        </p:nvSpPr>
        <p:spPr/>
        <p:txBody>
          <a:bodyPr/>
          <a:lstStyle/>
          <a:p>
            <a:r>
              <a:rPr lang="en-US" dirty="0">
                <a:solidFill>
                  <a:srgbClr val="000000"/>
                </a:solidFill>
                <a:latin typeface="Segoe UI Light" panose="020B0502040204020203" pitchFamily="34" charset="0"/>
                <a:cs typeface="Segoe UI Light" panose="020B0502040204020203" pitchFamily="34" charset="0"/>
              </a:rPr>
              <a:t>© 2012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UI Light" panose="020B0502040204020203" pitchFamily="34" charset="0"/>
                <a:cs typeface="Segoe UI Light" panose="020B0502040204020203"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UI Light" panose="020B0502040204020203" pitchFamily="34" charset="0"/>
                <a:cs typeface="Segoe UI Light" panose="020B0502040204020203" pitchFamily="34" charset="0"/>
              </a:rPr>
            </a:br>
            <a:r>
              <a:rPr lang="en-US" dirty="0">
                <a:solidFill>
                  <a:srgbClr val="000000"/>
                </a:solidFill>
                <a:latin typeface="Segoe UI Light" panose="020B0502040204020203" pitchFamily="34" charset="0"/>
                <a:cs typeface="Segoe UI Light" panose="020B0502040204020203" pitchFamily="34" charset="0"/>
              </a:rPr>
              <a:t>MICROSOFT MAKES NO WARRANTIES, EXPRESS, IMPLIED OR STATUTORY, AS TO THE INFORMATION IN THIS PRESENTATION</a:t>
            </a:r>
            <a:r>
              <a:rPr lang="en-US" dirty="0">
                <a:solidFill>
                  <a:srgbClr val="000000"/>
                </a:solidFill>
                <a:latin typeface="Segoe Light" pitchFamily="34" charset="0"/>
              </a:rPr>
              <a:t>.</a:t>
            </a:r>
          </a:p>
        </p:txBody>
      </p:sp>
    </p:spTree>
    <p:extLst>
      <p:ext uri="{BB962C8B-B14F-4D97-AF65-F5344CB8AC3E}">
        <p14:creationId xmlns:p14="http://schemas.microsoft.com/office/powerpoint/2010/main" val="3875272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a:t> Page </a:t>
            </a:r>
            <a:fld id="{8B263312-38AA-4E1E-B2B5-0F8F122B24FE}" type="slidenum">
              <a:rPr lang="en-US" smtClean="0"/>
              <a:pPr/>
              <a:t>34</a:t>
            </a:fld>
            <a:endParaRPr lang="en-US" dirty="0"/>
          </a:p>
        </p:txBody>
      </p:sp>
      <p:sp>
        <p:nvSpPr>
          <p:cNvPr id="5" name="Header Placeholder 4"/>
          <p:cNvSpPr>
            <a:spLocks noGrp="1"/>
          </p:cNvSpPr>
          <p:nvPr>
            <p:ph type="hdr" sz="quarter" idx="11"/>
          </p:nvPr>
        </p:nvSpPr>
        <p:spPr/>
        <p:txBody>
          <a:bodyPr/>
          <a:lstStyle/>
          <a:p>
            <a:r>
              <a:rPr lang="en-US"/>
              <a:t>Bing SMB Advertisers – Search Ads</a:t>
            </a:r>
            <a:endParaRPr lang="en-US" dirty="0"/>
          </a:p>
        </p:txBody>
      </p:sp>
      <p:sp>
        <p:nvSpPr>
          <p:cNvPr id="6" name="Date Placeholder 5"/>
          <p:cNvSpPr>
            <a:spLocks noGrp="1"/>
          </p:cNvSpPr>
          <p:nvPr>
            <p:ph type="dt" idx="12"/>
          </p:nvPr>
        </p:nvSpPr>
        <p:spPr/>
        <p:txBody>
          <a:bodyPr/>
          <a:lstStyle/>
          <a:p>
            <a:fld id="{6DD6122A-EA2F-4351-B53A-6D2F1E06B822}" type="datetime1">
              <a:rPr lang="en-US" smtClean="0"/>
              <a:pPr/>
              <a:t>6/23/2016</a:t>
            </a:fld>
            <a:endParaRPr lang="en-US" dirty="0"/>
          </a:p>
        </p:txBody>
      </p:sp>
      <p:sp>
        <p:nvSpPr>
          <p:cNvPr id="7" name="Footer Placeholder 6"/>
          <p:cNvSpPr>
            <a:spLocks noGrp="1"/>
          </p:cNvSpPr>
          <p:nvPr>
            <p:ph type="ftr" sz="quarter" idx="13"/>
          </p:nvPr>
        </p:nvSpPr>
        <p:spPr/>
        <p:txBody>
          <a:bodyPr/>
          <a:lstStyle/>
          <a:p>
            <a:r>
              <a:rPr lang="en-US" dirty="0">
                <a:solidFill>
                  <a:srgbClr val="000000"/>
                </a:solidFill>
                <a:latin typeface="Segoe UI Light" panose="020B0502040204020203" pitchFamily="34" charset="0"/>
                <a:cs typeface="Segoe UI Light" panose="020B0502040204020203" pitchFamily="34" charset="0"/>
              </a:rPr>
              <a:t>© 2012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UI Light" panose="020B0502040204020203" pitchFamily="34" charset="0"/>
                <a:cs typeface="Segoe UI Light" panose="020B0502040204020203"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UI Light" panose="020B0502040204020203" pitchFamily="34" charset="0"/>
                <a:cs typeface="Segoe UI Light" panose="020B0502040204020203" pitchFamily="34" charset="0"/>
              </a:rPr>
            </a:br>
            <a:r>
              <a:rPr lang="en-US" dirty="0">
                <a:solidFill>
                  <a:srgbClr val="000000"/>
                </a:solidFill>
                <a:latin typeface="Segoe UI Light" panose="020B0502040204020203" pitchFamily="34" charset="0"/>
                <a:cs typeface="Segoe UI Light" panose="020B0502040204020203" pitchFamily="34" charset="0"/>
              </a:rPr>
              <a:t>MICROSOFT MAKES NO WARRANTIES, EXPRESS, IMPLIED OR STATUTORY, AS TO THE INFORMATION IN THIS PRESENTATION</a:t>
            </a:r>
            <a:r>
              <a:rPr lang="en-US" dirty="0">
                <a:solidFill>
                  <a:srgbClr val="000000"/>
                </a:solidFill>
                <a:latin typeface="Segoe Light" pitchFamily="34" charset="0"/>
              </a:rPr>
              <a:t>.</a:t>
            </a:r>
          </a:p>
        </p:txBody>
      </p:sp>
    </p:spTree>
    <p:extLst>
      <p:ext uri="{BB962C8B-B14F-4D97-AF65-F5344CB8AC3E}">
        <p14:creationId xmlns:p14="http://schemas.microsoft.com/office/powerpoint/2010/main" val="1569771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700088"/>
            <a:ext cx="4654550" cy="34909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8418ED-FC64-4AA9-9E9C-E0941D1FB776}"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6066795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621792">
              <a:defRPr/>
            </a:pPr>
            <a:fld id="{0066A003-C084-4A99-898F-FBC4C12D791B}" type="slidenum">
              <a:rPr lang="en-US" smtClean="0">
                <a:solidFill>
                  <a:prstClr val="black"/>
                </a:solidFill>
              </a:rPr>
              <a:pPr defTabSz="621792">
                <a:defRPr/>
              </a:pPr>
              <a:t>36</a:t>
            </a:fld>
            <a:endParaRPr lang="en-US" dirty="0">
              <a:solidFill>
                <a:prstClr val="black"/>
              </a:solidFill>
            </a:endParaRPr>
          </a:p>
        </p:txBody>
      </p:sp>
    </p:spTree>
    <p:extLst>
      <p:ext uri="{BB962C8B-B14F-4D97-AF65-F5344CB8AC3E}">
        <p14:creationId xmlns:p14="http://schemas.microsoft.com/office/powerpoint/2010/main" val="3873952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a:t> Page </a:t>
            </a:r>
            <a:fld id="{8B263312-38AA-4E1E-B2B5-0F8F122B24FE}" type="slidenum">
              <a:rPr lang="en-US" smtClean="0"/>
              <a:pPr/>
              <a:t>3</a:t>
            </a:fld>
            <a:endParaRPr lang="en-US" dirty="0"/>
          </a:p>
        </p:txBody>
      </p:sp>
      <p:sp>
        <p:nvSpPr>
          <p:cNvPr id="5" name="Header Placeholder 4"/>
          <p:cNvSpPr>
            <a:spLocks noGrp="1"/>
          </p:cNvSpPr>
          <p:nvPr>
            <p:ph type="hdr" sz="quarter" idx="11"/>
          </p:nvPr>
        </p:nvSpPr>
        <p:spPr/>
        <p:txBody>
          <a:bodyPr/>
          <a:lstStyle/>
          <a:p>
            <a:r>
              <a:rPr lang="en-US"/>
              <a:t>Bing SMB Advertisers – Search Ads</a:t>
            </a:r>
            <a:endParaRPr lang="en-US" dirty="0"/>
          </a:p>
        </p:txBody>
      </p:sp>
      <p:sp>
        <p:nvSpPr>
          <p:cNvPr id="6" name="Date Placeholder 5"/>
          <p:cNvSpPr>
            <a:spLocks noGrp="1"/>
          </p:cNvSpPr>
          <p:nvPr>
            <p:ph type="dt" idx="12"/>
          </p:nvPr>
        </p:nvSpPr>
        <p:spPr/>
        <p:txBody>
          <a:bodyPr/>
          <a:lstStyle/>
          <a:p>
            <a:fld id="{6DD6122A-EA2F-4351-B53A-6D2F1E06B822}" type="datetime1">
              <a:rPr lang="en-US" smtClean="0"/>
              <a:pPr/>
              <a:t>6/23/2016</a:t>
            </a:fld>
            <a:endParaRPr lang="en-US" dirty="0"/>
          </a:p>
        </p:txBody>
      </p:sp>
      <p:sp>
        <p:nvSpPr>
          <p:cNvPr id="7" name="Footer Placeholder 6"/>
          <p:cNvSpPr>
            <a:spLocks noGrp="1"/>
          </p:cNvSpPr>
          <p:nvPr>
            <p:ph type="ftr" sz="quarter" idx="13"/>
          </p:nvPr>
        </p:nvSpPr>
        <p:spPr/>
        <p:txBody>
          <a:bodyPr/>
          <a:lstStyle/>
          <a:p>
            <a:r>
              <a:rPr lang="en-US">
                <a:solidFill>
                  <a:srgbClr val="000000"/>
                </a:solidFill>
                <a:latin typeface="Segoe UI Light" panose="020B0502040204020203" pitchFamily="34" charset="0"/>
                <a:cs typeface="Segoe UI Light" panose="020B0502040204020203" pitchFamily="34" charset="0"/>
              </a:rPr>
              <a:t>© 2012 Microsoft Corporation. All rights reserved. Microsoft, Windows, Windows Vista and other product names are or may be registered trademarks and/or trademarks in the U.S. and/or other countries.</a:t>
            </a:r>
          </a:p>
          <a:p>
            <a:r>
              <a:rPr lang="en-US">
                <a:solidFill>
                  <a:srgbClr val="000000"/>
                </a:solidFill>
                <a:latin typeface="Segoe UI Light" panose="020B0502040204020203" pitchFamily="34" charset="0"/>
                <a:cs typeface="Segoe UI Light" panose="020B0502040204020203"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solidFill>
                  <a:srgbClr val="000000"/>
                </a:solidFill>
                <a:latin typeface="Segoe UI Light" panose="020B0502040204020203" pitchFamily="34" charset="0"/>
                <a:cs typeface="Segoe UI Light" panose="020B0502040204020203" pitchFamily="34" charset="0"/>
              </a:rPr>
            </a:br>
            <a:r>
              <a:rPr lang="en-US">
                <a:solidFill>
                  <a:srgbClr val="000000"/>
                </a:solidFill>
                <a:latin typeface="Segoe UI Light" panose="020B0502040204020203" pitchFamily="34" charset="0"/>
                <a:cs typeface="Segoe UI Light" panose="020B0502040204020203" pitchFamily="34" charset="0"/>
              </a:rPr>
              <a:t>MICROSOFT MAKES NO WARRANTIES, EXPRESS, IMPLIED OR STATUTORY, AS TO THE INFORMATION IN THIS PRESENTATION</a:t>
            </a:r>
            <a:r>
              <a:rPr lang="en-US">
                <a:solidFill>
                  <a:srgbClr val="000000"/>
                </a:solidFill>
                <a:latin typeface="Segoe Light" pitchFamily="34" charset="0"/>
              </a:rPr>
              <a:t>.</a:t>
            </a:r>
            <a:endParaRPr lang="en-US" dirty="0">
              <a:solidFill>
                <a:srgbClr val="000000"/>
              </a:solidFill>
              <a:latin typeface="Segoe Light" pitchFamily="34" charset="0"/>
            </a:endParaRPr>
          </a:p>
        </p:txBody>
      </p:sp>
    </p:spTree>
    <p:extLst>
      <p:ext uri="{BB962C8B-B14F-4D97-AF65-F5344CB8AC3E}">
        <p14:creationId xmlns:p14="http://schemas.microsoft.com/office/powerpoint/2010/main" val="40911758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400">
              <a:defRPr/>
            </a:pPr>
            <a:fld id="{0066A003-C084-4A99-898F-FBC4C12D791B}" type="slidenum">
              <a:rPr lang="en-US" sz="1800" kern="0" smtClean="0">
                <a:solidFill>
                  <a:prstClr val="black"/>
                </a:solidFill>
              </a:rPr>
              <a:pPr defTabSz="914400">
                <a:defRPr/>
              </a:pPr>
              <a:t>37</a:t>
            </a:fld>
            <a:endParaRPr lang="en-US" sz="1800" kern="0" dirty="0">
              <a:solidFill>
                <a:prstClr val="black"/>
              </a:solidFill>
            </a:endParaRPr>
          </a:p>
        </p:txBody>
      </p:sp>
    </p:spTree>
    <p:extLst>
      <p:ext uri="{BB962C8B-B14F-4D97-AF65-F5344CB8AC3E}">
        <p14:creationId xmlns:p14="http://schemas.microsoft.com/office/powerpoint/2010/main" val="9510346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Arial "/>
            </a:endParaRPr>
          </a:p>
        </p:txBody>
      </p:sp>
      <p:sp>
        <p:nvSpPr>
          <p:cNvPr id="4" name="Slide Number Placeholder 3"/>
          <p:cNvSpPr>
            <a:spLocks noGrp="1"/>
          </p:cNvSpPr>
          <p:nvPr>
            <p:ph type="sldNum" sz="quarter" idx="10"/>
          </p:nvPr>
        </p:nvSpPr>
        <p:spPr/>
        <p:txBody>
          <a:bodyPr/>
          <a:lstStyle/>
          <a:p>
            <a:fld id="{C7E86E14-AF00-4090-922B-C6053D6DE072}"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35498714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a:t> Page </a:t>
            </a:r>
            <a:fld id="{8B263312-38AA-4E1E-B2B5-0F8F122B24FE}" type="slidenum">
              <a:rPr lang="en-US" smtClean="0"/>
              <a:pPr/>
              <a:t>39</a:t>
            </a:fld>
            <a:endParaRPr lang="en-US" dirty="0"/>
          </a:p>
        </p:txBody>
      </p:sp>
      <p:sp>
        <p:nvSpPr>
          <p:cNvPr id="5" name="Header Placeholder 4"/>
          <p:cNvSpPr>
            <a:spLocks noGrp="1"/>
          </p:cNvSpPr>
          <p:nvPr>
            <p:ph type="hdr" sz="quarter" idx="11"/>
          </p:nvPr>
        </p:nvSpPr>
        <p:spPr/>
        <p:txBody>
          <a:bodyPr/>
          <a:lstStyle/>
          <a:p>
            <a:r>
              <a:rPr lang="en-US"/>
              <a:t>Bing SMB Advertisers – Search Ads</a:t>
            </a:r>
            <a:endParaRPr lang="en-US" dirty="0"/>
          </a:p>
        </p:txBody>
      </p:sp>
      <p:sp>
        <p:nvSpPr>
          <p:cNvPr id="6" name="Date Placeholder 5"/>
          <p:cNvSpPr>
            <a:spLocks noGrp="1"/>
          </p:cNvSpPr>
          <p:nvPr>
            <p:ph type="dt" idx="12"/>
          </p:nvPr>
        </p:nvSpPr>
        <p:spPr/>
        <p:txBody>
          <a:bodyPr/>
          <a:lstStyle/>
          <a:p>
            <a:fld id="{6DD6122A-EA2F-4351-B53A-6D2F1E06B822}" type="datetime1">
              <a:rPr lang="en-US" smtClean="0"/>
              <a:pPr/>
              <a:t>6/23/2016</a:t>
            </a:fld>
            <a:endParaRPr lang="en-US" dirty="0"/>
          </a:p>
        </p:txBody>
      </p:sp>
      <p:sp>
        <p:nvSpPr>
          <p:cNvPr id="7" name="Footer Placeholder 6"/>
          <p:cNvSpPr>
            <a:spLocks noGrp="1"/>
          </p:cNvSpPr>
          <p:nvPr>
            <p:ph type="ftr" sz="quarter" idx="13"/>
          </p:nvPr>
        </p:nvSpPr>
        <p:spPr/>
        <p:txBody>
          <a:bodyPr/>
          <a:lstStyle/>
          <a:p>
            <a:r>
              <a:rPr lang="en-US">
                <a:solidFill>
                  <a:srgbClr val="000000"/>
                </a:solidFill>
                <a:latin typeface="Segoe UI Light" panose="020B0502040204020203" pitchFamily="34" charset="0"/>
                <a:cs typeface="Segoe UI Light" panose="020B0502040204020203" pitchFamily="34" charset="0"/>
              </a:rPr>
              <a:t>© 2012 Microsoft Corporation. All rights reserved. Microsoft, Windows, Windows Vista and other product names are or may be registered trademarks and/or trademarks in the U.S. and/or other countries.</a:t>
            </a:r>
          </a:p>
          <a:p>
            <a:r>
              <a:rPr lang="en-US">
                <a:solidFill>
                  <a:srgbClr val="000000"/>
                </a:solidFill>
                <a:latin typeface="Segoe UI Light" panose="020B0502040204020203" pitchFamily="34" charset="0"/>
                <a:cs typeface="Segoe UI Light" panose="020B0502040204020203"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solidFill>
                  <a:srgbClr val="000000"/>
                </a:solidFill>
                <a:latin typeface="Segoe UI Light" panose="020B0502040204020203" pitchFamily="34" charset="0"/>
                <a:cs typeface="Segoe UI Light" panose="020B0502040204020203" pitchFamily="34" charset="0"/>
              </a:rPr>
            </a:br>
            <a:r>
              <a:rPr lang="en-US">
                <a:solidFill>
                  <a:srgbClr val="000000"/>
                </a:solidFill>
                <a:latin typeface="Segoe UI Light" panose="020B0502040204020203" pitchFamily="34" charset="0"/>
                <a:cs typeface="Segoe UI Light" panose="020B0502040204020203" pitchFamily="34" charset="0"/>
              </a:rPr>
              <a:t>MICROSOFT MAKES NO WARRANTIES, EXPRESS, IMPLIED OR STATUTORY, AS TO THE INFORMATION IN THIS PRESENTATION</a:t>
            </a:r>
            <a:r>
              <a:rPr lang="en-US">
                <a:solidFill>
                  <a:srgbClr val="000000"/>
                </a:solidFill>
                <a:latin typeface="Segoe Light" pitchFamily="34" charset="0"/>
              </a:rPr>
              <a:t>.</a:t>
            </a:r>
            <a:endParaRPr lang="en-US" dirty="0">
              <a:solidFill>
                <a:srgbClr val="000000"/>
              </a:solidFill>
              <a:latin typeface="Segoe Light" pitchFamily="34" charset="0"/>
            </a:endParaRPr>
          </a:p>
        </p:txBody>
      </p:sp>
    </p:spTree>
    <p:extLst>
      <p:ext uri="{BB962C8B-B14F-4D97-AF65-F5344CB8AC3E}">
        <p14:creationId xmlns:p14="http://schemas.microsoft.com/office/powerpoint/2010/main" val="34526244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 Page </a:t>
            </a:r>
            <a:fld id="{8B263312-38AA-4E1E-B2B5-0F8F122B24FE}" type="slidenum">
              <a:rPr lang="en-US" smtClean="0"/>
              <a:pPr/>
              <a:t>40</a:t>
            </a:fld>
            <a:endParaRPr lang="en-US" dirty="0"/>
          </a:p>
        </p:txBody>
      </p:sp>
      <p:sp>
        <p:nvSpPr>
          <p:cNvPr id="5" name="Header Placeholder 4"/>
          <p:cNvSpPr>
            <a:spLocks noGrp="1"/>
          </p:cNvSpPr>
          <p:nvPr>
            <p:ph type="hdr" sz="quarter" idx="11"/>
          </p:nvPr>
        </p:nvSpPr>
        <p:spPr/>
        <p:txBody>
          <a:bodyPr/>
          <a:lstStyle/>
          <a:p>
            <a:r>
              <a:rPr lang="en-US" dirty="0"/>
              <a:t>Bing SMB Advertisers – Search Ads</a:t>
            </a:r>
          </a:p>
        </p:txBody>
      </p:sp>
      <p:sp>
        <p:nvSpPr>
          <p:cNvPr id="6" name="Date Placeholder 5"/>
          <p:cNvSpPr>
            <a:spLocks noGrp="1"/>
          </p:cNvSpPr>
          <p:nvPr>
            <p:ph type="dt" idx="12"/>
          </p:nvPr>
        </p:nvSpPr>
        <p:spPr/>
        <p:txBody>
          <a:bodyPr/>
          <a:lstStyle/>
          <a:p>
            <a:fld id="{6DD6122A-EA2F-4351-B53A-6D2F1E06B822}" type="datetime1">
              <a:rPr lang="en-US" smtClean="0"/>
              <a:pPr/>
              <a:t>6/23/2016</a:t>
            </a:fld>
            <a:endParaRPr lang="en-US" dirty="0"/>
          </a:p>
        </p:txBody>
      </p:sp>
      <p:sp>
        <p:nvSpPr>
          <p:cNvPr id="7" name="Footer Placeholder 6"/>
          <p:cNvSpPr>
            <a:spLocks noGrp="1"/>
          </p:cNvSpPr>
          <p:nvPr>
            <p:ph type="ftr" sz="quarter" idx="13"/>
          </p:nvPr>
        </p:nvSpPr>
        <p:spPr/>
        <p:txBody>
          <a:bodyPr/>
          <a:lstStyle/>
          <a:p>
            <a:r>
              <a:rPr lang="en-US" dirty="0">
                <a:solidFill>
                  <a:srgbClr val="000000"/>
                </a:solidFill>
                <a:latin typeface="Segoe UI Light" panose="020B0502040204020203" pitchFamily="34" charset="0"/>
                <a:cs typeface="Segoe UI Light" panose="020B0502040204020203" pitchFamily="34" charset="0"/>
              </a:rPr>
              <a:t>© 2012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UI Light" panose="020B0502040204020203" pitchFamily="34" charset="0"/>
                <a:cs typeface="Segoe UI Light" panose="020B0502040204020203"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UI Light" panose="020B0502040204020203" pitchFamily="34" charset="0"/>
                <a:cs typeface="Segoe UI Light" panose="020B0502040204020203" pitchFamily="34" charset="0"/>
              </a:rPr>
            </a:br>
            <a:r>
              <a:rPr lang="en-US" dirty="0">
                <a:solidFill>
                  <a:srgbClr val="000000"/>
                </a:solidFill>
                <a:latin typeface="Segoe UI Light" panose="020B0502040204020203" pitchFamily="34" charset="0"/>
                <a:cs typeface="Segoe UI Light" panose="020B0502040204020203" pitchFamily="34" charset="0"/>
              </a:rPr>
              <a:t>MICROSOFT MAKES NO WARRANTIES, EXPRESS, IMPLIED OR STATUTORY, AS TO THE INFORMATION IN THIS PRESENTATION</a:t>
            </a:r>
            <a:r>
              <a:rPr lang="en-US" dirty="0">
                <a:solidFill>
                  <a:srgbClr val="000000"/>
                </a:solidFill>
                <a:latin typeface="Segoe Light" pitchFamily="34" charset="0"/>
              </a:rPr>
              <a:t>.</a:t>
            </a:r>
          </a:p>
        </p:txBody>
      </p:sp>
    </p:spTree>
    <p:extLst>
      <p:ext uri="{BB962C8B-B14F-4D97-AF65-F5344CB8AC3E}">
        <p14:creationId xmlns:p14="http://schemas.microsoft.com/office/powerpoint/2010/main" val="15642674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700088"/>
            <a:ext cx="4654550" cy="3490912"/>
          </a:xfrm>
        </p:spPr>
      </p:sp>
      <p:sp>
        <p:nvSpPr>
          <p:cNvPr id="3" name="Notes Placeholder 2"/>
          <p:cNvSpPr>
            <a:spLocks noGrp="1"/>
          </p:cNvSpPr>
          <p:nvPr>
            <p:ph type="body" idx="1"/>
          </p:nvPr>
        </p:nvSpPr>
        <p:spPr/>
        <p:txBody>
          <a:bodyPr/>
          <a:lstStyle/>
          <a:p>
            <a:endParaRPr lang="en-US" sz="600" dirty="0">
              <a:solidFill>
                <a:srgbClr val="FFFFFF"/>
              </a:solidFill>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 Page </a:t>
            </a:r>
            <a:fld id="{8B263312-38AA-4E1E-B2B5-0F8F122B24FE}"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42</a:t>
            </a:fld>
            <a:endParaRPr kumimoji="0" lang="en-US" sz="1800" b="0" i="0" u="none" strike="noStrike" kern="0" cap="none" spc="0" normalizeH="0" baseline="0" noProof="0" dirty="0">
              <a:ln>
                <a:noFill/>
              </a:ln>
              <a:solidFill>
                <a:prstClr val="black"/>
              </a:solidFill>
              <a:effectLst/>
              <a:uLnTx/>
              <a:uFillTx/>
            </a:endParaRPr>
          </a:p>
        </p:txBody>
      </p:sp>
      <p:sp>
        <p:nvSpPr>
          <p:cNvPr id="5" name="Header Placeholder 4"/>
          <p:cNvSpPr>
            <a:spLocks noGrp="1"/>
          </p:cNvSpPr>
          <p:nvPr>
            <p:ph type="hd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Bing SMB Advertisers – Search Ads</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DD6122A-EA2F-4351-B53A-6D2F1E06B822}" type="datetime1">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6/23/2016</a:t>
            </a:fld>
            <a:endParaRPr kumimoji="0" lang="en-US" sz="1800" b="0" i="0" u="none" strike="noStrike" kern="0" cap="none" spc="0" normalizeH="0" baseline="0" noProof="0" dirty="0">
              <a:ln>
                <a:noFill/>
              </a:ln>
              <a:solidFill>
                <a:prstClr val="black"/>
              </a:solidFill>
              <a:effectLst/>
              <a:uLnTx/>
              <a:uFillTx/>
            </a:endParaRPr>
          </a:p>
        </p:txBody>
      </p:sp>
      <p:sp>
        <p:nvSpPr>
          <p:cNvPr id="7" name="Footer Placeholder 6"/>
          <p:cNvSpPr>
            <a:spLocks noGrp="1"/>
          </p:cNvSpPr>
          <p:nvPr>
            <p:ph type="ftr"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Segoe Light" pitchFamily="34" charset="0"/>
              </a:rPr>
              <a:t>© 2012 Microsoft Corporation. All rights reserved. Microsoft, Windows, Windows Vista and other product names are or may be registered trademarks and/or trademarks in the U.S. and/or other countries.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Segoe Light"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1800" b="0" i="0" u="none" strike="noStrike" kern="0" cap="none" spc="0" normalizeH="0" baseline="0" noProof="0" dirty="0">
                <a:ln>
                  <a:noFill/>
                </a:ln>
                <a:solidFill>
                  <a:srgbClr val="000000"/>
                </a:solidFill>
                <a:effectLst/>
                <a:uLnTx/>
                <a:uFillTx/>
                <a:latin typeface="Segoe Light" pitchFamily="34" charset="0"/>
              </a:rPr>
            </a:br>
            <a:r>
              <a:rPr kumimoji="0" lang="en-US" sz="1800" b="0" i="0" u="none" strike="noStrike" kern="0" cap="none" spc="0" normalizeH="0" baseline="0" noProof="0" dirty="0">
                <a:ln>
                  <a:noFill/>
                </a:ln>
                <a:solidFill>
                  <a:srgbClr val="000000"/>
                </a:solidFill>
                <a:effectLst/>
                <a:uLnTx/>
                <a:uFillTx/>
                <a:latin typeface="Segoe Light"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3653657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700088"/>
            <a:ext cx="4654550" cy="3490912"/>
          </a:xfrm>
        </p:spPr>
      </p:sp>
      <p:sp>
        <p:nvSpPr>
          <p:cNvPr id="3" name="Notes Placeholder 2"/>
          <p:cNvSpPr>
            <a:spLocks noGrp="1"/>
          </p:cNvSpPr>
          <p:nvPr>
            <p:ph type="body" idx="1"/>
          </p:nvPr>
        </p:nvSpPr>
        <p:spPr/>
        <p:txBody>
          <a:bodyPr/>
          <a:lstStyle/>
          <a:p>
            <a:endParaRPr lang="en-US" sz="600" dirty="0">
              <a:solidFill>
                <a:srgbClr val="FFFFFF"/>
              </a:solidFill>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 Page </a:t>
            </a:r>
            <a:fld id="{8B263312-38AA-4E1E-B2B5-0F8F122B24FE}"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43</a:t>
            </a:fld>
            <a:endParaRPr kumimoji="0" lang="en-US" sz="1800" b="0" i="0" u="none" strike="noStrike" kern="0" cap="none" spc="0" normalizeH="0" baseline="0" noProof="0" dirty="0">
              <a:ln>
                <a:noFill/>
              </a:ln>
              <a:solidFill>
                <a:prstClr val="black"/>
              </a:solidFill>
              <a:effectLst/>
              <a:uLnTx/>
              <a:uFillTx/>
            </a:endParaRPr>
          </a:p>
        </p:txBody>
      </p:sp>
      <p:sp>
        <p:nvSpPr>
          <p:cNvPr id="5" name="Header Placeholder 4"/>
          <p:cNvSpPr>
            <a:spLocks noGrp="1"/>
          </p:cNvSpPr>
          <p:nvPr>
            <p:ph type="hd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Bing SMB Advertisers – Search Ads</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DD6122A-EA2F-4351-B53A-6D2F1E06B822}" type="datetime1">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6/23/2016</a:t>
            </a:fld>
            <a:endParaRPr kumimoji="0" lang="en-US" sz="1800" b="0" i="0" u="none" strike="noStrike" kern="0" cap="none" spc="0" normalizeH="0" baseline="0" noProof="0" dirty="0">
              <a:ln>
                <a:noFill/>
              </a:ln>
              <a:solidFill>
                <a:prstClr val="black"/>
              </a:solidFill>
              <a:effectLst/>
              <a:uLnTx/>
              <a:uFillTx/>
            </a:endParaRPr>
          </a:p>
        </p:txBody>
      </p:sp>
      <p:sp>
        <p:nvSpPr>
          <p:cNvPr id="7" name="Footer Placeholder 6"/>
          <p:cNvSpPr>
            <a:spLocks noGrp="1"/>
          </p:cNvSpPr>
          <p:nvPr>
            <p:ph type="ftr"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Segoe Light" pitchFamily="34" charset="0"/>
              </a:rPr>
              <a:t>© 2012 Microsoft Corporation. All rights reserved. Microsoft, Windows, Windows Vista and other product names are or may be registered trademarks and/or trademarks in the U.S. and/or other countries.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Segoe Light"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1800" b="0" i="0" u="none" strike="noStrike" kern="0" cap="none" spc="0" normalizeH="0" baseline="0" noProof="0" dirty="0">
                <a:ln>
                  <a:noFill/>
                </a:ln>
                <a:solidFill>
                  <a:srgbClr val="000000"/>
                </a:solidFill>
                <a:effectLst/>
                <a:uLnTx/>
                <a:uFillTx/>
                <a:latin typeface="Segoe Light" pitchFamily="34" charset="0"/>
              </a:rPr>
            </a:br>
            <a:r>
              <a:rPr kumimoji="0" lang="en-US" sz="1800" b="0" i="0" u="none" strike="noStrike" kern="0" cap="none" spc="0" normalizeH="0" baseline="0" noProof="0" dirty="0">
                <a:ln>
                  <a:noFill/>
                </a:ln>
                <a:solidFill>
                  <a:srgbClr val="000000"/>
                </a:solidFill>
                <a:effectLst/>
                <a:uLnTx/>
                <a:uFillTx/>
                <a:latin typeface="Segoe Light"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25868491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a:t> Page </a:t>
            </a:r>
            <a:fld id="{8B263312-38AA-4E1E-B2B5-0F8F122B24FE}" type="slidenum">
              <a:rPr lang="en-US" smtClean="0"/>
              <a:pPr/>
              <a:t>44</a:t>
            </a:fld>
            <a:endParaRPr lang="en-US" dirty="0"/>
          </a:p>
        </p:txBody>
      </p:sp>
      <p:sp>
        <p:nvSpPr>
          <p:cNvPr id="5" name="Header Placeholder 4"/>
          <p:cNvSpPr>
            <a:spLocks noGrp="1"/>
          </p:cNvSpPr>
          <p:nvPr>
            <p:ph type="hdr" sz="quarter" idx="11"/>
          </p:nvPr>
        </p:nvSpPr>
        <p:spPr/>
        <p:txBody>
          <a:bodyPr/>
          <a:lstStyle/>
          <a:p>
            <a:r>
              <a:rPr lang="en-US"/>
              <a:t>Bing SMB Advertisers – Search Ads</a:t>
            </a:r>
            <a:endParaRPr lang="en-US" dirty="0"/>
          </a:p>
        </p:txBody>
      </p:sp>
      <p:sp>
        <p:nvSpPr>
          <p:cNvPr id="6" name="Date Placeholder 5"/>
          <p:cNvSpPr>
            <a:spLocks noGrp="1"/>
          </p:cNvSpPr>
          <p:nvPr>
            <p:ph type="dt" idx="12"/>
          </p:nvPr>
        </p:nvSpPr>
        <p:spPr/>
        <p:txBody>
          <a:bodyPr/>
          <a:lstStyle/>
          <a:p>
            <a:fld id="{6DD6122A-EA2F-4351-B53A-6D2F1E06B822}" type="datetime1">
              <a:rPr lang="en-US" smtClean="0"/>
              <a:pPr/>
              <a:t>6/23/2016</a:t>
            </a:fld>
            <a:endParaRPr lang="en-US" dirty="0"/>
          </a:p>
        </p:txBody>
      </p:sp>
      <p:sp>
        <p:nvSpPr>
          <p:cNvPr id="7" name="Footer Placeholder 6"/>
          <p:cNvSpPr>
            <a:spLocks noGrp="1"/>
          </p:cNvSpPr>
          <p:nvPr>
            <p:ph type="ftr" sz="quarter" idx="13"/>
          </p:nvPr>
        </p:nvSpPr>
        <p:spPr/>
        <p:txBody>
          <a:bodyPr/>
          <a:lstStyle/>
          <a:p>
            <a:r>
              <a:rPr lang="en-US">
                <a:solidFill>
                  <a:srgbClr val="000000"/>
                </a:solidFill>
                <a:latin typeface="Segoe UI Light" panose="020B0502040204020203" pitchFamily="34" charset="0"/>
                <a:cs typeface="Segoe UI Light" panose="020B0502040204020203" pitchFamily="34" charset="0"/>
              </a:rPr>
              <a:t>© 2012 Microsoft Corporation. All rights reserved. Microsoft, Windows, Windows Vista and other product names are or may be registered trademarks and/or trademarks in the U.S. and/or other countries.</a:t>
            </a:r>
          </a:p>
          <a:p>
            <a:r>
              <a:rPr lang="en-US">
                <a:solidFill>
                  <a:srgbClr val="000000"/>
                </a:solidFill>
                <a:latin typeface="Segoe UI Light" panose="020B0502040204020203" pitchFamily="34" charset="0"/>
                <a:cs typeface="Segoe UI Light" panose="020B0502040204020203"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solidFill>
                  <a:srgbClr val="000000"/>
                </a:solidFill>
                <a:latin typeface="Segoe UI Light" panose="020B0502040204020203" pitchFamily="34" charset="0"/>
                <a:cs typeface="Segoe UI Light" panose="020B0502040204020203" pitchFamily="34" charset="0"/>
              </a:rPr>
            </a:br>
            <a:r>
              <a:rPr lang="en-US">
                <a:solidFill>
                  <a:srgbClr val="000000"/>
                </a:solidFill>
                <a:latin typeface="Segoe UI Light" panose="020B0502040204020203" pitchFamily="34" charset="0"/>
                <a:cs typeface="Segoe UI Light" panose="020B0502040204020203" pitchFamily="34" charset="0"/>
              </a:rPr>
              <a:t>MICROSOFT MAKES NO WARRANTIES, EXPRESS, IMPLIED OR STATUTORY, AS TO THE INFORMATION IN THIS PRESENTATION</a:t>
            </a:r>
            <a:r>
              <a:rPr lang="en-US">
                <a:solidFill>
                  <a:srgbClr val="000000"/>
                </a:solidFill>
                <a:latin typeface="Segoe Light" pitchFamily="34" charset="0"/>
              </a:rPr>
              <a:t>.</a:t>
            </a:r>
            <a:endParaRPr lang="en-US" dirty="0">
              <a:solidFill>
                <a:srgbClr val="000000"/>
              </a:solidFill>
              <a:latin typeface="Segoe Light" pitchFamily="34" charset="0"/>
            </a:endParaRPr>
          </a:p>
        </p:txBody>
      </p:sp>
    </p:spTree>
    <p:extLst>
      <p:ext uri="{BB962C8B-B14F-4D97-AF65-F5344CB8AC3E}">
        <p14:creationId xmlns:p14="http://schemas.microsoft.com/office/powerpoint/2010/main" val="52237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 Page </a:t>
            </a:r>
            <a:fld id="{8B263312-38AA-4E1E-B2B5-0F8F122B24FE}" type="slidenum">
              <a:rPr lang="en-US" smtClean="0"/>
              <a:pPr/>
              <a:t>4</a:t>
            </a:fld>
            <a:endParaRPr lang="en-US" dirty="0"/>
          </a:p>
        </p:txBody>
      </p:sp>
      <p:sp>
        <p:nvSpPr>
          <p:cNvPr id="5" name="Header Placeholder 4"/>
          <p:cNvSpPr>
            <a:spLocks noGrp="1"/>
          </p:cNvSpPr>
          <p:nvPr>
            <p:ph type="hdr" sz="quarter" idx="11"/>
          </p:nvPr>
        </p:nvSpPr>
        <p:spPr/>
        <p:txBody>
          <a:bodyPr/>
          <a:lstStyle/>
          <a:p>
            <a:r>
              <a:rPr lang="en-US" dirty="0"/>
              <a:t>Bing SMB Advertisers – Search Ads</a:t>
            </a:r>
          </a:p>
        </p:txBody>
      </p:sp>
      <p:sp>
        <p:nvSpPr>
          <p:cNvPr id="6" name="Date Placeholder 5"/>
          <p:cNvSpPr>
            <a:spLocks noGrp="1"/>
          </p:cNvSpPr>
          <p:nvPr>
            <p:ph type="dt" idx="12"/>
          </p:nvPr>
        </p:nvSpPr>
        <p:spPr/>
        <p:txBody>
          <a:bodyPr/>
          <a:lstStyle/>
          <a:p>
            <a:fld id="{6DD6122A-EA2F-4351-B53A-6D2F1E06B822}" type="datetime1">
              <a:rPr lang="en-US" smtClean="0"/>
              <a:pPr/>
              <a:t>6/23/2016</a:t>
            </a:fld>
            <a:endParaRPr lang="en-US" dirty="0"/>
          </a:p>
        </p:txBody>
      </p:sp>
      <p:sp>
        <p:nvSpPr>
          <p:cNvPr id="7" name="Footer Placeholder 6"/>
          <p:cNvSpPr>
            <a:spLocks noGrp="1"/>
          </p:cNvSpPr>
          <p:nvPr>
            <p:ph type="ftr" sz="quarter" idx="13"/>
          </p:nvPr>
        </p:nvSpPr>
        <p:spPr/>
        <p:txBody>
          <a:bodyPr/>
          <a:lstStyle/>
          <a:p>
            <a:r>
              <a:rPr lang="en-US" dirty="0">
                <a:solidFill>
                  <a:srgbClr val="000000"/>
                </a:solidFill>
                <a:latin typeface="Segoe UI Light" panose="020B0502040204020203" pitchFamily="34" charset="0"/>
                <a:cs typeface="Segoe UI Light" panose="020B0502040204020203" pitchFamily="34" charset="0"/>
              </a:rPr>
              <a:t>© 2012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UI Light" panose="020B0502040204020203" pitchFamily="34" charset="0"/>
                <a:cs typeface="Segoe UI Light" panose="020B0502040204020203"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UI Light" panose="020B0502040204020203" pitchFamily="34" charset="0"/>
                <a:cs typeface="Segoe UI Light" panose="020B0502040204020203" pitchFamily="34" charset="0"/>
              </a:rPr>
            </a:br>
            <a:r>
              <a:rPr lang="en-US" dirty="0">
                <a:solidFill>
                  <a:srgbClr val="000000"/>
                </a:solidFill>
                <a:latin typeface="Segoe UI Light" panose="020B0502040204020203" pitchFamily="34" charset="0"/>
                <a:cs typeface="Segoe UI Light" panose="020B0502040204020203" pitchFamily="34" charset="0"/>
              </a:rPr>
              <a:t>MICROSOFT MAKES NO WARRANTIES, EXPRESS, IMPLIED OR STATUTORY, AS TO THE INFORMATION IN THIS PRESENTATION</a:t>
            </a:r>
            <a:r>
              <a:rPr lang="en-US" dirty="0">
                <a:solidFill>
                  <a:srgbClr val="000000"/>
                </a:solidFill>
                <a:latin typeface="Segoe Light" pitchFamily="34" charset="0"/>
              </a:rPr>
              <a:t>.</a:t>
            </a:r>
          </a:p>
        </p:txBody>
      </p:sp>
    </p:spTree>
    <p:extLst>
      <p:ext uri="{BB962C8B-B14F-4D97-AF65-F5344CB8AC3E}">
        <p14:creationId xmlns:p14="http://schemas.microsoft.com/office/powerpoint/2010/main" val="2450661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a:t> Page </a:t>
            </a:r>
            <a:fld id="{8B263312-38AA-4E1E-B2B5-0F8F122B24FE}" type="slidenum">
              <a:rPr lang="en-US" smtClean="0"/>
              <a:pPr/>
              <a:t>6</a:t>
            </a:fld>
            <a:endParaRPr lang="en-US" dirty="0"/>
          </a:p>
        </p:txBody>
      </p:sp>
      <p:sp>
        <p:nvSpPr>
          <p:cNvPr id="5" name="Header Placeholder 4"/>
          <p:cNvSpPr>
            <a:spLocks noGrp="1"/>
          </p:cNvSpPr>
          <p:nvPr>
            <p:ph type="hdr" sz="quarter" idx="11"/>
          </p:nvPr>
        </p:nvSpPr>
        <p:spPr/>
        <p:txBody>
          <a:bodyPr/>
          <a:lstStyle/>
          <a:p>
            <a:r>
              <a:rPr lang="en-US"/>
              <a:t>Bing SMB Advertisers – Search Ads</a:t>
            </a:r>
            <a:endParaRPr lang="en-US" dirty="0"/>
          </a:p>
        </p:txBody>
      </p:sp>
      <p:sp>
        <p:nvSpPr>
          <p:cNvPr id="6" name="Date Placeholder 5"/>
          <p:cNvSpPr>
            <a:spLocks noGrp="1"/>
          </p:cNvSpPr>
          <p:nvPr>
            <p:ph type="dt" idx="12"/>
          </p:nvPr>
        </p:nvSpPr>
        <p:spPr/>
        <p:txBody>
          <a:bodyPr/>
          <a:lstStyle/>
          <a:p>
            <a:fld id="{6DD6122A-EA2F-4351-B53A-6D2F1E06B822}" type="datetime1">
              <a:rPr lang="en-US" smtClean="0"/>
              <a:pPr/>
              <a:t>6/23/2016</a:t>
            </a:fld>
            <a:endParaRPr lang="en-US" dirty="0"/>
          </a:p>
        </p:txBody>
      </p:sp>
      <p:sp>
        <p:nvSpPr>
          <p:cNvPr id="7" name="Footer Placeholder 6"/>
          <p:cNvSpPr>
            <a:spLocks noGrp="1"/>
          </p:cNvSpPr>
          <p:nvPr>
            <p:ph type="ftr" sz="quarter" idx="13"/>
          </p:nvPr>
        </p:nvSpPr>
        <p:spPr/>
        <p:txBody>
          <a:bodyPr/>
          <a:lstStyle/>
          <a:p>
            <a:r>
              <a:rPr lang="en-US">
                <a:solidFill>
                  <a:srgbClr val="000000"/>
                </a:solidFill>
                <a:latin typeface="Segoe UI Light" panose="020B0502040204020203" pitchFamily="34" charset="0"/>
                <a:cs typeface="Segoe UI Light" panose="020B0502040204020203" pitchFamily="34" charset="0"/>
              </a:rPr>
              <a:t>© 2012 Microsoft Corporation. All rights reserved. Microsoft, Windows, Windows Vista and other product names are or may be registered trademarks and/or trademarks in the U.S. and/or other countries.</a:t>
            </a:r>
          </a:p>
          <a:p>
            <a:r>
              <a:rPr lang="en-US">
                <a:solidFill>
                  <a:srgbClr val="000000"/>
                </a:solidFill>
                <a:latin typeface="Segoe UI Light" panose="020B0502040204020203" pitchFamily="34" charset="0"/>
                <a:cs typeface="Segoe UI Light" panose="020B0502040204020203"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solidFill>
                  <a:srgbClr val="000000"/>
                </a:solidFill>
                <a:latin typeface="Segoe UI Light" panose="020B0502040204020203" pitchFamily="34" charset="0"/>
                <a:cs typeface="Segoe UI Light" panose="020B0502040204020203" pitchFamily="34" charset="0"/>
              </a:rPr>
            </a:br>
            <a:r>
              <a:rPr lang="en-US">
                <a:solidFill>
                  <a:srgbClr val="000000"/>
                </a:solidFill>
                <a:latin typeface="Segoe UI Light" panose="020B0502040204020203" pitchFamily="34" charset="0"/>
                <a:cs typeface="Segoe UI Light" panose="020B0502040204020203" pitchFamily="34" charset="0"/>
              </a:rPr>
              <a:t>MICROSOFT MAKES NO WARRANTIES, EXPRESS, IMPLIED OR STATUTORY, AS TO THE INFORMATION IN THIS PRESENTATION</a:t>
            </a:r>
            <a:r>
              <a:rPr lang="en-US">
                <a:solidFill>
                  <a:srgbClr val="000000"/>
                </a:solidFill>
                <a:latin typeface="Segoe Light" pitchFamily="34" charset="0"/>
              </a:rPr>
              <a:t>.</a:t>
            </a:r>
            <a:endParaRPr lang="en-US" dirty="0">
              <a:solidFill>
                <a:srgbClr val="000000"/>
              </a:solidFill>
              <a:latin typeface="Segoe Light" pitchFamily="34" charset="0"/>
            </a:endParaRPr>
          </a:p>
        </p:txBody>
      </p:sp>
    </p:spTree>
    <p:extLst>
      <p:ext uri="{BB962C8B-B14F-4D97-AF65-F5344CB8AC3E}">
        <p14:creationId xmlns:p14="http://schemas.microsoft.com/office/powerpoint/2010/main" val="1914497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a:t> Page </a:t>
            </a:r>
            <a:fld id="{8B263312-38AA-4E1E-B2B5-0F8F122B24FE}" type="slidenum">
              <a:rPr lang="en-US" smtClean="0"/>
              <a:pPr/>
              <a:t>8</a:t>
            </a:fld>
            <a:endParaRPr lang="en-US" dirty="0"/>
          </a:p>
        </p:txBody>
      </p:sp>
      <p:sp>
        <p:nvSpPr>
          <p:cNvPr id="5" name="Header Placeholder 4"/>
          <p:cNvSpPr>
            <a:spLocks noGrp="1"/>
          </p:cNvSpPr>
          <p:nvPr>
            <p:ph type="hdr" sz="quarter" idx="11"/>
          </p:nvPr>
        </p:nvSpPr>
        <p:spPr/>
        <p:txBody>
          <a:bodyPr/>
          <a:lstStyle/>
          <a:p>
            <a:r>
              <a:rPr lang="en-US"/>
              <a:t>Bing SMB Advertisers – Search Ads</a:t>
            </a:r>
            <a:endParaRPr lang="en-US" dirty="0"/>
          </a:p>
        </p:txBody>
      </p:sp>
      <p:sp>
        <p:nvSpPr>
          <p:cNvPr id="6" name="Date Placeholder 5"/>
          <p:cNvSpPr>
            <a:spLocks noGrp="1"/>
          </p:cNvSpPr>
          <p:nvPr>
            <p:ph type="dt" idx="12"/>
          </p:nvPr>
        </p:nvSpPr>
        <p:spPr/>
        <p:txBody>
          <a:bodyPr/>
          <a:lstStyle/>
          <a:p>
            <a:fld id="{6DD6122A-EA2F-4351-B53A-6D2F1E06B822}" type="datetime1">
              <a:rPr lang="en-US" smtClean="0"/>
              <a:pPr/>
              <a:t>6/23/2016</a:t>
            </a:fld>
            <a:endParaRPr lang="en-US" dirty="0"/>
          </a:p>
        </p:txBody>
      </p:sp>
      <p:sp>
        <p:nvSpPr>
          <p:cNvPr id="7" name="Footer Placeholder 6"/>
          <p:cNvSpPr>
            <a:spLocks noGrp="1"/>
          </p:cNvSpPr>
          <p:nvPr>
            <p:ph type="ftr" sz="quarter" idx="13"/>
          </p:nvPr>
        </p:nvSpPr>
        <p:spPr/>
        <p:txBody>
          <a:bodyPr/>
          <a:lstStyle/>
          <a:p>
            <a:r>
              <a:rPr lang="en-US">
                <a:solidFill>
                  <a:srgbClr val="000000"/>
                </a:solidFill>
                <a:latin typeface="Segoe UI Light" panose="020B0502040204020203" pitchFamily="34" charset="0"/>
                <a:cs typeface="Segoe UI Light" panose="020B0502040204020203" pitchFamily="34" charset="0"/>
              </a:rPr>
              <a:t>© 2012 Microsoft Corporation. All rights reserved. Microsoft, Windows, Windows Vista and other product names are or may be registered trademarks and/or trademarks in the U.S. and/or other countries.</a:t>
            </a:r>
          </a:p>
          <a:p>
            <a:r>
              <a:rPr lang="en-US">
                <a:solidFill>
                  <a:srgbClr val="000000"/>
                </a:solidFill>
                <a:latin typeface="Segoe UI Light" panose="020B0502040204020203" pitchFamily="34" charset="0"/>
                <a:cs typeface="Segoe UI Light" panose="020B0502040204020203"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solidFill>
                  <a:srgbClr val="000000"/>
                </a:solidFill>
                <a:latin typeface="Segoe UI Light" panose="020B0502040204020203" pitchFamily="34" charset="0"/>
                <a:cs typeface="Segoe UI Light" panose="020B0502040204020203" pitchFamily="34" charset="0"/>
              </a:rPr>
            </a:br>
            <a:r>
              <a:rPr lang="en-US">
                <a:solidFill>
                  <a:srgbClr val="000000"/>
                </a:solidFill>
                <a:latin typeface="Segoe UI Light" panose="020B0502040204020203" pitchFamily="34" charset="0"/>
                <a:cs typeface="Segoe UI Light" panose="020B0502040204020203" pitchFamily="34" charset="0"/>
              </a:rPr>
              <a:t>MICROSOFT MAKES NO WARRANTIES, EXPRESS, IMPLIED OR STATUTORY, AS TO THE INFORMATION IN THIS PRESENTATION</a:t>
            </a:r>
            <a:r>
              <a:rPr lang="en-US">
                <a:solidFill>
                  <a:srgbClr val="000000"/>
                </a:solidFill>
                <a:latin typeface="Segoe Light" pitchFamily="34" charset="0"/>
              </a:rPr>
              <a:t>.</a:t>
            </a:r>
            <a:endParaRPr lang="en-US" dirty="0">
              <a:solidFill>
                <a:srgbClr val="000000"/>
              </a:solidFill>
              <a:latin typeface="Segoe Light" pitchFamily="34" charset="0"/>
            </a:endParaRPr>
          </a:p>
        </p:txBody>
      </p:sp>
    </p:spTree>
    <p:extLst>
      <p:ext uri="{BB962C8B-B14F-4D97-AF65-F5344CB8AC3E}">
        <p14:creationId xmlns:p14="http://schemas.microsoft.com/office/powerpoint/2010/main" val="3707528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a:t> Page </a:t>
            </a:r>
            <a:fld id="{8B263312-38AA-4E1E-B2B5-0F8F122B24FE}" type="slidenum">
              <a:rPr lang="en-US" smtClean="0"/>
              <a:pPr/>
              <a:t>9</a:t>
            </a:fld>
            <a:endParaRPr lang="en-US" dirty="0"/>
          </a:p>
        </p:txBody>
      </p:sp>
      <p:sp>
        <p:nvSpPr>
          <p:cNvPr id="5" name="Header Placeholder 4"/>
          <p:cNvSpPr>
            <a:spLocks noGrp="1"/>
          </p:cNvSpPr>
          <p:nvPr>
            <p:ph type="hdr" sz="quarter" idx="11"/>
          </p:nvPr>
        </p:nvSpPr>
        <p:spPr/>
        <p:txBody>
          <a:bodyPr/>
          <a:lstStyle/>
          <a:p>
            <a:r>
              <a:rPr lang="en-US"/>
              <a:t>Bing SMB Advertisers – Search Ads</a:t>
            </a:r>
            <a:endParaRPr lang="en-US" dirty="0"/>
          </a:p>
        </p:txBody>
      </p:sp>
      <p:sp>
        <p:nvSpPr>
          <p:cNvPr id="6" name="Date Placeholder 5"/>
          <p:cNvSpPr>
            <a:spLocks noGrp="1"/>
          </p:cNvSpPr>
          <p:nvPr>
            <p:ph type="dt" idx="12"/>
          </p:nvPr>
        </p:nvSpPr>
        <p:spPr/>
        <p:txBody>
          <a:bodyPr/>
          <a:lstStyle/>
          <a:p>
            <a:fld id="{6DD6122A-EA2F-4351-B53A-6D2F1E06B822}" type="datetime1">
              <a:rPr lang="en-US" smtClean="0"/>
              <a:pPr/>
              <a:t>6/23/2016</a:t>
            </a:fld>
            <a:endParaRPr lang="en-US" dirty="0"/>
          </a:p>
        </p:txBody>
      </p:sp>
      <p:sp>
        <p:nvSpPr>
          <p:cNvPr id="7" name="Footer Placeholder 6"/>
          <p:cNvSpPr>
            <a:spLocks noGrp="1"/>
          </p:cNvSpPr>
          <p:nvPr>
            <p:ph type="ftr" sz="quarter" idx="13"/>
          </p:nvPr>
        </p:nvSpPr>
        <p:spPr/>
        <p:txBody>
          <a:bodyPr/>
          <a:lstStyle/>
          <a:p>
            <a:r>
              <a:rPr lang="en-US">
                <a:solidFill>
                  <a:srgbClr val="000000"/>
                </a:solidFill>
                <a:latin typeface="Segoe UI Light" panose="020B0502040204020203" pitchFamily="34" charset="0"/>
                <a:cs typeface="Segoe UI Light" panose="020B0502040204020203" pitchFamily="34" charset="0"/>
              </a:rPr>
              <a:t>© 2012 Microsoft Corporation. All rights reserved. Microsoft, Windows, Windows Vista and other product names are or may be registered trademarks and/or trademarks in the U.S. and/or other countries.</a:t>
            </a:r>
          </a:p>
          <a:p>
            <a:r>
              <a:rPr lang="en-US">
                <a:solidFill>
                  <a:srgbClr val="000000"/>
                </a:solidFill>
                <a:latin typeface="Segoe UI Light" panose="020B0502040204020203" pitchFamily="34" charset="0"/>
                <a:cs typeface="Segoe UI Light" panose="020B0502040204020203"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solidFill>
                  <a:srgbClr val="000000"/>
                </a:solidFill>
                <a:latin typeface="Segoe UI Light" panose="020B0502040204020203" pitchFamily="34" charset="0"/>
                <a:cs typeface="Segoe UI Light" panose="020B0502040204020203" pitchFamily="34" charset="0"/>
              </a:rPr>
            </a:br>
            <a:r>
              <a:rPr lang="en-US">
                <a:solidFill>
                  <a:srgbClr val="000000"/>
                </a:solidFill>
                <a:latin typeface="Segoe UI Light" panose="020B0502040204020203" pitchFamily="34" charset="0"/>
                <a:cs typeface="Segoe UI Light" panose="020B0502040204020203" pitchFamily="34" charset="0"/>
              </a:rPr>
              <a:t>MICROSOFT MAKES NO WARRANTIES, EXPRESS, IMPLIED OR STATUTORY, AS TO THE INFORMATION IN THIS PRESENTATION</a:t>
            </a:r>
            <a:r>
              <a:rPr lang="en-US">
                <a:solidFill>
                  <a:srgbClr val="000000"/>
                </a:solidFill>
                <a:latin typeface="Segoe Light" pitchFamily="34" charset="0"/>
              </a:rPr>
              <a:t>.</a:t>
            </a:r>
            <a:endParaRPr lang="en-US" dirty="0">
              <a:solidFill>
                <a:srgbClr val="000000"/>
              </a:solidFill>
              <a:latin typeface="Segoe Light" pitchFamily="34" charset="0"/>
            </a:endParaRPr>
          </a:p>
        </p:txBody>
      </p:sp>
    </p:spTree>
    <p:extLst>
      <p:ext uri="{BB962C8B-B14F-4D97-AF65-F5344CB8AC3E}">
        <p14:creationId xmlns:p14="http://schemas.microsoft.com/office/powerpoint/2010/main" val="3767020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baseline="0" dirty="0"/>
          </a:p>
        </p:txBody>
      </p:sp>
      <p:sp>
        <p:nvSpPr>
          <p:cNvPr id="4" name="Slide Number Placeholder 3"/>
          <p:cNvSpPr>
            <a:spLocks noGrp="1"/>
          </p:cNvSpPr>
          <p:nvPr>
            <p:ph type="sldNum" sz="quarter" idx="10"/>
          </p:nvPr>
        </p:nvSpPr>
        <p:spPr/>
        <p:txBody>
          <a:bodyPr/>
          <a:lstStyle/>
          <a:p>
            <a:r>
              <a:rPr lang="en-US"/>
              <a:t> Page </a:t>
            </a:r>
            <a:fld id="{8B263312-38AA-4E1E-B2B5-0F8F122B24FE}" type="slidenum">
              <a:rPr lang="en-US" smtClean="0"/>
              <a:pPr/>
              <a:t>11</a:t>
            </a:fld>
            <a:endParaRPr lang="en-US" dirty="0"/>
          </a:p>
        </p:txBody>
      </p:sp>
      <p:sp>
        <p:nvSpPr>
          <p:cNvPr id="5" name="Header Placeholder 4"/>
          <p:cNvSpPr>
            <a:spLocks noGrp="1"/>
          </p:cNvSpPr>
          <p:nvPr>
            <p:ph type="hdr" sz="quarter" idx="11"/>
          </p:nvPr>
        </p:nvSpPr>
        <p:spPr/>
        <p:txBody>
          <a:bodyPr/>
          <a:lstStyle/>
          <a:p>
            <a:r>
              <a:rPr lang="en-US"/>
              <a:t>Bing SMB Advertisers – Search Ads</a:t>
            </a:r>
            <a:endParaRPr lang="en-US" dirty="0"/>
          </a:p>
        </p:txBody>
      </p:sp>
      <p:sp>
        <p:nvSpPr>
          <p:cNvPr id="6" name="Date Placeholder 5"/>
          <p:cNvSpPr>
            <a:spLocks noGrp="1"/>
          </p:cNvSpPr>
          <p:nvPr>
            <p:ph type="dt" idx="12"/>
          </p:nvPr>
        </p:nvSpPr>
        <p:spPr/>
        <p:txBody>
          <a:bodyPr/>
          <a:lstStyle/>
          <a:p>
            <a:fld id="{6DD6122A-EA2F-4351-B53A-6D2F1E06B822}" type="datetime1">
              <a:rPr lang="en-US" smtClean="0"/>
              <a:pPr/>
              <a:t>6/23/2016</a:t>
            </a:fld>
            <a:endParaRPr lang="en-US" dirty="0"/>
          </a:p>
        </p:txBody>
      </p:sp>
      <p:sp>
        <p:nvSpPr>
          <p:cNvPr id="7" name="Footer Placeholder 6"/>
          <p:cNvSpPr>
            <a:spLocks noGrp="1"/>
          </p:cNvSpPr>
          <p:nvPr>
            <p:ph type="ftr" sz="quarter" idx="13"/>
          </p:nvPr>
        </p:nvSpPr>
        <p:spPr/>
        <p:txBody>
          <a:bodyPr/>
          <a:lstStyle/>
          <a:p>
            <a:r>
              <a:rPr lang="en-US">
                <a:solidFill>
                  <a:srgbClr val="000000"/>
                </a:solidFill>
                <a:latin typeface="Segoe UI Light" panose="020B0502040204020203" pitchFamily="34" charset="0"/>
                <a:cs typeface="Segoe UI Light" panose="020B0502040204020203" pitchFamily="34" charset="0"/>
              </a:rPr>
              <a:t>© 2012 Microsoft Corporation. All rights reserved. Microsoft, Windows, Windows Vista and other product names are or may be registered trademarks and/or trademarks in the U.S. and/or other countries.</a:t>
            </a:r>
          </a:p>
          <a:p>
            <a:r>
              <a:rPr lang="en-US">
                <a:solidFill>
                  <a:srgbClr val="000000"/>
                </a:solidFill>
                <a:latin typeface="Segoe UI Light" panose="020B0502040204020203" pitchFamily="34" charset="0"/>
                <a:cs typeface="Segoe UI Light" panose="020B0502040204020203"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solidFill>
                  <a:srgbClr val="000000"/>
                </a:solidFill>
                <a:latin typeface="Segoe UI Light" panose="020B0502040204020203" pitchFamily="34" charset="0"/>
                <a:cs typeface="Segoe UI Light" panose="020B0502040204020203" pitchFamily="34" charset="0"/>
              </a:rPr>
            </a:br>
            <a:r>
              <a:rPr lang="en-US">
                <a:solidFill>
                  <a:srgbClr val="000000"/>
                </a:solidFill>
                <a:latin typeface="Segoe UI Light" panose="020B0502040204020203" pitchFamily="34" charset="0"/>
                <a:cs typeface="Segoe UI Light" panose="020B0502040204020203" pitchFamily="34" charset="0"/>
              </a:rPr>
              <a:t>MICROSOFT MAKES NO WARRANTIES, EXPRESS, IMPLIED OR STATUTORY, AS TO THE INFORMATION IN THIS PRESENTATION</a:t>
            </a:r>
            <a:r>
              <a:rPr lang="en-US">
                <a:solidFill>
                  <a:srgbClr val="000000"/>
                </a:solidFill>
                <a:latin typeface="Segoe Light" pitchFamily="34" charset="0"/>
              </a:rPr>
              <a:t>.</a:t>
            </a:r>
            <a:endParaRPr lang="en-US" dirty="0">
              <a:solidFill>
                <a:srgbClr val="000000"/>
              </a:solidFill>
              <a:latin typeface="Segoe Light" pitchFamily="34" charset="0"/>
            </a:endParaRPr>
          </a:p>
        </p:txBody>
      </p:sp>
    </p:spTree>
    <p:extLst>
      <p:ext uri="{BB962C8B-B14F-4D97-AF65-F5344CB8AC3E}">
        <p14:creationId xmlns:p14="http://schemas.microsoft.com/office/powerpoint/2010/main" val="1774428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dirty="0"/>
              <a:t> Page </a:t>
            </a:r>
            <a:fld id="{8B263312-38AA-4E1E-B2B5-0F8F122B24FE}" type="slidenum">
              <a:rPr lang="en-US" smtClean="0"/>
              <a:pPr/>
              <a:t>13</a:t>
            </a:fld>
            <a:endParaRPr lang="en-US" dirty="0"/>
          </a:p>
        </p:txBody>
      </p:sp>
      <p:sp>
        <p:nvSpPr>
          <p:cNvPr id="5" name="Header Placeholder 4"/>
          <p:cNvSpPr>
            <a:spLocks noGrp="1"/>
          </p:cNvSpPr>
          <p:nvPr>
            <p:ph type="hdr" sz="quarter" idx="11"/>
          </p:nvPr>
        </p:nvSpPr>
        <p:spPr/>
        <p:txBody>
          <a:bodyPr/>
          <a:lstStyle/>
          <a:p>
            <a:r>
              <a:rPr lang="en-US" dirty="0"/>
              <a:t>Bing SMB Advertisers – Search Ads</a:t>
            </a:r>
          </a:p>
        </p:txBody>
      </p:sp>
      <p:sp>
        <p:nvSpPr>
          <p:cNvPr id="6" name="Date Placeholder 5"/>
          <p:cNvSpPr>
            <a:spLocks noGrp="1"/>
          </p:cNvSpPr>
          <p:nvPr>
            <p:ph type="dt" idx="12"/>
          </p:nvPr>
        </p:nvSpPr>
        <p:spPr/>
        <p:txBody>
          <a:bodyPr/>
          <a:lstStyle/>
          <a:p>
            <a:fld id="{6DD6122A-EA2F-4351-B53A-6D2F1E06B822}" type="datetime1">
              <a:rPr lang="en-US" smtClean="0"/>
              <a:pPr/>
              <a:t>6/23/2016</a:t>
            </a:fld>
            <a:endParaRPr lang="en-US" dirty="0"/>
          </a:p>
        </p:txBody>
      </p:sp>
      <p:sp>
        <p:nvSpPr>
          <p:cNvPr id="7" name="Footer Placeholder 6"/>
          <p:cNvSpPr>
            <a:spLocks noGrp="1"/>
          </p:cNvSpPr>
          <p:nvPr>
            <p:ph type="ftr" sz="quarter" idx="13"/>
          </p:nvPr>
        </p:nvSpPr>
        <p:spPr/>
        <p:txBody>
          <a:bodyPr/>
          <a:lstStyle/>
          <a:p>
            <a:r>
              <a:rPr lang="en-US" dirty="0">
                <a:solidFill>
                  <a:srgbClr val="000000"/>
                </a:solidFill>
                <a:latin typeface="Segoe UI Light" panose="020B0502040204020203" pitchFamily="34" charset="0"/>
                <a:cs typeface="Segoe UI Light" panose="020B0502040204020203" pitchFamily="34" charset="0"/>
              </a:rPr>
              <a:t>© 2012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UI Light" panose="020B0502040204020203" pitchFamily="34" charset="0"/>
                <a:cs typeface="Segoe UI Light" panose="020B0502040204020203"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UI Light" panose="020B0502040204020203" pitchFamily="34" charset="0"/>
                <a:cs typeface="Segoe UI Light" panose="020B0502040204020203" pitchFamily="34" charset="0"/>
              </a:rPr>
            </a:br>
            <a:r>
              <a:rPr lang="en-US" dirty="0">
                <a:solidFill>
                  <a:srgbClr val="000000"/>
                </a:solidFill>
                <a:latin typeface="Segoe UI Light" panose="020B0502040204020203" pitchFamily="34" charset="0"/>
                <a:cs typeface="Segoe UI Light" panose="020B0502040204020203" pitchFamily="34" charset="0"/>
              </a:rPr>
              <a:t>MICROSOFT MAKES NO WARRANTIES, EXPRESS, IMPLIED OR STATUTORY, AS TO THE INFORMATION IN THIS PRESENTATION</a:t>
            </a:r>
            <a:r>
              <a:rPr lang="en-US" dirty="0">
                <a:solidFill>
                  <a:srgbClr val="000000"/>
                </a:solidFill>
                <a:latin typeface="Segoe Light" pitchFamily="34" charset="0"/>
              </a:rPr>
              <a:t>.</a:t>
            </a:r>
          </a:p>
        </p:txBody>
      </p:sp>
    </p:spTree>
    <p:extLst>
      <p:ext uri="{BB962C8B-B14F-4D97-AF65-F5344CB8AC3E}">
        <p14:creationId xmlns:p14="http://schemas.microsoft.com/office/powerpoint/2010/main" val="3421432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a:t> Page </a:t>
            </a:r>
            <a:fld id="{8B263312-38AA-4E1E-B2B5-0F8F122B24FE}" type="slidenum">
              <a:rPr lang="en-US" smtClean="0"/>
              <a:pPr/>
              <a:t>14</a:t>
            </a:fld>
            <a:endParaRPr lang="en-US" dirty="0"/>
          </a:p>
        </p:txBody>
      </p:sp>
      <p:sp>
        <p:nvSpPr>
          <p:cNvPr id="5" name="Header Placeholder 4"/>
          <p:cNvSpPr>
            <a:spLocks noGrp="1"/>
          </p:cNvSpPr>
          <p:nvPr>
            <p:ph type="hdr" sz="quarter" idx="11"/>
          </p:nvPr>
        </p:nvSpPr>
        <p:spPr/>
        <p:txBody>
          <a:bodyPr/>
          <a:lstStyle/>
          <a:p>
            <a:r>
              <a:rPr lang="en-US"/>
              <a:t>Bing SMB Advertisers – Search Ads</a:t>
            </a:r>
            <a:endParaRPr lang="en-US" dirty="0"/>
          </a:p>
        </p:txBody>
      </p:sp>
      <p:sp>
        <p:nvSpPr>
          <p:cNvPr id="6" name="Date Placeholder 5"/>
          <p:cNvSpPr>
            <a:spLocks noGrp="1"/>
          </p:cNvSpPr>
          <p:nvPr>
            <p:ph type="dt" idx="12"/>
          </p:nvPr>
        </p:nvSpPr>
        <p:spPr/>
        <p:txBody>
          <a:bodyPr/>
          <a:lstStyle/>
          <a:p>
            <a:fld id="{6DD6122A-EA2F-4351-B53A-6D2F1E06B822}" type="datetime1">
              <a:rPr lang="en-US" smtClean="0"/>
              <a:pPr/>
              <a:t>6/23/2016</a:t>
            </a:fld>
            <a:endParaRPr lang="en-US" dirty="0"/>
          </a:p>
        </p:txBody>
      </p:sp>
      <p:sp>
        <p:nvSpPr>
          <p:cNvPr id="7" name="Footer Placeholder 6"/>
          <p:cNvSpPr>
            <a:spLocks noGrp="1"/>
          </p:cNvSpPr>
          <p:nvPr>
            <p:ph type="ftr" sz="quarter" idx="13"/>
          </p:nvPr>
        </p:nvSpPr>
        <p:spPr/>
        <p:txBody>
          <a:bodyPr/>
          <a:lstStyle/>
          <a:p>
            <a:r>
              <a:rPr lang="en-US">
                <a:solidFill>
                  <a:srgbClr val="000000"/>
                </a:solidFill>
                <a:latin typeface="Segoe UI Light" panose="020B0502040204020203" pitchFamily="34" charset="0"/>
                <a:cs typeface="Segoe UI Light" panose="020B0502040204020203" pitchFamily="34" charset="0"/>
              </a:rPr>
              <a:t>© 2012 Microsoft Corporation. All rights reserved. Microsoft, Windows, Windows Vista and other product names are or may be registered trademarks and/or trademarks in the U.S. and/or other countries.</a:t>
            </a:r>
          </a:p>
          <a:p>
            <a:r>
              <a:rPr lang="en-US">
                <a:solidFill>
                  <a:srgbClr val="000000"/>
                </a:solidFill>
                <a:latin typeface="Segoe UI Light" panose="020B0502040204020203" pitchFamily="34" charset="0"/>
                <a:cs typeface="Segoe UI Light" panose="020B0502040204020203"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solidFill>
                  <a:srgbClr val="000000"/>
                </a:solidFill>
                <a:latin typeface="Segoe UI Light" panose="020B0502040204020203" pitchFamily="34" charset="0"/>
                <a:cs typeface="Segoe UI Light" panose="020B0502040204020203" pitchFamily="34" charset="0"/>
              </a:rPr>
            </a:br>
            <a:r>
              <a:rPr lang="en-US">
                <a:solidFill>
                  <a:srgbClr val="000000"/>
                </a:solidFill>
                <a:latin typeface="Segoe UI Light" panose="020B0502040204020203" pitchFamily="34" charset="0"/>
                <a:cs typeface="Segoe UI Light" panose="020B0502040204020203" pitchFamily="34" charset="0"/>
              </a:rPr>
              <a:t>MICROSOFT MAKES NO WARRANTIES, EXPRESS, IMPLIED OR STATUTORY, AS TO THE INFORMATION IN THIS PRESENTATION</a:t>
            </a:r>
            <a:r>
              <a:rPr lang="en-US">
                <a:solidFill>
                  <a:srgbClr val="000000"/>
                </a:solidFill>
                <a:latin typeface="Segoe Light" pitchFamily="34" charset="0"/>
              </a:rPr>
              <a:t>.</a:t>
            </a:r>
            <a:endParaRPr lang="en-US" dirty="0">
              <a:solidFill>
                <a:srgbClr val="000000"/>
              </a:solidFill>
              <a:latin typeface="Segoe Light" pitchFamily="34" charset="0"/>
            </a:endParaRPr>
          </a:p>
        </p:txBody>
      </p:sp>
    </p:spTree>
    <p:extLst>
      <p:ext uri="{BB962C8B-B14F-4D97-AF65-F5344CB8AC3E}">
        <p14:creationId xmlns:p14="http://schemas.microsoft.com/office/powerpoint/2010/main" val="29144123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3_Section Title">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srcRect t="23852" r="32260"/>
          <a:stretch/>
        </p:blipFill>
        <p:spPr>
          <a:xfrm>
            <a:off x="0" y="-1"/>
            <a:ext cx="9326563" cy="6994525"/>
          </a:xfrm>
          <a:prstGeom prst="rect">
            <a:avLst/>
          </a:prstGeom>
        </p:spPr>
      </p:pic>
      <p:sp>
        <p:nvSpPr>
          <p:cNvPr id="3" name="Rectangle 2"/>
          <p:cNvSpPr/>
          <p:nvPr userDrawn="1"/>
        </p:nvSpPr>
        <p:spPr bwMode="auto">
          <a:xfrm>
            <a:off x="-1" y="-2"/>
            <a:ext cx="9326563" cy="6994525"/>
          </a:xfrm>
          <a:prstGeom prst="rect">
            <a:avLst/>
          </a:prstGeom>
          <a:solidFill>
            <a:srgbClr val="000000">
              <a:alpha val="5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5"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57175" y="2125663"/>
            <a:ext cx="8914642" cy="1181734"/>
          </a:xfrm>
          <a:noFill/>
        </p:spPr>
        <p:txBody>
          <a:bodyPr tIns="91440" bIns="91440" anchor="t" anchorCtr="0">
            <a:spAutoFit/>
          </a:bodyPr>
          <a:lstStyle>
            <a:lvl1pPr>
              <a:defRPr sz="7199" b="1" spc="-100" baseline="0">
                <a:gradFill>
                  <a:gsLst>
                    <a:gs pos="100000">
                      <a:schemeClr val="tx1"/>
                    </a:gs>
                    <a:gs pos="0">
                      <a:schemeClr val="tx1"/>
                    </a:gs>
                  </a:gsLst>
                  <a:lin ang="5400000" scaled="0"/>
                </a:gradFill>
                <a:latin typeface="+mn-lt"/>
              </a:defRPr>
            </a:lvl1pPr>
          </a:lstStyle>
          <a:p>
            <a:r>
              <a:rPr lang="en-US" dirty="0"/>
              <a:t>Section title</a:t>
            </a:r>
          </a:p>
        </p:txBody>
      </p:sp>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invGray">
          <a:xfrm>
            <a:off x="7625768" y="6240322"/>
            <a:ext cx="1255201" cy="274667"/>
          </a:xfrm>
          <a:prstGeom prst="rect">
            <a:avLst/>
          </a:prstGeom>
        </p:spPr>
      </p:pic>
      <p:sp>
        <p:nvSpPr>
          <p:cNvPr id="7" name="Freeform 5"/>
          <p:cNvSpPr>
            <a:spLocks noChangeAspect="1" noEditPoints="1"/>
          </p:cNvSpPr>
          <p:nvPr userDrawn="1"/>
        </p:nvSpPr>
        <p:spPr bwMode="auto">
          <a:xfrm>
            <a:off x="483393" y="6248852"/>
            <a:ext cx="654845" cy="266248"/>
          </a:xfrm>
          <a:custGeom>
            <a:avLst/>
            <a:gdLst>
              <a:gd name="T0" fmla="*/ 336 w 833"/>
              <a:gd name="T1" fmla="*/ 68 h 337"/>
              <a:gd name="T2" fmla="*/ 435 w 833"/>
              <a:gd name="T3" fmla="*/ 81 h 337"/>
              <a:gd name="T4" fmla="*/ 441 w 833"/>
              <a:gd name="T5" fmla="*/ 144 h 337"/>
              <a:gd name="T6" fmla="*/ 416 w 833"/>
              <a:gd name="T7" fmla="*/ 162 h 337"/>
              <a:gd name="T8" fmla="*/ 461 w 833"/>
              <a:gd name="T9" fmla="*/ 212 h 337"/>
              <a:gd name="T10" fmla="*/ 395 w 833"/>
              <a:gd name="T11" fmla="*/ 270 h 337"/>
              <a:gd name="T12" fmla="*/ 360 w 833"/>
              <a:gd name="T13" fmla="*/ 89 h 337"/>
              <a:gd name="T14" fmla="*/ 384 w 833"/>
              <a:gd name="T15" fmla="*/ 154 h 337"/>
              <a:gd name="T16" fmla="*/ 426 w 833"/>
              <a:gd name="T17" fmla="*/ 119 h 337"/>
              <a:gd name="T18" fmla="*/ 360 w 833"/>
              <a:gd name="T19" fmla="*/ 89 h 337"/>
              <a:gd name="T20" fmla="*/ 360 w 833"/>
              <a:gd name="T21" fmla="*/ 248 h 337"/>
              <a:gd name="T22" fmla="*/ 425 w 833"/>
              <a:gd name="T23" fmla="*/ 239 h 337"/>
              <a:gd name="T24" fmla="*/ 387 w 833"/>
              <a:gd name="T25" fmla="*/ 176 h 337"/>
              <a:gd name="T26" fmla="*/ 518 w 833"/>
              <a:gd name="T27" fmla="*/ 78 h 337"/>
              <a:gd name="T28" fmla="*/ 503 w 833"/>
              <a:gd name="T29" fmla="*/ 64 h 337"/>
              <a:gd name="T30" fmla="*/ 488 w 833"/>
              <a:gd name="T31" fmla="*/ 78 h 337"/>
              <a:gd name="T32" fmla="*/ 503 w 833"/>
              <a:gd name="T33" fmla="*/ 93 h 337"/>
              <a:gd name="T34" fmla="*/ 518 w 833"/>
              <a:gd name="T35" fmla="*/ 78 h 337"/>
              <a:gd name="T36" fmla="*/ 491 w 833"/>
              <a:gd name="T37" fmla="*/ 126 h 337"/>
              <a:gd name="T38" fmla="*/ 514 w 833"/>
              <a:gd name="T39" fmla="*/ 270 h 337"/>
              <a:gd name="T40" fmla="*/ 671 w 833"/>
              <a:gd name="T41" fmla="*/ 182 h 337"/>
              <a:gd name="T42" fmla="*/ 623 w 833"/>
              <a:gd name="T43" fmla="*/ 123 h 337"/>
              <a:gd name="T44" fmla="*/ 575 w 833"/>
              <a:gd name="T45" fmla="*/ 150 h 337"/>
              <a:gd name="T46" fmla="*/ 552 w 833"/>
              <a:gd name="T47" fmla="*/ 127 h 337"/>
              <a:gd name="T48" fmla="*/ 575 w 833"/>
              <a:gd name="T49" fmla="*/ 270 h 337"/>
              <a:gd name="T50" fmla="*/ 587 w 833"/>
              <a:gd name="T51" fmla="*/ 155 h 337"/>
              <a:gd name="T52" fmla="*/ 648 w 833"/>
              <a:gd name="T53" fmla="*/ 188 h 337"/>
              <a:gd name="T54" fmla="*/ 671 w 833"/>
              <a:gd name="T55" fmla="*/ 270 h 337"/>
              <a:gd name="T56" fmla="*/ 833 w 833"/>
              <a:gd name="T57" fmla="*/ 258 h 337"/>
              <a:gd name="T58" fmla="*/ 711 w 833"/>
              <a:gd name="T59" fmla="*/ 327 h 337"/>
              <a:gd name="T60" fmla="*/ 757 w 833"/>
              <a:gd name="T61" fmla="*/ 318 h 337"/>
              <a:gd name="T62" fmla="*/ 810 w 833"/>
              <a:gd name="T63" fmla="*/ 246 h 337"/>
              <a:gd name="T64" fmla="*/ 760 w 833"/>
              <a:gd name="T65" fmla="*/ 273 h 337"/>
              <a:gd name="T66" fmla="*/ 708 w 833"/>
              <a:gd name="T67" fmla="*/ 240 h 337"/>
              <a:gd name="T68" fmla="*/ 719 w 833"/>
              <a:gd name="T69" fmla="*/ 145 h 337"/>
              <a:gd name="T70" fmla="*/ 810 w 833"/>
              <a:gd name="T71" fmla="*/ 146 h 337"/>
              <a:gd name="T72" fmla="*/ 810 w 833"/>
              <a:gd name="T73" fmla="*/ 127 h 337"/>
              <a:gd name="T74" fmla="*/ 833 w 833"/>
              <a:gd name="T75" fmla="*/ 258 h 337"/>
              <a:gd name="T76" fmla="*/ 810 w 833"/>
              <a:gd name="T77" fmla="*/ 184 h 337"/>
              <a:gd name="T78" fmla="*/ 770 w 833"/>
              <a:gd name="T79" fmla="*/ 143 h 337"/>
              <a:gd name="T80" fmla="*/ 725 w 833"/>
              <a:gd name="T81" fmla="*/ 201 h 337"/>
              <a:gd name="T82" fmla="*/ 767 w 833"/>
              <a:gd name="T83" fmla="*/ 254 h 337"/>
              <a:gd name="T84" fmla="*/ 810 w 833"/>
              <a:gd name="T85" fmla="*/ 205 h 337"/>
              <a:gd name="T86" fmla="*/ 115 w 833"/>
              <a:gd name="T87" fmla="*/ 184 h 337"/>
              <a:gd name="T88" fmla="*/ 67 w 833"/>
              <a:gd name="T89" fmla="*/ 261 h 337"/>
              <a:gd name="T90" fmla="*/ 0 w 833"/>
              <a:gd name="T91" fmla="*/ 0 h 337"/>
              <a:gd name="T92" fmla="*/ 67 w 833"/>
              <a:gd name="T93" fmla="*/ 337 h 337"/>
              <a:gd name="T94" fmla="*/ 235 w 833"/>
              <a:gd name="T95" fmla="*/ 164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33" h="337">
                <a:moveTo>
                  <a:pt x="336" y="270"/>
                </a:moveTo>
                <a:cubicBezTo>
                  <a:pt x="336" y="68"/>
                  <a:pt x="336" y="68"/>
                  <a:pt x="336" y="68"/>
                </a:cubicBezTo>
                <a:cubicBezTo>
                  <a:pt x="394" y="68"/>
                  <a:pt x="394" y="68"/>
                  <a:pt x="394" y="68"/>
                </a:cubicBezTo>
                <a:cubicBezTo>
                  <a:pt x="411" y="68"/>
                  <a:pt x="425" y="72"/>
                  <a:pt x="435" y="81"/>
                </a:cubicBezTo>
                <a:cubicBezTo>
                  <a:pt x="446" y="89"/>
                  <a:pt x="451" y="100"/>
                  <a:pt x="451" y="114"/>
                </a:cubicBezTo>
                <a:cubicBezTo>
                  <a:pt x="451" y="125"/>
                  <a:pt x="448" y="135"/>
                  <a:pt x="441" y="144"/>
                </a:cubicBezTo>
                <a:cubicBezTo>
                  <a:pt x="435" y="152"/>
                  <a:pt x="427" y="158"/>
                  <a:pt x="416" y="162"/>
                </a:cubicBezTo>
                <a:cubicBezTo>
                  <a:pt x="416" y="162"/>
                  <a:pt x="416" y="162"/>
                  <a:pt x="416" y="162"/>
                </a:cubicBezTo>
                <a:cubicBezTo>
                  <a:pt x="429" y="164"/>
                  <a:pt x="440" y="169"/>
                  <a:pt x="449" y="178"/>
                </a:cubicBezTo>
                <a:cubicBezTo>
                  <a:pt x="457" y="187"/>
                  <a:pt x="461" y="198"/>
                  <a:pt x="461" y="212"/>
                </a:cubicBezTo>
                <a:cubicBezTo>
                  <a:pt x="461" y="229"/>
                  <a:pt x="455" y="243"/>
                  <a:pt x="442" y="254"/>
                </a:cubicBezTo>
                <a:cubicBezTo>
                  <a:pt x="430" y="264"/>
                  <a:pt x="414" y="270"/>
                  <a:pt x="395" y="270"/>
                </a:cubicBezTo>
                <a:lnTo>
                  <a:pt x="336" y="270"/>
                </a:lnTo>
                <a:close/>
                <a:moveTo>
                  <a:pt x="360" y="89"/>
                </a:moveTo>
                <a:cubicBezTo>
                  <a:pt x="360" y="154"/>
                  <a:pt x="360" y="154"/>
                  <a:pt x="360" y="154"/>
                </a:cubicBezTo>
                <a:cubicBezTo>
                  <a:pt x="384" y="154"/>
                  <a:pt x="384" y="154"/>
                  <a:pt x="384" y="154"/>
                </a:cubicBezTo>
                <a:cubicBezTo>
                  <a:pt x="397" y="154"/>
                  <a:pt x="407" y="151"/>
                  <a:pt x="415" y="145"/>
                </a:cubicBezTo>
                <a:cubicBezTo>
                  <a:pt x="422" y="139"/>
                  <a:pt x="426" y="130"/>
                  <a:pt x="426" y="119"/>
                </a:cubicBezTo>
                <a:cubicBezTo>
                  <a:pt x="426" y="99"/>
                  <a:pt x="413" y="89"/>
                  <a:pt x="387" y="89"/>
                </a:cubicBezTo>
                <a:lnTo>
                  <a:pt x="360" y="89"/>
                </a:lnTo>
                <a:close/>
                <a:moveTo>
                  <a:pt x="360" y="176"/>
                </a:moveTo>
                <a:cubicBezTo>
                  <a:pt x="360" y="248"/>
                  <a:pt x="360" y="248"/>
                  <a:pt x="360" y="248"/>
                </a:cubicBezTo>
                <a:cubicBezTo>
                  <a:pt x="392" y="248"/>
                  <a:pt x="392" y="248"/>
                  <a:pt x="392" y="248"/>
                </a:cubicBezTo>
                <a:cubicBezTo>
                  <a:pt x="406" y="248"/>
                  <a:pt x="417" y="245"/>
                  <a:pt x="425" y="239"/>
                </a:cubicBezTo>
                <a:cubicBezTo>
                  <a:pt x="432" y="232"/>
                  <a:pt x="436" y="223"/>
                  <a:pt x="436" y="211"/>
                </a:cubicBezTo>
                <a:cubicBezTo>
                  <a:pt x="436" y="188"/>
                  <a:pt x="420" y="176"/>
                  <a:pt x="387" y="176"/>
                </a:cubicBezTo>
                <a:lnTo>
                  <a:pt x="360" y="176"/>
                </a:lnTo>
                <a:close/>
                <a:moveTo>
                  <a:pt x="518" y="78"/>
                </a:moveTo>
                <a:cubicBezTo>
                  <a:pt x="518" y="74"/>
                  <a:pt x="516" y="71"/>
                  <a:pt x="514" y="68"/>
                </a:cubicBezTo>
                <a:cubicBezTo>
                  <a:pt x="511" y="65"/>
                  <a:pt x="507" y="64"/>
                  <a:pt x="503" y="64"/>
                </a:cubicBezTo>
                <a:cubicBezTo>
                  <a:pt x="498" y="64"/>
                  <a:pt x="495" y="65"/>
                  <a:pt x="492" y="68"/>
                </a:cubicBezTo>
                <a:cubicBezTo>
                  <a:pt x="489" y="71"/>
                  <a:pt x="488" y="74"/>
                  <a:pt x="488" y="78"/>
                </a:cubicBezTo>
                <a:cubicBezTo>
                  <a:pt x="488" y="83"/>
                  <a:pt x="489" y="86"/>
                  <a:pt x="492" y="89"/>
                </a:cubicBezTo>
                <a:cubicBezTo>
                  <a:pt x="495" y="92"/>
                  <a:pt x="499" y="93"/>
                  <a:pt x="503" y="93"/>
                </a:cubicBezTo>
                <a:cubicBezTo>
                  <a:pt x="507" y="93"/>
                  <a:pt x="510" y="92"/>
                  <a:pt x="513" y="89"/>
                </a:cubicBezTo>
                <a:cubicBezTo>
                  <a:pt x="516" y="86"/>
                  <a:pt x="518" y="83"/>
                  <a:pt x="518" y="78"/>
                </a:cubicBezTo>
                <a:moveTo>
                  <a:pt x="514" y="126"/>
                </a:moveTo>
                <a:cubicBezTo>
                  <a:pt x="491" y="126"/>
                  <a:pt x="491" y="126"/>
                  <a:pt x="491" y="126"/>
                </a:cubicBezTo>
                <a:cubicBezTo>
                  <a:pt x="491" y="270"/>
                  <a:pt x="491" y="270"/>
                  <a:pt x="491" y="270"/>
                </a:cubicBezTo>
                <a:cubicBezTo>
                  <a:pt x="514" y="270"/>
                  <a:pt x="514" y="270"/>
                  <a:pt x="514" y="270"/>
                </a:cubicBezTo>
                <a:lnTo>
                  <a:pt x="514" y="126"/>
                </a:lnTo>
                <a:close/>
                <a:moveTo>
                  <a:pt x="671" y="182"/>
                </a:moveTo>
                <a:cubicBezTo>
                  <a:pt x="671" y="163"/>
                  <a:pt x="667" y="149"/>
                  <a:pt x="659" y="138"/>
                </a:cubicBezTo>
                <a:cubicBezTo>
                  <a:pt x="650" y="128"/>
                  <a:pt x="638" y="123"/>
                  <a:pt x="623" y="123"/>
                </a:cubicBezTo>
                <a:cubicBezTo>
                  <a:pt x="602" y="123"/>
                  <a:pt x="586" y="132"/>
                  <a:pt x="576" y="150"/>
                </a:cubicBezTo>
                <a:cubicBezTo>
                  <a:pt x="575" y="150"/>
                  <a:pt x="575" y="150"/>
                  <a:pt x="575" y="150"/>
                </a:cubicBezTo>
                <a:cubicBezTo>
                  <a:pt x="575" y="127"/>
                  <a:pt x="575" y="127"/>
                  <a:pt x="575" y="127"/>
                </a:cubicBezTo>
                <a:cubicBezTo>
                  <a:pt x="552" y="127"/>
                  <a:pt x="552" y="127"/>
                  <a:pt x="552" y="127"/>
                </a:cubicBezTo>
                <a:cubicBezTo>
                  <a:pt x="552" y="270"/>
                  <a:pt x="552" y="270"/>
                  <a:pt x="552" y="270"/>
                </a:cubicBezTo>
                <a:cubicBezTo>
                  <a:pt x="575" y="270"/>
                  <a:pt x="575" y="270"/>
                  <a:pt x="575" y="270"/>
                </a:cubicBezTo>
                <a:cubicBezTo>
                  <a:pt x="575" y="188"/>
                  <a:pt x="575" y="188"/>
                  <a:pt x="575" y="188"/>
                </a:cubicBezTo>
                <a:cubicBezTo>
                  <a:pt x="575" y="175"/>
                  <a:pt x="579" y="164"/>
                  <a:pt x="587" y="155"/>
                </a:cubicBezTo>
                <a:cubicBezTo>
                  <a:pt x="594" y="147"/>
                  <a:pt x="604" y="143"/>
                  <a:pt x="615" y="143"/>
                </a:cubicBezTo>
                <a:cubicBezTo>
                  <a:pt x="637" y="143"/>
                  <a:pt x="648" y="158"/>
                  <a:pt x="648" y="188"/>
                </a:cubicBezTo>
                <a:cubicBezTo>
                  <a:pt x="648" y="270"/>
                  <a:pt x="648" y="270"/>
                  <a:pt x="648" y="270"/>
                </a:cubicBezTo>
                <a:cubicBezTo>
                  <a:pt x="671" y="270"/>
                  <a:pt x="671" y="270"/>
                  <a:pt x="671" y="270"/>
                </a:cubicBezTo>
                <a:lnTo>
                  <a:pt x="671" y="182"/>
                </a:lnTo>
                <a:close/>
                <a:moveTo>
                  <a:pt x="833" y="258"/>
                </a:moveTo>
                <a:cubicBezTo>
                  <a:pt x="833" y="311"/>
                  <a:pt x="808" y="337"/>
                  <a:pt x="758" y="337"/>
                </a:cubicBezTo>
                <a:cubicBezTo>
                  <a:pt x="740" y="337"/>
                  <a:pt x="725" y="334"/>
                  <a:pt x="711" y="327"/>
                </a:cubicBezTo>
                <a:cubicBezTo>
                  <a:pt x="717" y="307"/>
                  <a:pt x="717" y="307"/>
                  <a:pt x="717" y="307"/>
                </a:cubicBezTo>
                <a:cubicBezTo>
                  <a:pt x="731" y="315"/>
                  <a:pt x="742" y="318"/>
                  <a:pt x="757" y="318"/>
                </a:cubicBezTo>
                <a:cubicBezTo>
                  <a:pt x="792" y="318"/>
                  <a:pt x="810" y="299"/>
                  <a:pt x="810" y="262"/>
                </a:cubicBezTo>
                <a:cubicBezTo>
                  <a:pt x="810" y="246"/>
                  <a:pt x="810" y="246"/>
                  <a:pt x="810" y="246"/>
                </a:cubicBezTo>
                <a:cubicBezTo>
                  <a:pt x="810" y="246"/>
                  <a:pt x="810" y="246"/>
                  <a:pt x="810" y="246"/>
                </a:cubicBezTo>
                <a:cubicBezTo>
                  <a:pt x="799" y="264"/>
                  <a:pt x="782" y="273"/>
                  <a:pt x="760" y="273"/>
                </a:cubicBezTo>
                <a:cubicBezTo>
                  <a:pt x="749" y="273"/>
                  <a:pt x="738" y="270"/>
                  <a:pt x="729" y="265"/>
                </a:cubicBezTo>
                <a:cubicBezTo>
                  <a:pt x="720" y="259"/>
                  <a:pt x="713" y="251"/>
                  <a:pt x="708" y="240"/>
                </a:cubicBezTo>
                <a:cubicBezTo>
                  <a:pt x="703" y="229"/>
                  <a:pt x="701" y="217"/>
                  <a:pt x="701" y="203"/>
                </a:cubicBezTo>
                <a:cubicBezTo>
                  <a:pt x="701" y="178"/>
                  <a:pt x="707" y="159"/>
                  <a:pt x="719" y="145"/>
                </a:cubicBezTo>
                <a:cubicBezTo>
                  <a:pt x="731" y="130"/>
                  <a:pt x="747" y="123"/>
                  <a:pt x="767" y="123"/>
                </a:cubicBezTo>
                <a:cubicBezTo>
                  <a:pt x="786" y="123"/>
                  <a:pt x="800" y="131"/>
                  <a:pt x="810" y="146"/>
                </a:cubicBezTo>
                <a:cubicBezTo>
                  <a:pt x="810" y="146"/>
                  <a:pt x="810" y="146"/>
                  <a:pt x="810" y="146"/>
                </a:cubicBezTo>
                <a:cubicBezTo>
                  <a:pt x="810" y="127"/>
                  <a:pt x="810" y="127"/>
                  <a:pt x="810" y="127"/>
                </a:cubicBezTo>
                <a:cubicBezTo>
                  <a:pt x="833" y="127"/>
                  <a:pt x="833" y="127"/>
                  <a:pt x="833" y="127"/>
                </a:cubicBezTo>
                <a:lnTo>
                  <a:pt x="833" y="258"/>
                </a:lnTo>
                <a:close/>
                <a:moveTo>
                  <a:pt x="810" y="205"/>
                </a:moveTo>
                <a:cubicBezTo>
                  <a:pt x="810" y="184"/>
                  <a:pt x="810" y="184"/>
                  <a:pt x="810" y="184"/>
                </a:cubicBezTo>
                <a:cubicBezTo>
                  <a:pt x="810" y="172"/>
                  <a:pt x="806" y="163"/>
                  <a:pt x="798" y="155"/>
                </a:cubicBezTo>
                <a:cubicBezTo>
                  <a:pt x="790" y="147"/>
                  <a:pt x="781" y="143"/>
                  <a:pt x="770" y="143"/>
                </a:cubicBezTo>
                <a:cubicBezTo>
                  <a:pt x="756" y="143"/>
                  <a:pt x="744" y="148"/>
                  <a:pt x="736" y="158"/>
                </a:cubicBezTo>
                <a:cubicBezTo>
                  <a:pt x="729" y="168"/>
                  <a:pt x="725" y="183"/>
                  <a:pt x="725" y="201"/>
                </a:cubicBezTo>
                <a:cubicBezTo>
                  <a:pt x="725" y="217"/>
                  <a:pt x="728" y="230"/>
                  <a:pt x="736" y="239"/>
                </a:cubicBezTo>
                <a:cubicBezTo>
                  <a:pt x="744" y="249"/>
                  <a:pt x="754" y="254"/>
                  <a:pt x="767" y="254"/>
                </a:cubicBezTo>
                <a:cubicBezTo>
                  <a:pt x="779" y="254"/>
                  <a:pt x="790" y="249"/>
                  <a:pt x="798" y="240"/>
                </a:cubicBezTo>
                <a:cubicBezTo>
                  <a:pt x="806" y="231"/>
                  <a:pt x="810" y="219"/>
                  <a:pt x="810" y="205"/>
                </a:cubicBezTo>
                <a:moveTo>
                  <a:pt x="86" y="111"/>
                </a:moveTo>
                <a:cubicBezTo>
                  <a:pt x="115" y="184"/>
                  <a:pt x="115" y="184"/>
                  <a:pt x="115" y="184"/>
                </a:cubicBezTo>
                <a:cubicBezTo>
                  <a:pt x="162" y="206"/>
                  <a:pt x="162" y="206"/>
                  <a:pt x="162" y="206"/>
                </a:cubicBezTo>
                <a:cubicBezTo>
                  <a:pt x="67" y="261"/>
                  <a:pt x="67" y="261"/>
                  <a:pt x="67" y="261"/>
                </a:cubicBezTo>
                <a:cubicBezTo>
                  <a:pt x="67" y="24"/>
                  <a:pt x="67" y="24"/>
                  <a:pt x="67" y="24"/>
                </a:cubicBezTo>
                <a:cubicBezTo>
                  <a:pt x="0" y="0"/>
                  <a:pt x="0" y="0"/>
                  <a:pt x="0" y="0"/>
                </a:cubicBezTo>
                <a:cubicBezTo>
                  <a:pt x="0" y="299"/>
                  <a:pt x="0" y="299"/>
                  <a:pt x="0" y="299"/>
                </a:cubicBezTo>
                <a:cubicBezTo>
                  <a:pt x="67" y="337"/>
                  <a:pt x="67" y="337"/>
                  <a:pt x="67" y="337"/>
                </a:cubicBezTo>
                <a:cubicBezTo>
                  <a:pt x="235" y="240"/>
                  <a:pt x="235" y="240"/>
                  <a:pt x="235" y="240"/>
                </a:cubicBezTo>
                <a:cubicBezTo>
                  <a:pt x="235" y="164"/>
                  <a:pt x="235" y="164"/>
                  <a:pt x="235" y="164"/>
                </a:cubicBezTo>
                <a:lnTo>
                  <a:pt x="86" y="11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5777689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57175" y="1212849"/>
            <a:ext cx="4114449" cy="1858970"/>
          </a:xfrm>
        </p:spPr>
        <p:txBody>
          <a:bodyPr wrap="square">
            <a:spAutoFit/>
          </a:bodyPr>
          <a:lstStyle>
            <a:lvl1pPr marL="0" indent="0">
              <a:spcBef>
                <a:spcPts val="1224"/>
              </a:spcBef>
              <a:buClr>
                <a:schemeClr val="tx1"/>
              </a:buClr>
              <a:buFont typeface="Wingdings" pitchFamily="2" charset="2"/>
              <a:buNone/>
              <a:defRPr sz="2800">
                <a:solidFill>
                  <a:schemeClr val="tx1"/>
                </a:solidFill>
              </a:defRPr>
            </a:lvl1pPr>
            <a:lvl2pPr marL="0" indent="0">
              <a:buNone/>
              <a:defRPr sz="2000"/>
            </a:lvl2pPr>
            <a:lvl3pPr marL="231756" indent="0">
              <a:buNone/>
              <a:tabLst/>
              <a:defRPr sz="2000"/>
            </a:lvl3pPr>
            <a:lvl4pPr marL="460336" indent="0">
              <a:buNone/>
              <a:defRPr/>
            </a:lvl4pPr>
            <a:lvl5pPr marL="685742" indent="0">
              <a:buNone/>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5006155" y="1212849"/>
            <a:ext cx="4114449" cy="1858970"/>
          </a:xfrm>
        </p:spPr>
        <p:txBody>
          <a:bodyPr wrap="square">
            <a:spAutoFit/>
          </a:bodyPr>
          <a:lstStyle>
            <a:lvl1pPr marL="0" indent="0">
              <a:spcBef>
                <a:spcPts val="1224"/>
              </a:spcBef>
              <a:buClr>
                <a:schemeClr val="tx1"/>
              </a:buClr>
              <a:buFont typeface="Wingdings" pitchFamily="2" charset="2"/>
              <a:buNone/>
              <a:defRPr sz="2800">
                <a:solidFill>
                  <a:schemeClr val="tx1"/>
                </a:solidFill>
              </a:defRPr>
            </a:lvl1pPr>
            <a:lvl2pPr marL="0" indent="0">
              <a:buNone/>
              <a:defRPr sz="2000"/>
            </a:lvl2pPr>
            <a:lvl3pPr marL="231756" indent="0">
              <a:buNone/>
              <a:tabLst/>
              <a:defRPr sz="2000"/>
            </a:lvl3pPr>
            <a:lvl4pPr marL="460336" indent="0">
              <a:buNone/>
              <a:defRPr/>
            </a:lvl4pPr>
            <a:lvl5pPr marL="685742" indent="0">
              <a:buNone/>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956565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57175" y="1212851"/>
            <a:ext cx="4114449" cy="1926681"/>
          </a:xfrm>
        </p:spPr>
        <p:txBody>
          <a:bodyPr wrap="square">
            <a:spAutoFit/>
          </a:bodyPr>
          <a:lstStyle>
            <a:lvl1pPr marL="287314" indent="-287314">
              <a:spcBef>
                <a:spcPts val="1224"/>
              </a:spcBef>
              <a:buClr>
                <a:schemeClr val="tx2"/>
              </a:buClr>
              <a:buFont typeface="Arial" pitchFamily="34" charset="0"/>
              <a:buChar char="•"/>
              <a:defRPr sz="2800">
                <a:solidFill>
                  <a:schemeClr val="tx1"/>
                </a:solidFill>
              </a:defRPr>
            </a:lvl1pPr>
            <a:lvl2pPr marL="531121" indent="-233176">
              <a:defRPr sz="2400">
                <a:solidFill>
                  <a:schemeClr val="tx1"/>
                </a:solidFill>
              </a:defRPr>
            </a:lvl2pPr>
            <a:lvl3pPr marL="699527" indent="-168404">
              <a:tabLst/>
              <a:defRPr sz="2000">
                <a:solidFill>
                  <a:schemeClr val="tx1"/>
                </a:solidFill>
              </a:defRPr>
            </a:lvl3pPr>
            <a:lvl4pPr marL="880884" indent="-181358">
              <a:defRPr>
                <a:solidFill>
                  <a:schemeClr val="tx1"/>
                </a:solidFill>
              </a:defRPr>
            </a:lvl4pPr>
            <a:lvl5pPr marL="1049290" indent="-168404">
              <a:tabLst/>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5006155" y="1212851"/>
            <a:ext cx="4114449" cy="1926681"/>
          </a:xfrm>
        </p:spPr>
        <p:txBody>
          <a:bodyPr wrap="square">
            <a:spAutoFit/>
          </a:bodyPr>
          <a:lstStyle>
            <a:lvl1pPr marL="287314" indent="-287314">
              <a:spcBef>
                <a:spcPts val="1224"/>
              </a:spcBef>
              <a:buClr>
                <a:schemeClr val="tx2"/>
              </a:buClr>
              <a:buFont typeface="Arial" pitchFamily="34" charset="0"/>
              <a:buChar char="•"/>
              <a:defRPr sz="2800">
                <a:solidFill>
                  <a:schemeClr val="tx1"/>
                </a:solidFill>
              </a:defRPr>
            </a:lvl1pPr>
            <a:lvl2pPr marL="531121" indent="-233176">
              <a:defRPr sz="2400">
                <a:solidFill>
                  <a:schemeClr val="tx1"/>
                </a:solidFill>
              </a:defRPr>
            </a:lvl2pPr>
            <a:lvl3pPr marL="699527" indent="-168404">
              <a:tabLst/>
              <a:defRPr sz="2000">
                <a:solidFill>
                  <a:schemeClr val="tx1"/>
                </a:solidFill>
              </a:defRPr>
            </a:lvl3pPr>
            <a:lvl4pPr marL="880884" indent="-181358">
              <a:defRPr>
                <a:solidFill>
                  <a:schemeClr val="tx1"/>
                </a:solidFill>
              </a:defRPr>
            </a:lvl4pPr>
            <a:lvl5pPr marL="1049290" indent="-168404">
              <a:tabLst/>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4665926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7175" y="2125663"/>
            <a:ext cx="8914642" cy="1181734"/>
          </a:xfrm>
          <a:noFill/>
        </p:spPr>
        <p:txBody>
          <a:bodyPr tIns="91440" bIns="91440" anchor="t" anchorCtr="0">
            <a:spAutoFit/>
          </a:bodyPr>
          <a:lstStyle>
            <a:lvl1pPr>
              <a:defRPr sz="7199" b="1" spc="-100" baseline="0">
                <a:gradFill>
                  <a:gsLst>
                    <a:gs pos="100000">
                      <a:schemeClr val="tx1"/>
                    </a:gs>
                    <a:gs pos="0">
                      <a:schemeClr val="tx1"/>
                    </a:gs>
                  </a:gsLst>
                  <a:lin ang="5400000" scaled="0"/>
                </a:gradFill>
                <a:latin typeface="+mn-lt"/>
              </a:defRPr>
            </a:lvl1pPr>
          </a:lstStyle>
          <a:p>
            <a:r>
              <a:rPr lang="en-US" dirty="0"/>
              <a:t>Section title</a:t>
            </a:r>
          </a:p>
        </p:txBody>
      </p:sp>
    </p:spTree>
    <p:extLst>
      <p:ext uri="{BB962C8B-B14F-4D97-AF65-F5344CB8AC3E}">
        <p14:creationId xmlns:p14="http://schemas.microsoft.com/office/powerpoint/2010/main" val="135250900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5" name="Rectangle 4"/>
          <p:cNvSpPr/>
          <p:nvPr/>
        </p:nvSpPr>
        <p:spPr bwMode="auto">
          <a:xfrm>
            <a:off x="0" y="6410739"/>
            <a:ext cx="2067339" cy="56941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57175" y="2125663"/>
            <a:ext cx="8914642" cy="1181734"/>
          </a:xfrm>
          <a:noFill/>
        </p:spPr>
        <p:txBody>
          <a:bodyPr tIns="91440" bIns="91440" anchor="t" anchorCtr="0">
            <a:spAutoFit/>
          </a:bodyPr>
          <a:lstStyle>
            <a:lvl1pPr>
              <a:defRPr sz="7199" b="1" spc="-100" baseline="0">
                <a:gradFill>
                  <a:gsLst>
                    <a:gs pos="100000">
                      <a:schemeClr val="tx1"/>
                    </a:gs>
                    <a:gs pos="0">
                      <a:schemeClr val="tx1"/>
                    </a:gs>
                  </a:gsLst>
                  <a:lin ang="5400000" scaled="0"/>
                </a:gradFill>
                <a:latin typeface="+mn-lt"/>
              </a:defRPr>
            </a:lvl1pPr>
          </a:lstStyle>
          <a:p>
            <a:r>
              <a:rPr lang="en-US" dirty="0"/>
              <a:t>Section title</a:t>
            </a:r>
          </a:p>
        </p:txBody>
      </p:sp>
      <p:sp>
        <p:nvSpPr>
          <p:cNvPr id="4" name="Freeform 3"/>
          <p:cNvSpPr>
            <a:spLocks noChangeAspect="1" noEditPoints="1"/>
          </p:cNvSpPr>
          <p:nvPr/>
        </p:nvSpPr>
        <p:spPr bwMode="auto">
          <a:xfrm>
            <a:off x="483393" y="6502852"/>
            <a:ext cx="654845" cy="266248"/>
          </a:xfrm>
          <a:custGeom>
            <a:avLst/>
            <a:gdLst>
              <a:gd name="T0" fmla="*/ 336 w 833"/>
              <a:gd name="T1" fmla="*/ 68 h 337"/>
              <a:gd name="T2" fmla="*/ 435 w 833"/>
              <a:gd name="T3" fmla="*/ 81 h 337"/>
              <a:gd name="T4" fmla="*/ 441 w 833"/>
              <a:gd name="T5" fmla="*/ 144 h 337"/>
              <a:gd name="T6" fmla="*/ 416 w 833"/>
              <a:gd name="T7" fmla="*/ 162 h 337"/>
              <a:gd name="T8" fmla="*/ 461 w 833"/>
              <a:gd name="T9" fmla="*/ 212 h 337"/>
              <a:gd name="T10" fmla="*/ 395 w 833"/>
              <a:gd name="T11" fmla="*/ 270 h 337"/>
              <a:gd name="T12" fmla="*/ 360 w 833"/>
              <a:gd name="T13" fmla="*/ 89 h 337"/>
              <a:gd name="T14" fmla="*/ 384 w 833"/>
              <a:gd name="T15" fmla="*/ 154 h 337"/>
              <a:gd name="T16" fmla="*/ 426 w 833"/>
              <a:gd name="T17" fmla="*/ 119 h 337"/>
              <a:gd name="T18" fmla="*/ 360 w 833"/>
              <a:gd name="T19" fmla="*/ 89 h 337"/>
              <a:gd name="T20" fmla="*/ 360 w 833"/>
              <a:gd name="T21" fmla="*/ 248 h 337"/>
              <a:gd name="T22" fmla="*/ 425 w 833"/>
              <a:gd name="T23" fmla="*/ 239 h 337"/>
              <a:gd name="T24" fmla="*/ 387 w 833"/>
              <a:gd name="T25" fmla="*/ 176 h 337"/>
              <a:gd name="T26" fmla="*/ 518 w 833"/>
              <a:gd name="T27" fmla="*/ 78 h 337"/>
              <a:gd name="T28" fmla="*/ 503 w 833"/>
              <a:gd name="T29" fmla="*/ 64 h 337"/>
              <a:gd name="T30" fmla="*/ 488 w 833"/>
              <a:gd name="T31" fmla="*/ 78 h 337"/>
              <a:gd name="T32" fmla="*/ 503 w 833"/>
              <a:gd name="T33" fmla="*/ 93 h 337"/>
              <a:gd name="T34" fmla="*/ 518 w 833"/>
              <a:gd name="T35" fmla="*/ 78 h 337"/>
              <a:gd name="T36" fmla="*/ 491 w 833"/>
              <a:gd name="T37" fmla="*/ 126 h 337"/>
              <a:gd name="T38" fmla="*/ 514 w 833"/>
              <a:gd name="T39" fmla="*/ 270 h 337"/>
              <a:gd name="T40" fmla="*/ 671 w 833"/>
              <a:gd name="T41" fmla="*/ 182 h 337"/>
              <a:gd name="T42" fmla="*/ 623 w 833"/>
              <a:gd name="T43" fmla="*/ 123 h 337"/>
              <a:gd name="T44" fmla="*/ 575 w 833"/>
              <a:gd name="T45" fmla="*/ 150 h 337"/>
              <a:gd name="T46" fmla="*/ 552 w 833"/>
              <a:gd name="T47" fmla="*/ 127 h 337"/>
              <a:gd name="T48" fmla="*/ 575 w 833"/>
              <a:gd name="T49" fmla="*/ 270 h 337"/>
              <a:gd name="T50" fmla="*/ 587 w 833"/>
              <a:gd name="T51" fmla="*/ 155 h 337"/>
              <a:gd name="T52" fmla="*/ 648 w 833"/>
              <a:gd name="T53" fmla="*/ 188 h 337"/>
              <a:gd name="T54" fmla="*/ 671 w 833"/>
              <a:gd name="T55" fmla="*/ 270 h 337"/>
              <a:gd name="T56" fmla="*/ 833 w 833"/>
              <a:gd name="T57" fmla="*/ 258 h 337"/>
              <a:gd name="T58" fmla="*/ 711 w 833"/>
              <a:gd name="T59" fmla="*/ 327 h 337"/>
              <a:gd name="T60" fmla="*/ 757 w 833"/>
              <a:gd name="T61" fmla="*/ 318 h 337"/>
              <a:gd name="T62" fmla="*/ 810 w 833"/>
              <a:gd name="T63" fmla="*/ 246 h 337"/>
              <a:gd name="T64" fmla="*/ 760 w 833"/>
              <a:gd name="T65" fmla="*/ 273 h 337"/>
              <a:gd name="T66" fmla="*/ 708 w 833"/>
              <a:gd name="T67" fmla="*/ 240 h 337"/>
              <a:gd name="T68" fmla="*/ 719 w 833"/>
              <a:gd name="T69" fmla="*/ 145 h 337"/>
              <a:gd name="T70" fmla="*/ 810 w 833"/>
              <a:gd name="T71" fmla="*/ 146 h 337"/>
              <a:gd name="T72" fmla="*/ 810 w 833"/>
              <a:gd name="T73" fmla="*/ 127 h 337"/>
              <a:gd name="T74" fmla="*/ 833 w 833"/>
              <a:gd name="T75" fmla="*/ 258 h 337"/>
              <a:gd name="T76" fmla="*/ 810 w 833"/>
              <a:gd name="T77" fmla="*/ 184 h 337"/>
              <a:gd name="T78" fmla="*/ 770 w 833"/>
              <a:gd name="T79" fmla="*/ 143 h 337"/>
              <a:gd name="T80" fmla="*/ 725 w 833"/>
              <a:gd name="T81" fmla="*/ 201 h 337"/>
              <a:gd name="T82" fmla="*/ 767 w 833"/>
              <a:gd name="T83" fmla="*/ 254 h 337"/>
              <a:gd name="T84" fmla="*/ 810 w 833"/>
              <a:gd name="T85" fmla="*/ 205 h 337"/>
              <a:gd name="T86" fmla="*/ 115 w 833"/>
              <a:gd name="T87" fmla="*/ 184 h 337"/>
              <a:gd name="T88" fmla="*/ 67 w 833"/>
              <a:gd name="T89" fmla="*/ 261 h 337"/>
              <a:gd name="T90" fmla="*/ 0 w 833"/>
              <a:gd name="T91" fmla="*/ 0 h 337"/>
              <a:gd name="T92" fmla="*/ 67 w 833"/>
              <a:gd name="T93" fmla="*/ 337 h 337"/>
              <a:gd name="T94" fmla="*/ 235 w 833"/>
              <a:gd name="T95" fmla="*/ 164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33" h="337">
                <a:moveTo>
                  <a:pt x="336" y="270"/>
                </a:moveTo>
                <a:cubicBezTo>
                  <a:pt x="336" y="68"/>
                  <a:pt x="336" y="68"/>
                  <a:pt x="336" y="68"/>
                </a:cubicBezTo>
                <a:cubicBezTo>
                  <a:pt x="394" y="68"/>
                  <a:pt x="394" y="68"/>
                  <a:pt x="394" y="68"/>
                </a:cubicBezTo>
                <a:cubicBezTo>
                  <a:pt x="411" y="68"/>
                  <a:pt x="425" y="72"/>
                  <a:pt x="435" y="81"/>
                </a:cubicBezTo>
                <a:cubicBezTo>
                  <a:pt x="446" y="89"/>
                  <a:pt x="451" y="100"/>
                  <a:pt x="451" y="114"/>
                </a:cubicBezTo>
                <a:cubicBezTo>
                  <a:pt x="451" y="125"/>
                  <a:pt x="448" y="135"/>
                  <a:pt x="441" y="144"/>
                </a:cubicBezTo>
                <a:cubicBezTo>
                  <a:pt x="435" y="152"/>
                  <a:pt x="427" y="158"/>
                  <a:pt x="416" y="162"/>
                </a:cubicBezTo>
                <a:cubicBezTo>
                  <a:pt x="416" y="162"/>
                  <a:pt x="416" y="162"/>
                  <a:pt x="416" y="162"/>
                </a:cubicBezTo>
                <a:cubicBezTo>
                  <a:pt x="429" y="164"/>
                  <a:pt x="440" y="169"/>
                  <a:pt x="449" y="178"/>
                </a:cubicBezTo>
                <a:cubicBezTo>
                  <a:pt x="457" y="187"/>
                  <a:pt x="461" y="198"/>
                  <a:pt x="461" y="212"/>
                </a:cubicBezTo>
                <a:cubicBezTo>
                  <a:pt x="461" y="229"/>
                  <a:pt x="455" y="243"/>
                  <a:pt x="442" y="254"/>
                </a:cubicBezTo>
                <a:cubicBezTo>
                  <a:pt x="430" y="264"/>
                  <a:pt x="414" y="270"/>
                  <a:pt x="395" y="270"/>
                </a:cubicBezTo>
                <a:lnTo>
                  <a:pt x="336" y="270"/>
                </a:lnTo>
                <a:close/>
                <a:moveTo>
                  <a:pt x="360" y="89"/>
                </a:moveTo>
                <a:cubicBezTo>
                  <a:pt x="360" y="154"/>
                  <a:pt x="360" y="154"/>
                  <a:pt x="360" y="154"/>
                </a:cubicBezTo>
                <a:cubicBezTo>
                  <a:pt x="384" y="154"/>
                  <a:pt x="384" y="154"/>
                  <a:pt x="384" y="154"/>
                </a:cubicBezTo>
                <a:cubicBezTo>
                  <a:pt x="397" y="154"/>
                  <a:pt x="407" y="151"/>
                  <a:pt x="415" y="145"/>
                </a:cubicBezTo>
                <a:cubicBezTo>
                  <a:pt x="422" y="139"/>
                  <a:pt x="426" y="130"/>
                  <a:pt x="426" y="119"/>
                </a:cubicBezTo>
                <a:cubicBezTo>
                  <a:pt x="426" y="99"/>
                  <a:pt x="413" y="89"/>
                  <a:pt x="387" y="89"/>
                </a:cubicBezTo>
                <a:lnTo>
                  <a:pt x="360" y="89"/>
                </a:lnTo>
                <a:close/>
                <a:moveTo>
                  <a:pt x="360" y="176"/>
                </a:moveTo>
                <a:cubicBezTo>
                  <a:pt x="360" y="248"/>
                  <a:pt x="360" y="248"/>
                  <a:pt x="360" y="248"/>
                </a:cubicBezTo>
                <a:cubicBezTo>
                  <a:pt x="392" y="248"/>
                  <a:pt x="392" y="248"/>
                  <a:pt x="392" y="248"/>
                </a:cubicBezTo>
                <a:cubicBezTo>
                  <a:pt x="406" y="248"/>
                  <a:pt x="417" y="245"/>
                  <a:pt x="425" y="239"/>
                </a:cubicBezTo>
                <a:cubicBezTo>
                  <a:pt x="432" y="232"/>
                  <a:pt x="436" y="223"/>
                  <a:pt x="436" y="211"/>
                </a:cubicBezTo>
                <a:cubicBezTo>
                  <a:pt x="436" y="188"/>
                  <a:pt x="420" y="176"/>
                  <a:pt x="387" y="176"/>
                </a:cubicBezTo>
                <a:lnTo>
                  <a:pt x="360" y="176"/>
                </a:lnTo>
                <a:close/>
                <a:moveTo>
                  <a:pt x="518" y="78"/>
                </a:moveTo>
                <a:cubicBezTo>
                  <a:pt x="518" y="74"/>
                  <a:pt x="516" y="71"/>
                  <a:pt x="514" y="68"/>
                </a:cubicBezTo>
                <a:cubicBezTo>
                  <a:pt x="511" y="65"/>
                  <a:pt x="507" y="64"/>
                  <a:pt x="503" y="64"/>
                </a:cubicBezTo>
                <a:cubicBezTo>
                  <a:pt x="498" y="64"/>
                  <a:pt x="495" y="65"/>
                  <a:pt x="492" y="68"/>
                </a:cubicBezTo>
                <a:cubicBezTo>
                  <a:pt x="489" y="71"/>
                  <a:pt x="488" y="74"/>
                  <a:pt x="488" y="78"/>
                </a:cubicBezTo>
                <a:cubicBezTo>
                  <a:pt x="488" y="83"/>
                  <a:pt x="489" y="86"/>
                  <a:pt x="492" y="89"/>
                </a:cubicBezTo>
                <a:cubicBezTo>
                  <a:pt x="495" y="92"/>
                  <a:pt x="499" y="93"/>
                  <a:pt x="503" y="93"/>
                </a:cubicBezTo>
                <a:cubicBezTo>
                  <a:pt x="507" y="93"/>
                  <a:pt x="510" y="92"/>
                  <a:pt x="513" y="89"/>
                </a:cubicBezTo>
                <a:cubicBezTo>
                  <a:pt x="516" y="86"/>
                  <a:pt x="518" y="83"/>
                  <a:pt x="518" y="78"/>
                </a:cubicBezTo>
                <a:moveTo>
                  <a:pt x="514" y="126"/>
                </a:moveTo>
                <a:cubicBezTo>
                  <a:pt x="491" y="126"/>
                  <a:pt x="491" y="126"/>
                  <a:pt x="491" y="126"/>
                </a:cubicBezTo>
                <a:cubicBezTo>
                  <a:pt x="491" y="270"/>
                  <a:pt x="491" y="270"/>
                  <a:pt x="491" y="270"/>
                </a:cubicBezTo>
                <a:cubicBezTo>
                  <a:pt x="514" y="270"/>
                  <a:pt x="514" y="270"/>
                  <a:pt x="514" y="270"/>
                </a:cubicBezTo>
                <a:lnTo>
                  <a:pt x="514" y="126"/>
                </a:lnTo>
                <a:close/>
                <a:moveTo>
                  <a:pt x="671" y="182"/>
                </a:moveTo>
                <a:cubicBezTo>
                  <a:pt x="671" y="163"/>
                  <a:pt x="667" y="149"/>
                  <a:pt x="659" y="138"/>
                </a:cubicBezTo>
                <a:cubicBezTo>
                  <a:pt x="650" y="128"/>
                  <a:pt x="638" y="123"/>
                  <a:pt x="623" y="123"/>
                </a:cubicBezTo>
                <a:cubicBezTo>
                  <a:pt x="602" y="123"/>
                  <a:pt x="586" y="132"/>
                  <a:pt x="576" y="150"/>
                </a:cubicBezTo>
                <a:cubicBezTo>
                  <a:pt x="575" y="150"/>
                  <a:pt x="575" y="150"/>
                  <a:pt x="575" y="150"/>
                </a:cubicBezTo>
                <a:cubicBezTo>
                  <a:pt x="575" y="127"/>
                  <a:pt x="575" y="127"/>
                  <a:pt x="575" y="127"/>
                </a:cubicBezTo>
                <a:cubicBezTo>
                  <a:pt x="552" y="127"/>
                  <a:pt x="552" y="127"/>
                  <a:pt x="552" y="127"/>
                </a:cubicBezTo>
                <a:cubicBezTo>
                  <a:pt x="552" y="270"/>
                  <a:pt x="552" y="270"/>
                  <a:pt x="552" y="270"/>
                </a:cubicBezTo>
                <a:cubicBezTo>
                  <a:pt x="575" y="270"/>
                  <a:pt x="575" y="270"/>
                  <a:pt x="575" y="270"/>
                </a:cubicBezTo>
                <a:cubicBezTo>
                  <a:pt x="575" y="188"/>
                  <a:pt x="575" y="188"/>
                  <a:pt x="575" y="188"/>
                </a:cubicBezTo>
                <a:cubicBezTo>
                  <a:pt x="575" y="175"/>
                  <a:pt x="579" y="164"/>
                  <a:pt x="587" y="155"/>
                </a:cubicBezTo>
                <a:cubicBezTo>
                  <a:pt x="594" y="147"/>
                  <a:pt x="604" y="143"/>
                  <a:pt x="615" y="143"/>
                </a:cubicBezTo>
                <a:cubicBezTo>
                  <a:pt x="637" y="143"/>
                  <a:pt x="648" y="158"/>
                  <a:pt x="648" y="188"/>
                </a:cubicBezTo>
                <a:cubicBezTo>
                  <a:pt x="648" y="270"/>
                  <a:pt x="648" y="270"/>
                  <a:pt x="648" y="270"/>
                </a:cubicBezTo>
                <a:cubicBezTo>
                  <a:pt x="671" y="270"/>
                  <a:pt x="671" y="270"/>
                  <a:pt x="671" y="270"/>
                </a:cubicBezTo>
                <a:lnTo>
                  <a:pt x="671" y="182"/>
                </a:lnTo>
                <a:close/>
                <a:moveTo>
                  <a:pt x="833" y="258"/>
                </a:moveTo>
                <a:cubicBezTo>
                  <a:pt x="833" y="311"/>
                  <a:pt x="808" y="337"/>
                  <a:pt x="758" y="337"/>
                </a:cubicBezTo>
                <a:cubicBezTo>
                  <a:pt x="740" y="337"/>
                  <a:pt x="725" y="334"/>
                  <a:pt x="711" y="327"/>
                </a:cubicBezTo>
                <a:cubicBezTo>
                  <a:pt x="717" y="307"/>
                  <a:pt x="717" y="307"/>
                  <a:pt x="717" y="307"/>
                </a:cubicBezTo>
                <a:cubicBezTo>
                  <a:pt x="731" y="315"/>
                  <a:pt x="742" y="318"/>
                  <a:pt x="757" y="318"/>
                </a:cubicBezTo>
                <a:cubicBezTo>
                  <a:pt x="792" y="318"/>
                  <a:pt x="810" y="299"/>
                  <a:pt x="810" y="262"/>
                </a:cubicBezTo>
                <a:cubicBezTo>
                  <a:pt x="810" y="246"/>
                  <a:pt x="810" y="246"/>
                  <a:pt x="810" y="246"/>
                </a:cubicBezTo>
                <a:cubicBezTo>
                  <a:pt x="810" y="246"/>
                  <a:pt x="810" y="246"/>
                  <a:pt x="810" y="246"/>
                </a:cubicBezTo>
                <a:cubicBezTo>
                  <a:pt x="799" y="264"/>
                  <a:pt x="782" y="273"/>
                  <a:pt x="760" y="273"/>
                </a:cubicBezTo>
                <a:cubicBezTo>
                  <a:pt x="749" y="273"/>
                  <a:pt x="738" y="270"/>
                  <a:pt x="729" y="265"/>
                </a:cubicBezTo>
                <a:cubicBezTo>
                  <a:pt x="720" y="259"/>
                  <a:pt x="713" y="251"/>
                  <a:pt x="708" y="240"/>
                </a:cubicBezTo>
                <a:cubicBezTo>
                  <a:pt x="703" y="229"/>
                  <a:pt x="701" y="217"/>
                  <a:pt x="701" y="203"/>
                </a:cubicBezTo>
                <a:cubicBezTo>
                  <a:pt x="701" y="178"/>
                  <a:pt x="707" y="159"/>
                  <a:pt x="719" y="145"/>
                </a:cubicBezTo>
                <a:cubicBezTo>
                  <a:pt x="731" y="130"/>
                  <a:pt x="747" y="123"/>
                  <a:pt x="767" y="123"/>
                </a:cubicBezTo>
                <a:cubicBezTo>
                  <a:pt x="786" y="123"/>
                  <a:pt x="800" y="131"/>
                  <a:pt x="810" y="146"/>
                </a:cubicBezTo>
                <a:cubicBezTo>
                  <a:pt x="810" y="146"/>
                  <a:pt x="810" y="146"/>
                  <a:pt x="810" y="146"/>
                </a:cubicBezTo>
                <a:cubicBezTo>
                  <a:pt x="810" y="127"/>
                  <a:pt x="810" y="127"/>
                  <a:pt x="810" y="127"/>
                </a:cubicBezTo>
                <a:cubicBezTo>
                  <a:pt x="833" y="127"/>
                  <a:pt x="833" y="127"/>
                  <a:pt x="833" y="127"/>
                </a:cubicBezTo>
                <a:lnTo>
                  <a:pt x="833" y="258"/>
                </a:lnTo>
                <a:close/>
                <a:moveTo>
                  <a:pt x="810" y="205"/>
                </a:moveTo>
                <a:cubicBezTo>
                  <a:pt x="810" y="184"/>
                  <a:pt x="810" y="184"/>
                  <a:pt x="810" y="184"/>
                </a:cubicBezTo>
                <a:cubicBezTo>
                  <a:pt x="810" y="172"/>
                  <a:pt x="806" y="163"/>
                  <a:pt x="798" y="155"/>
                </a:cubicBezTo>
                <a:cubicBezTo>
                  <a:pt x="790" y="147"/>
                  <a:pt x="781" y="143"/>
                  <a:pt x="770" y="143"/>
                </a:cubicBezTo>
                <a:cubicBezTo>
                  <a:pt x="756" y="143"/>
                  <a:pt x="744" y="148"/>
                  <a:pt x="736" y="158"/>
                </a:cubicBezTo>
                <a:cubicBezTo>
                  <a:pt x="729" y="168"/>
                  <a:pt x="725" y="183"/>
                  <a:pt x="725" y="201"/>
                </a:cubicBezTo>
                <a:cubicBezTo>
                  <a:pt x="725" y="217"/>
                  <a:pt x="728" y="230"/>
                  <a:pt x="736" y="239"/>
                </a:cubicBezTo>
                <a:cubicBezTo>
                  <a:pt x="744" y="249"/>
                  <a:pt x="754" y="254"/>
                  <a:pt x="767" y="254"/>
                </a:cubicBezTo>
                <a:cubicBezTo>
                  <a:pt x="779" y="254"/>
                  <a:pt x="790" y="249"/>
                  <a:pt x="798" y="240"/>
                </a:cubicBezTo>
                <a:cubicBezTo>
                  <a:pt x="806" y="231"/>
                  <a:pt x="810" y="219"/>
                  <a:pt x="810" y="205"/>
                </a:cubicBezTo>
                <a:moveTo>
                  <a:pt x="86" y="111"/>
                </a:moveTo>
                <a:cubicBezTo>
                  <a:pt x="115" y="184"/>
                  <a:pt x="115" y="184"/>
                  <a:pt x="115" y="184"/>
                </a:cubicBezTo>
                <a:cubicBezTo>
                  <a:pt x="162" y="206"/>
                  <a:pt x="162" y="206"/>
                  <a:pt x="162" y="206"/>
                </a:cubicBezTo>
                <a:cubicBezTo>
                  <a:pt x="67" y="261"/>
                  <a:pt x="67" y="261"/>
                  <a:pt x="67" y="261"/>
                </a:cubicBezTo>
                <a:cubicBezTo>
                  <a:pt x="67" y="24"/>
                  <a:pt x="67" y="24"/>
                  <a:pt x="67" y="24"/>
                </a:cubicBezTo>
                <a:cubicBezTo>
                  <a:pt x="0" y="0"/>
                  <a:pt x="0" y="0"/>
                  <a:pt x="0" y="0"/>
                </a:cubicBezTo>
                <a:cubicBezTo>
                  <a:pt x="0" y="299"/>
                  <a:pt x="0" y="299"/>
                  <a:pt x="0" y="299"/>
                </a:cubicBezTo>
                <a:cubicBezTo>
                  <a:pt x="67" y="337"/>
                  <a:pt x="67" y="337"/>
                  <a:pt x="67" y="337"/>
                </a:cubicBezTo>
                <a:cubicBezTo>
                  <a:pt x="235" y="240"/>
                  <a:pt x="235" y="240"/>
                  <a:pt x="235" y="240"/>
                </a:cubicBezTo>
                <a:cubicBezTo>
                  <a:pt x="235" y="164"/>
                  <a:pt x="235" y="164"/>
                  <a:pt x="235" y="164"/>
                </a:cubicBezTo>
                <a:lnTo>
                  <a:pt x="86" y="11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5617376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4" name="Rectangle 3"/>
          <p:cNvSpPr/>
          <p:nvPr/>
        </p:nvSpPr>
        <p:spPr bwMode="auto">
          <a:xfrm>
            <a:off x="0" y="6410739"/>
            <a:ext cx="2067339" cy="569417"/>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57175" y="2125663"/>
            <a:ext cx="8914642" cy="1181734"/>
          </a:xfrm>
          <a:noFill/>
        </p:spPr>
        <p:txBody>
          <a:bodyPr tIns="91440" bIns="91440" anchor="t" anchorCtr="0">
            <a:spAutoFit/>
          </a:bodyPr>
          <a:lstStyle>
            <a:lvl1pPr>
              <a:defRPr sz="7199" b="1" spc="-100" baseline="0">
                <a:gradFill>
                  <a:gsLst>
                    <a:gs pos="100000">
                      <a:schemeClr val="tx1"/>
                    </a:gs>
                    <a:gs pos="0">
                      <a:schemeClr val="tx1"/>
                    </a:gs>
                  </a:gsLst>
                  <a:lin ang="5400000" scaled="0"/>
                </a:gradFill>
                <a:latin typeface="+mn-lt"/>
              </a:defRPr>
            </a:lvl1pPr>
          </a:lstStyle>
          <a:p>
            <a:r>
              <a:rPr lang="en-US" dirty="0"/>
              <a:t>Section title</a:t>
            </a:r>
          </a:p>
        </p:txBody>
      </p:sp>
      <p:sp>
        <p:nvSpPr>
          <p:cNvPr id="3" name="Freeform 2"/>
          <p:cNvSpPr>
            <a:spLocks noChangeAspect="1" noEditPoints="1"/>
          </p:cNvSpPr>
          <p:nvPr/>
        </p:nvSpPr>
        <p:spPr bwMode="auto">
          <a:xfrm>
            <a:off x="483393" y="6502852"/>
            <a:ext cx="654845" cy="266248"/>
          </a:xfrm>
          <a:custGeom>
            <a:avLst/>
            <a:gdLst>
              <a:gd name="T0" fmla="*/ 336 w 833"/>
              <a:gd name="T1" fmla="*/ 68 h 337"/>
              <a:gd name="T2" fmla="*/ 435 w 833"/>
              <a:gd name="T3" fmla="*/ 81 h 337"/>
              <a:gd name="T4" fmla="*/ 441 w 833"/>
              <a:gd name="T5" fmla="*/ 144 h 337"/>
              <a:gd name="T6" fmla="*/ 416 w 833"/>
              <a:gd name="T7" fmla="*/ 162 h 337"/>
              <a:gd name="T8" fmla="*/ 461 w 833"/>
              <a:gd name="T9" fmla="*/ 212 h 337"/>
              <a:gd name="T10" fmla="*/ 395 w 833"/>
              <a:gd name="T11" fmla="*/ 270 h 337"/>
              <a:gd name="T12" fmla="*/ 360 w 833"/>
              <a:gd name="T13" fmla="*/ 89 h 337"/>
              <a:gd name="T14" fmla="*/ 384 w 833"/>
              <a:gd name="T15" fmla="*/ 154 h 337"/>
              <a:gd name="T16" fmla="*/ 426 w 833"/>
              <a:gd name="T17" fmla="*/ 119 h 337"/>
              <a:gd name="T18" fmla="*/ 360 w 833"/>
              <a:gd name="T19" fmla="*/ 89 h 337"/>
              <a:gd name="T20" fmla="*/ 360 w 833"/>
              <a:gd name="T21" fmla="*/ 248 h 337"/>
              <a:gd name="T22" fmla="*/ 425 w 833"/>
              <a:gd name="T23" fmla="*/ 239 h 337"/>
              <a:gd name="T24" fmla="*/ 387 w 833"/>
              <a:gd name="T25" fmla="*/ 176 h 337"/>
              <a:gd name="T26" fmla="*/ 518 w 833"/>
              <a:gd name="T27" fmla="*/ 78 h 337"/>
              <a:gd name="T28" fmla="*/ 503 w 833"/>
              <a:gd name="T29" fmla="*/ 64 h 337"/>
              <a:gd name="T30" fmla="*/ 488 w 833"/>
              <a:gd name="T31" fmla="*/ 78 h 337"/>
              <a:gd name="T32" fmla="*/ 503 w 833"/>
              <a:gd name="T33" fmla="*/ 93 h 337"/>
              <a:gd name="T34" fmla="*/ 518 w 833"/>
              <a:gd name="T35" fmla="*/ 78 h 337"/>
              <a:gd name="T36" fmla="*/ 491 w 833"/>
              <a:gd name="T37" fmla="*/ 126 h 337"/>
              <a:gd name="T38" fmla="*/ 514 w 833"/>
              <a:gd name="T39" fmla="*/ 270 h 337"/>
              <a:gd name="T40" fmla="*/ 671 w 833"/>
              <a:gd name="T41" fmla="*/ 182 h 337"/>
              <a:gd name="T42" fmla="*/ 623 w 833"/>
              <a:gd name="T43" fmla="*/ 123 h 337"/>
              <a:gd name="T44" fmla="*/ 575 w 833"/>
              <a:gd name="T45" fmla="*/ 150 h 337"/>
              <a:gd name="T46" fmla="*/ 552 w 833"/>
              <a:gd name="T47" fmla="*/ 127 h 337"/>
              <a:gd name="T48" fmla="*/ 575 w 833"/>
              <a:gd name="T49" fmla="*/ 270 h 337"/>
              <a:gd name="T50" fmla="*/ 587 w 833"/>
              <a:gd name="T51" fmla="*/ 155 h 337"/>
              <a:gd name="T52" fmla="*/ 648 w 833"/>
              <a:gd name="T53" fmla="*/ 188 h 337"/>
              <a:gd name="T54" fmla="*/ 671 w 833"/>
              <a:gd name="T55" fmla="*/ 270 h 337"/>
              <a:gd name="T56" fmla="*/ 833 w 833"/>
              <a:gd name="T57" fmla="*/ 258 h 337"/>
              <a:gd name="T58" fmla="*/ 711 w 833"/>
              <a:gd name="T59" fmla="*/ 327 h 337"/>
              <a:gd name="T60" fmla="*/ 757 w 833"/>
              <a:gd name="T61" fmla="*/ 318 h 337"/>
              <a:gd name="T62" fmla="*/ 810 w 833"/>
              <a:gd name="T63" fmla="*/ 246 h 337"/>
              <a:gd name="T64" fmla="*/ 760 w 833"/>
              <a:gd name="T65" fmla="*/ 273 h 337"/>
              <a:gd name="T66" fmla="*/ 708 w 833"/>
              <a:gd name="T67" fmla="*/ 240 h 337"/>
              <a:gd name="T68" fmla="*/ 719 w 833"/>
              <a:gd name="T69" fmla="*/ 145 h 337"/>
              <a:gd name="T70" fmla="*/ 810 w 833"/>
              <a:gd name="T71" fmla="*/ 146 h 337"/>
              <a:gd name="T72" fmla="*/ 810 w 833"/>
              <a:gd name="T73" fmla="*/ 127 h 337"/>
              <a:gd name="T74" fmla="*/ 833 w 833"/>
              <a:gd name="T75" fmla="*/ 258 h 337"/>
              <a:gd name="T76" fmla="*/ 810 w 833"/>
              <a:gd name="T77" fmla="*/ 184 h 337"/>
              <a:gd name="T78" fmla="*/ 770 w 833"/>
              <a:gd name="T79" fmla="*/ 143 h 337"/>
              <a:gd name="T80" fmla="*/ 725 w 833"/>
              <a:gd name="T81" fmla="*/ 201 h 337"/>
              <a:gd name="T82" fmla="*/ 767 w 833"/>
              <a:gd name="T83" fmla="*/ 254 h 337"/>
              <a:gd name="T84" fmla="*/ 810 w 833"/>
              <a:gd name="T85" fmla="*/ 205 h 337"/>
              <a:gd name="T86" fmla="*/ 115 w 833"/>
              <a:gd name="T87" fmla="*/ 184 h 337"/>
              <a:gd name="T88" fmla="*/ 67 w 833"/>
              <a:gd name="T89" fmla="*/ 261 h 337"/>
              <a:gd name="T90" fmla="*/ 0 w 833"/>
              <a:gd name="T91" fmla="*/ 0 h 337"/>
              <a:gd name="T92" fmla="*/ 67 w 833"/>
              <a:gd name="T93" fmla="*/ 337 h 337"/>
              <a:gd name="T94" fmla="*/ 235 w 833"/>
              <a:gd name="T95" fmla="*/ 164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33" h="337">
                <a:moveTo>
                  <a:pt x="336" y="270"/>
                </a:moveTo>
                <a:cubicBezTo>
                  <a:pt x="336" y="68"/>
                  <a:pt x="336" y="68"/>
                  <a:pt x="336" y="68"/>
                </a:cubicBezTo>
                <a:cubicBezTo>
                  <a:pt x="394" y="68"/>
                  <a:pt x="394" y="68"/>
                  <a:pt x="394" y="68"/>
                </a:cubicBezTo>
                <a:cubicBezTo>
                  <a:pt x="411" y="68"/>
                  <a:pt x="425" y="72"/>
                  <a:pt x="435" y="81"/>
                </a:cubicBezTo>
                <a:cubicBezTo>
                  <a:pt x="446" y="89"/>
                  <a:pt x="451" y="100"/>
                  <a:pt x="451" y="114"/>
                </a:cubicBezTo>
                <a:cubicBezTo>
                  <a:pt x="451" y="125"/>
                  <a:pt x="448" y="135"/>
                  <a:pt x="441" y="144"/>
                </a:cubicBezTo>
                <a:cubicBezTo>
                  <a:pt x="435" y="152"/>
                  <a:pt x="427" y="158"/>
                  <a:pt x="416" y="162"/>
                </a:cubicBezTo>
                <a:cubicBezTo>
                  <a:pt x="416" y="162"/>
                  <a:pt x="416" y="162"/>
                  <a:pt x="416" y="162"/>
                </a:cubicBezTo>
                <a:cubicBezTo>
                  <a:pt x="429" y="164"/>
                  <a:pt x="440" y="169"/>
                  <a:pt x="449" y="178"/>
                </a:cubicBezTo>
                <a:cubicBezTo>
                  <a:pt x="457" y="187"/>
                  <a:pt x="461" y="198"/>
                  <a:pt x="461" y="212"/>
                </a:cubicBezTo>
                <a:cubicBezTo>
                  <a:pt x="461" y="229"/>
                  <a:pt x="455" y="243"/>
                  <a:pt x="442" y="254"/>
                </a:cubicBezTo>
                <a:cubicBezTo>
                  <a:pt x="430" y="264"/>
                  <a:pt x="414" y="270"/>
                  <a:pt x="395" y="270"/>
                </a:cubicBezTo>
                <a:lnTo>
                  <a:pt x="336" y="270"/>
                </a:lnTo>
                <a:close/>
                <a:moveTo>
                  <a:pt x="360" y="89"/>
                </a:moveTo>
                <a:cubicBezTo>
                  <a:pt x="360" y="154"/>
                  <a:pt x="360" y="154"/>
                  <a:pt x="360" y="154"/>
                </a:cubicBezTo>
                <a:cubicBezTo>
                  <a:pt x="384" y="154"/>
                  <a:pt x="384" y="154"/>
                  <a:pt x="384" y="154"/>
                </a:cubicBezTo>
                <a:cubicBezTo>
                  <a:pt x="397" y="154"/>
                  <a:pt x="407" y="151"/>
                  <a:pt x="415" y="145"/>
                </a:cubicBezTo>
                <a:cubicBezTo>
                  <a:pt x="422" y="139"/>
                  <a:pt x="426" y="130"/>
                  <a:pt x="426" y="119"/>
                </a:cubicBezTo>
                <a:cubicBezTo>
                  <a:pt x="426" y="99"/>
                  <a:pt x="413" y="89"/>
                  <a:pt x="387" y="89"/>
                </a:cubicBezTo>
                <a:lnTo>
                  <a:pt x="360" y="89"/>
                </a:lnTo>
                <a:close/>
                <a:moveTo>
                  <a:pt x="360" y="176"/>
                </a:moveTo>
                <a:cubicBezTo>
                  <a:pt x="360" y="248"/>
                  <a:pt x="360" y="248"/>
                  <a:pt x="360" y="248"/>
                </a:cubicBezTo>
                <a:cubicBezTo>
                  <a:pt x="392" y="248"/>
                  <a:pt x="392" y="248"/>
                  <a:pt x="392" y="248"/>
                </a:cubicBezTo>
                <a:cubicBezTo>
                  <a:pt x="406" y="248"/>
                  <a:pt x="417" y="245"/>
                  <a:pt x="425" y="239"/>
                </a:cubicBezTo>
                <a:cubicBezTo>
                  <a:pt x="432" y="232"/>
                  <a:pt x="436" y="223"/>
                  <a:pt x="436" y="211"/>
                </a:cubicBezTo>
                <a:cubicBezTo>
                  <a:pt x="436" y="188"/>
                  <a:pt x="420" y="176"/>
                  <a:pt x="387" y="176"/>
                </a:cubicBezTo>
                <a:lnTo>
                  <a:pt x="360" y="176"/>
                </a:lnTo>
                <a:close/>
                <a:moveTo>
                  <a:pt x="518" y="78"/>
                </a:moveTo>
                <a:cubicBezTo>
                  <a:pt x="518" y="74"/>
                  <a:pt x="516" y="71"/>
                  <a:pt x="514" y="68"/>
                </a:cubicBezTo>
                <a:cubicBezTo>
                  <a:pt x="511" y="65"/>
                  <a:pt x="507" y="64"/>
                  <a:pt x="503" y="64"/>
                </a:cubicBezTo>
                <a:cubicBezTo>
                  <a:pt x="498" y="64"/>
                  <a:pt x="495" y="65"/>
                  <a:pt x="492" y="68"/>
                </a:cubicBezTo>
                <a:cubicBezTo>
                  <a:pt x="489" y="71"/>
                  <a:pt x="488" y="74"/>
                  <a:pt x="488" y="78"/>
                </a:cubicBezTo>
                <a:cubicBezTo>
                  <a:pt x="488" y="83"/>
                  <a:pt x="489" y="86"/>
                  <a:pt x="492" y="89"/>
                </a:cubicBezTo>
                <a:cubicBezTo>
                  <a:pt x="495" y="92"/>
                  <a:pt x="499" y="93"/>
                  <a:pt x="503" y="93"/>
                </a:cubicBezTo>
                <a:cubicBezTo>
                  <a:pt x="507" y="93"/>
                  <a:pt x="510" y="92"/>
                  <a:pt x="513" y="89"/>
                </a:cubicBezTo>
                <a:cubicBezTo>
                  <a:pt x="516" y="86"/>
                  <a:pt x="518" y="83"/>
                  <a:pt x="518" y="78"/>
                </a:cubicBezTo>
                <a:moveTo>
                  <a:pt x="514" y="126"/>
                </a:moveTo>
                <a:cubicBezTo>
                  <a:pt x="491" y="126"/>
                  <a:pt x="491" y="126"/>
                  <a:pt x="491" y="126"/>
                </a:cubicBezTo>
                <a:cubicBezTo>
                  <a:pt x="491" y="270"/>
                  <a:pt x="491" y="270"/>
                  <a:pt x="491" y="270"/>
                </a:cubicBezTo>
                <a:cubicBezTo>
                  <a:pt x="514" y="270"/>
                  <a:pt x="514" y="270"/>
                  <a:pt x="514" y="270"/>
                </a:cubicBezTo>
                <a:lnTo>
                  <a:pt x="514" y="126"/>
                </a:lnTo>
                <a:close/>
                <a:moveTo>
                  <a:pt x="671" y="182"/>
                </a:moveTo>
                <a:cubicBezTo>
                  <a:pt x="671" y="163"/>
                  <a:pt x="667" y="149"/>
                  <a:pt x="659" y="138"/>
                </a:cubicBezTo>
                <a:cubicBezTo>
                  <a:pt x="650" y="128"/>
                  <a:pt x="638" y="123"/>
                  <a:pt x="623" y="123"/>
                </a:cubicBezTo>
                <a:cubicBezTo>
                  <a:pt x="602" y="123"/>
                  <a:pt x="586" y="132"/>
                  <a:pt x="576" y="150"/>
                </a:cubicBezTo>
                <a:cubicBezTo>
                  <a:pt x="575" y="150"/>
                  <a:pt x="575" y="150"/>
                  <a:pt x="575" y="150"/>
                </a:cubicBezTo>
                <a:cubicBezTo>
                  <a:pt x="575" y="127"/>
                  <a:pt x="575" y="127"/>
                  <a:pt x="575" y="127"/>
                </a:cubicBezTo>
                <a:cubicBezTo>
                  <a:pt x="552" y="127"/>
                  <a:pt x="552" y="127"/>
                  <a:pt x="552" y="127"/>
                </a:cubicBezTo>
                <a:cubicBezTo>
                  <a:pt x="552" y="270"/>
                  <a:pt x="552" y="270"/>
                  <a:pt x="552" y="270"/>
                </a:cubicBezTo>
                <a:cubicBezTo>
                  <a:pt x="575" y="270"/>
                  <a:pt x="575" y="270"/>
                  <a:pt x="575" y="270"/>
                </a:cubicBezTo>
                <a:cubicBezTo>
                  <a:pt x="575" y="188"/>
                  <a:pt x="575" y="188"/>
                  <a:pt x="575" y="188"/>
                </a:cubicBezTo>
                <a:cubicBezTo>
                  <a:pt x="575" y="175"/>
                  <a:pt x="579" y="164"/>
                  <a:pt x="587" y="155"/>
                </a:cubicBezTo>
                <a:cubicBezTo>
                  <a:pt x="594" y="147"/>
                  <a:pt x="604" y="143"/>
                  <a:pt x="615" y="143"/>
                </a:cubicBezTo>
                <a:cubicBezTo>
                  <a:pt x="637" y="143"/>
                  <a:pt x="648" y="158"/>
                  <a:pt x="648" y="188"/>
                </a:cubicBezTo>
                <a:cubicBezTo>
                  <a:pt x="648" y="270"/>
                  <a:pt x="648" y="270"/>
                  <a:pt x="648" y="270"/>
                </a:cubicBezTo>
                <a:cubicBezTo>
                  <a:pt x="671" y="270"/>
                  <a:pt x="671" y="270"/>
                  <a:pt x="671" y="270"/>
                </a:cubicBezTo>
                <a:lnTo>
                  <a:pt x="671" y="182"/>
                </a:lnTo>
                <a:close/>
                <a:moveTo>
                  <a:pt x="833" y="258"/>
                </a:moveTo>
                <a:cubicBezTo>
                  <a:pt x="833" y="311"/>
                  <a:pt x="808" y="337"/>
                  <a:pt x="758" y="337"/>
                </a:cubicBezTo>
                <a:cubicBezTo>
                  <a:pt x="740" y="337"/>
                  <a:pt x="725" y="334"/>
                  <a:pt x="711" y="327"/>
                </a:cubicBezTo>
                <a:cubicBezTo>
                  <a:pt x="717" y="307"/>
                  <a:pt x="717" y="307"/>
                  <a:pt x="717" y="307"/>
                </a:cubicBezTo>
                <a:cubicBezTo>
                  <a:pt x="731" y="315"/>
                  <a:pt x="742" y="318"/>
                  <a:pt x="757" y="318"/>
                </a:cubicBezTo>
                <a:cubicBezTo>
                  <a:pt x="792" y="318"/>
                  <a:pt x="810" y="299"/>
                  <a:pt x="810" y="262"/>
                </a:cubicBezTo>
                <a:cubicBezTo>
                  <a:pt x="810" y="246"/>
                  <a:pt x="810" y="246"/>
                  <a:pt x="810" y="246"/>
                </a:cubicBezTo>
                <a:cubicBezTo>
                  <a:pt x="810" y="246"/>
                  <a:pt x="810" y="246"/>
                  <a:pt x="810" y="246"/>
                </a:cubicBezTo>
                <a:cubicBezTo>
                  <a:pt x="799" y="264"/>
                  <a:pt x="782" y="273"/>
                  <a:pt x="760" y="273"/>
                </a:cubicBezTo>
                <a:cubicBezTo>
                  <a:pt x="749" y="273"/>
                  <a:pt x="738" y="270"/>
                  <a:pt x="729" y="265"/>
                </a:cubicBezTo>
                <a:cubicBezTo>
                  <a:pt x="720" y="259"/>
                  <a:pt x="713" y="251"/>
                  <a:pt x="708" y="240"/>
                </a:cubicBezTo>
                <a:cubicBezTo>
                  <a:pt x="703" y="229"/>
                  <a:pt x="701" y="217"/>
                  <a:pt x="701" y="203"/>
                </a:cubicBezTo>
                <a:cubicBezTo>
                  <a:pt x="701" y="178"/>
                  <a:pt x="707" y="159"/>
                  <a:pt x="719" y="145"/>
                </a:cubicBezTo>
                <a:cubicBezTo>
                  <a:pt x="731" y="130"/>
                  <a:pt x="747" y="123"/>
                  <a:pt x="767" y="123"/>
                </a:cubicBezTo>
                <a:cubicBezTo>
                  <a:pt x="786" y="123"/>
                  <a:pt x="800" y="131"/>
                  <a:pt x="810" y="146"/>
                </a:cubicBezTo>
                <a:cubicBezTo>
                  <a:pt x="810" y="146"/>
                  <a:pt x="810" y="146"/>
                  <a:pt x="810" y="146"/>
                </a:cubicBezTo>
                <a:cubicBezTo>
                  <a:pt x="810" y="127"/>
                  <a:pt x="810" y="127"/>
                  <a:pt x="810" y="127"/>
                </a:cubicBezTo>
                <a:cubicBezTo>
                  <a:pt x="833" y="127"/>
                  <a:pt x="833" y="127"/>
                  <a:pt x="833" y="127"/>
                </a:cubicBezTo>
                <a:lnTo>
                  <a:pt x="833" y="258"/>
                </a:lnTo>
                <a:close/>
                <a:moveTo>
                  <a:pt x="810" y="205"/>
                </a:moveTo>
                <a:cubicBezTo>
                  <a:pt x="810" y="184"/>
                  <a:pt x="810" y="184"/>
                  <a:pt x="810" y="184"/>
                </a:cubicBezTo>
                <a:cubicBezTo>
                  <a:pt x="810" y="172"/>
                  <a:pt x="806" y="163"/>
                  <a:pt x="798" y="155"/>
                </a:cubicBezTo>
                <a:cubicBezTo>
                  <a:pt x="790" y="147"/>
                  <a:pt x="781" y="143"/>
                  <a:pt x="770" y="143"/>
                </a:cubicBezTo>
                <a:cubicBezTo>
                  <a:pt x="756" y="143"/>
                  <a:pt x="744" y="148"/>
                  <a:pt x="736" y="158"/>
                </a:cubicBezTo>
                <a:cubicBezTo>
                  <a:pt x="729" y="168"/>
                  <a:pt x="725" y="183"/>
                  <a:pt x="725" y="201"/>
                </a:cubicBezTo>
                <a:cubicBezTo>
                  <a:pt x="725" y="217"/>
                  <a:pt x="728" y="230"/>
                  <a:pt x="736" y="239"/>
                </a:cubicBezTo>
                <a:cubicBezTo>
                  <a:pt x="744" y="249"/>
                  <a:pt x="754" y="254"/>
                  <a:pt x="767" y="254"/>
                </a:cubicBezTo>
                <a:cubicBezTo>
                  <a:pt x="779" y="254"/>
                  <a:pt x="790" y="249"/>
                  <a:pt x="798" y="240"/>
                </a:cubicBezTo>
                <a:cubicBezTo>
                  <a:pt x="806" y="231"/>
                  <a:pt x="810" y="219"/>
                  <a:pt x="810" y="205"/>
                </a:cubicBezTo>
                <a:moveTo>
                  <a:pt x="86" y="111"/>
                </a:moveTo>
                <a:cubicBezTo>
                  <a:pt x="115" y="184"/>
                  <a:pt x="115" y="184"/>
                  <a:pt x="115" y="184"/>
                </a:cubicBezTo>
                <a:cubicBezTo>
                  <a:pt x="162" y="206"/>
                  <a:pt x="162" y="206"/>
                  <a:pt x="162" y="206"/>
                </a:cubicBezTo>
                <a:cubicBezTo>
                  <a:pt x="67" y="261"/>
                  <a:pt x="67" y="261"/>
                  <a:pt x="67" y="261"/>
                </a:cubicBezTo>
                <a:cubicBezTo>
                  <a:pt x="67" y="24"/>
                  <a:pt x="67" y="24"/>
                  <a:pt x="67" y="24"/>
                </a:cubicBezTo>
                <a:cubicBezTo>
                  <a:pt x="0" y="0"/>
                  <a:pt x="0" y="0"/>
                  <a:pt x="0" y="0"/>
                </a:cubicBezTo>
                <a:cubicBezTo>
                  <a:pt x="0" y="299"/>
                  <a:pt x="0" y="299"/>
                  <a:pt x="0" y="299"/>
                </a:cubicBezTo>
                <a:cubicBezTo>
                  <a:pt x="67" y="337"/>
                  <a:pt x="67" y="337"/>
                  <a:pt x="67" y="337"/>
                </a:cubicBezTo>
                <a:cubicBezTo>
                  <a:pt x="235" y="240"/>
                  <a:pt x="235" y="240"/>
                  <a:pt x="235" y="240"/>
                </a:cubicBezTo>
                <a:cubicBezTo>
                  <a:pt x="235" y="164"/>
                  <a:pt x="235" y="164"/>
                  <a:pt x="235" y="164"/>
                </a:cubicBezTo>
                <a:lnTo>
                  <a:pt x="86" y="11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6934144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4" name="Rectangle 3"/>
          <p:cNvSpPr/>
          <p:nvPr/>
        </p:nvSpPr>
        <p:spPr bwMode="auto">
          <a:xfrm>
            <a:off x="0" y="6410739"/>
            <a:ext cx="2067339" cy="569417"/>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57175" y="2125663"/>
            <a:ext cx="8933574" cy="1181734"/>
          </a:xfrm>
          <a:noFill/>
        </p:spPr>
        <p:txBody>
          <a:bodyPr wrap="square" tIns="91440" bIns="91440" anchor="t" anchorCtr="0">
            <a:spAutoFit/>
          </a:bodyPr>
          <a:lstStyle>
            <a:lvl1pPr>
              <a:defRPr sz="7199" b="1" spc="-100" baseline="0">
                <a:gradFill>
                  <a:gsLst>
                    <a:gs pos="100000">
                      <a:schemeClr val="tx1"/>
                    </a:gs>
                    <a:gs pos="0">
                      <a:schemeClr val="tx1"/>
                    </a:gs>
                  </a:gsLst>
                  <a:lin ang="5400000" scaled="0"/>
                </a:gradFill>
                <a:latin typeface="+mn-lt"/>
              </a:defRPr>
            </a:lvl1pPr>
          </a:lstStyle>
          <a:p>
            <a:r>
              <a:rPr lang="en-US" dirty="0"/>
              <a:t>Section title</a:t>
            </a:r>
          </a:p>
        </p:txBody>
      </p:sp>
      <p:sp>
        <p:nvSpPr>
          <p:cNvPr id="3" name="Freeform 2"/>
          <p:cNvSpPr>
            <a:spLocks noChangeAspect="1" noEditPoints="1"/>
          </p:cNvSpPr>
          <p:nvPr/>
        </p:nvSpPr>
        <p:spPr bwMode="auto">
          <a:xfrm>
            <a:off x="483393" y="6502852"/>
            <a:ext cx="654845" cy="266248"/>
          </a:xfrm>
          <a:custGeom>
            <a:avLst/>
            <a:gdLst>
              <a:gd name="T0" fmla="*/ 336 w 833"/>
              <a:gd name="T1" fmla="*/ 68 h 337"/>
              <a:gd name="T2" fmla="*/ 435 w 833"/>
              <a:gd name="T3" fmla="*/ 81 h 337"/>
              <a:gd name="T4" fmla="*/ 441 w 833"/>
              <a:gd name="T5" fmla="*/ 144 h 337"/>
              <a:gd name="T6" fmla="*/ 416 w 833"/>
              <a:gd name="T7" fmla="*/ 162 h 337"/>
              <a:gd name="T8" fmla="*/ 461 w 833"/>
              <a:gd name="T9" fmla="*/ 212 h 337"/>
              <a:gd name="T10" fmla="*/ 395 w 833"/>
              <a:gd name="T11" fmla="*/ 270 h 337"/>
              <a:gd name="T12" fmla="*/ 360 w 833"/>
              <a:gd name="T13" fmla="*/ 89 h 337"/>
              <a:gd name="T14" fmla="*/ 384 w 833"/>
              <a:gd name="T15" fmla="*/ 154 h 337"/>
              <a:gd name="T16" fmla="*/ 426 w 833"/>
              <a:gd name="T17" fmla="*/ 119 h 337"/>
              <a:gd name="T18" fmla="*/ 360 w 833"/>
              <a:gd name="T19" fmla="*/ 89 h 337"/>
              <a:gd name="T20" fmla="*/ 360 w 833"/>
              <a:gd name="T21" fmla="*/ 248 h 337"/>
              <a:gd name="T22" fmla="*/ 425 w 833"/>
              <a:gd name="T23" fmla="*/ 239 h 337"/>
              <a:gd name="T24" fmla="*/ 387 w 833"/>
              <a:gd name="T25" fmla="*/ 176 h 337"/>
              <a:gd name="T26" fmla="*/ 518 w 833"/>
              <a:gd name="T27" fmla="*/ 78 h 337"/>
              <a:gd name="T28" fmla="*/ 503 w 833"/>
              <a:gd name="T29" fmla="*/ 64 h 337"/>
              <a:gd name="T30" fmla="*/ 488 w 833"/>
              <a:gd name="T31" fmla="*/ 78 h 337"/>
              <a:gd name="T32" fmla="*/ 503 w 833"/>
              <a:gd name="T33" fmla="*/ 93 h 337"/>
              <a:gd name="T34" fmla="*/ 518 w 833"/>
              <a:gd name="T35" fmla="*/ 78 h 337"/>
              <a:gd name="T36" fmla="*/ 491 w 833"/>
              <a:gd name="T37" fmla="*/ 126 h 337"/>
              <a:gd name="T38" fmla="*/ 514 w 833"/>
              <a:gd name="T39" fmla="*/ 270 h 337"/>
              <a:gd name="T40" fmla="*/ 671 w 833"/>
              <a:gd name="T41" fmla="*/ 182 h 337"/>
              <a:gd name="T42" fmla="*/ 623 w 833"/>
              <a:gd name="T43" fmla="*/ 123 h 337"/>
              <a:gd name="T44" fmla="*/ 575 w 833"/>
              <a:gd name="T45" fmla="*/ 150 h 337"/>
              <a:gd name="T46" fmla="*/ 552 w 833"/>
              <a:gd name="T47" fmla="*/ 127 h 337"/>
              <a:gd name="T48" fmla="*/ 575 w 833"/>
              <a:gd name="T49" fmla="*/ 270 h 337"/>
              <a:gd name="T50" fmla="*/ 587 w 833"/>
              <a:gd name="T51" fmla="*/ 155 h 337"/>
              <a:gd name="T52" fmla="*/ 648 w 833"/>
              <a:gd name="T53" fmla="*/ 188 h 337"/>
              <a:gd name="T54" fmla="*/ 671 w 833"/>
              <a:gd name="T55" fmla="*/ 270 h 337"/>
              <a:gd name="T56" fmla="*/ 833 w 833"/>
              <a:gd name="T57" fmla="*/ 258 h 337"/>
              <a:gd name="T58" fmla="*/ 711 w 833"/>
              <a:gd name="T59" fmla="*/ 327 h 337"/>
              <a:gd name="T60" fmla="*/ 757 w 833"/>
              <a:gd name="T61" fmla="*/ 318 h 337"/>
              <a:gd name="T62" fmla="*/ 810 w 833"/>
              <a:gd name="T63" fmla="*/ 246 h 337"/>
              <a:gd name="T64" fmla="*/ 760 w 833"/>
              <a:gd name="T65" fmla="*/ 273 h 337"/>
              <a:gd name="T66" fmla="*/ 708 w 833"/>
              <a:gd name="T67" fmla="*/ 240 h 337"/>
              <a:gd name="T68" fmla="*/ 719 w 833"/>
              <a:gd name="T69" fmla="*/ 145 h 337"/>
              <a:gd name="T70" fmla="*/ 810 w 833"/>
              <a:gd name="T71" fmla="*/ 146 h 337"/>
              <a:gd name="T72" fmla="*/ 810 w 833"/>
              <a:gd name="T73" fmla="*/ 127 h 337"/>
              <a:gd name="T74" fmla="*/ 833 w 833"/>
              <a:gd name="T75" fmla="*/ 258 h 337"/>
              <a:gd name="T76" fmla="*/ 810 w 833"/>
              <a:gd name="T77" fmla="*/ 184 h 337"/>
              <a:gd name="T78" fmla="*/ 770 w 833"/>
              <a:gd name="T79" fmla="*/ 143 h 337"/>
              <a:gd name="T80" fmla="*/ 725 w 833"/>
              <a:gd name="T81" fmla="*/ 201 h 337"/>
              <a:gd name="T82" fmla="*/ 767 w 833"/>
              <a:gd name="T83" fmla="*/ 254 h 337"/>
              <a:gd name="T84" fmla="*/ 810 w 833"/>
              <a:gd name="T85" fmla="*/ 205 h 337"/>
              <a:gd name="T86" fmla="*/ 115 w 833"/>
              <a:gd name="T87" fmla="*/ 184 h 337"/>
              <a:gd name="T88" fmla="*/ 67 w 833"/>
              <a:gd name="T89" fmla="*/ 261 h 337"/>
              <a:gd name="T90" fmla="*/ 0 w 833"/>
              <a:gd name="T91" fmla="*/ 0 h 337"/>
              <a:gd name="T92" fmla="*/ 67 w 833"/>
              <a:gd name="T93" fmla="*/ 337 h 337"/>
              <a:gd name="T94" fmla="*/ 235 w 833"/>
              <a:gd name="T95" fmla="*/ 164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33" h="337">
                <a:moveTo>
                  <a:pt x="336" y="270"/>
                </a:moveTo>
                <a:cubicBezTo>
                  <a:pt x="336" y="68"/>
                  <a:pt x="336" y="68"/>
                  <a:pt x="336" y="68"/>
                </a:cubicBezTo>
                <a:cubicBezTo>
                  <a:pt x="394" y="68"/>
                  <a:pt x="394" y="68"/>
                  <a:pt x="394" y="68"/>
                </a:cubicBezTo>
                <a:cubicBezTo>
                  <a:pt x="411" y="68"/>
                  <a:pt x="425" y="72"/>
                  <a:pt x="435" y="81"/>
                </a:cubicBezTo>
                <a:cubicBezTo>
                  <a:pt x="446" y="89"/>
                  <a:pt x="451" y="100"/>
                  <a:pt x="451" y="114"/>
                </a:cubicBezTo>
                <a:cubicBezTo>
                  <a:pt x="451" y="125"/>
                  <a:pt x="448" y="135"/>
                  <a:pt x="441" y="144"/>
                </a:cubicBezTo>
                <a:cubicBezTo>
                  <a:pt x="435" y="152"/>
                  <a:pt x="427" y="158"/>
                  <a:pt x="416" y="162"/>
                </a:cubicBezTo>
                <a:cubicBezTo>
                  <a:pt x="416" y="162"/>
                  <a:pt x="416" y="162"/>
                  <a:pt x="416" y="162"/>
                </a:cubicBezTo>
                <a:cubicBezTo>
                  <a:pt x="429" y="164"/>
                  <a:pt x="440" y="169"/>
                  <a:pt x="449" y="178"/>
                </a:cubicBezTo>
                <a:cubicBezTo>
                  <a:pt x="457" y="187"/>
                  <a:pt x="461" y="198"/>
                  <a:pt x="461" y="212"/>
                </a:cubicBezTo>
                <a:cubicBezTo>
                  <a:pt x="461" y="229"/>
                  <a:pt x="455" y="243"/>
                  <a:pt x="442" y="254"/>
                </a:cubicBezTo>
                <a:cubicBezTo>
                  <a:pt x="430" y="264"/>
                  <a:pt x="414" y="270"/>
                  <a:pt x="395" y="270"/>
                </a:cubicBezTo>
                <a:lnTo>
                  <a:pt x="336" y="270"/>
                </a:lnTo>
                <a:close/>
                <a:moveTo>
                  <a:pt x="360" y="89"/>
                </a:moveTo>
                <a:cubicBezTo>
                  <a:pt x="360" y="154"/>
                  <a:pt x="360" y="154"/>
                  <a:pt x="360" y="154"/>
                </a:cubicBezTo>
                <a:cubicBezTo>
                  <a:pt x="384" y="154"/>
                  <a:pt x="384" y="154"/>
                  <a:pt x="384" y="154"/>
                </a:cubicBezTo>
                <a:cubicBezTo>
                  <a:pt x="397" y="154"/>
                  <a:pt x="407" y="151"/>
                  <a:pt x="415" y="145"/>
                </a:cubicBezTo>
                <a:cubicBezTo>
                  <a:pt x="422" y="139"/>
                  <a:pt x="426" y="130"/>
                  <a:pt x="426" y="119"/>
                </a:cubicBezTo>
                <a:cubicBezTo>
                  <a:pt x="426" y="99"/>
                  <a:pt x="413" y="89"/>
                  <a:pt x="387" y="89"/>
                </a:cubicBezTo>
                <a:lnTo>
                  <a:pt x="360" y="89"/>
                </a:lnTo>
                <a:close/>
                <a:moveTo>
                  <a:pt x="360" y="176"/>
                </a:moveTo>
                <a:cubicBezTo>
                  <a:pt x="360" y="248"/>
                  <a:pt x="360" y="248"/>
                  <a:pt x="360" y="248"/>
                </a:cubicBezTo>
                <a:cubicBezTo>
                  <a:pt x="392" y="248"/>
                  <a:pt x="392" y="248"/>
                  <a:pt x="392" y="248"/>
                </a:cubicBezTo>
                <a:cubicBezTo>
                  <a:pt x="406" y="248"/>
                  <a:pt x="417" y="245"/>
                  <a:pt x="425" y="239"/>
                </a:cubicBezTo>
                <a:cubicBezTo>
                  <a:pt x="432" y="232"/>
                  <a:pt x="436" y="223"/>
                  <a:pt x="436" y="211"/>
                </a:cubicBezTo>
                <a:cubicBezTo>
                  <a:pt x="436" y="188"/>
                  <a:pt x="420" y="176"/>
                  <a:pt x="387" y="176"/>
                </a:cubicBezTo>
                <a:lnTo>
                  <a:pt x="360" y="176"/>
                </a:lnTo>
                <a:close/>
                <a:moveTo>
                  <a:pt x="518" y="78"/>
                </a:moveTo>
                <a:cubicBezTo>
                  <a:pt x="518" y="74"/>
                  <a:pt x="516" y="71"/>
                  <a:pt x="514" y="68"/>
                </a:cubicBezTo>
                <a:cubicBezTo>
                  <a:pt x="511" y="65"/>
                  <a:pt x="507" y="64"/>
                  <a:pt x="503" y="64"/>
                </a:cubicBezTo>
                <a:cubicBezTo>
                  <a:pt x="498" y="64"/>
                  <a:pt x="495" y="65"/>
                  <a:pt x="492" y="68"/>
                </a:cubicBezTo>
                <a:cubicBezTo>
                  <a:pt x="489" y="71"/>
                  <a:pt x="488" y="74"/>
                  <a:pt x="488" y="78"/>
                </a:cubicBezTo>
                <a:cubicBezTo>
                  <a:pt x="488" y="83"/>
                  <a:pt x="489" y="86"/>
                  <a:pt x="492" y="89"/>
                </a:cubicBezTo>
                <a:cubicBezTo>
                  <a:pt x="495" y="92"/>
                  <a:pt x="499" y="93"/>
                  <a:pt x="503" y="93"/>
                </a:cubicBezTo>
                <a:cubicBezTo>
                  <a:pt x="507" y="93"/>
                  <a:pt x="510" y="92"/>
                  <a:pt x="513" y="89"/>
                </a:cubicBezTo>
                <a:cubicBezTo>
                  <a:pt x="516" y="86"/>
                  <a:pt x="518" y="83"/>
                  <a:pt x="518" y="78"/>
                </a:cubicBezTo>
                <a:moveTo>
                  <a:pt x="514" y="126"/>
                </a:moveTo>
                <a:cubicBezTo>
                  <a:pt x="491" y="126"/>
                  <a:pt x="491" y="126"/>
                  <a:pt x="491" y="126"/>
                </a:cubicBezTo>
                <a:cubicBezTo>
                  <a:pt x="491" y="270"/>
                  <a:pt x="491" y="270"/>
                  <a:pt x="491" y="270"/>
                </a:cubicBezTo>
                <a:cubicBezTo>
                  <a:pt x="514" y="270"/>
                  <a:pt x="514" y="270"/>
                  <a:pt x="514" y="270"/>
                </a:cubicBezTo>
                <a:lnTo>
                  <a:pt x="514" y="126"/>
                </a:lnTo>
                <a:close/>
                <a:moveTo>
                  <a:pt x="671" y="182"/>
                </a:moveTo>
                <a:cubicBezTo>
                  <a:pt x="671" y="163"/>
                  <a:pt x="667" y="149"/>
                  <a:pt x="659" y="138"/>
                </a:cubicBezTo>
                <a:cubicBezTo>
                  <a:pt x="650" y="128"/>
                  <a:pt x="638" y="123"/>
                  <a:pt x="623" y="123"/>
                </a:cubicBezTo>
                <a:cubicBezTo>
                  <a:pt x="602" y="123"/>
                  <a:pt x="586" y="132"/>
                  <a:pt x="576" y="150"/>
                </a:cubicBezTo>
                <a:cubicBezTo>
                  <a:pt x="575" y="150"/>
                  <a:pt x="575" y="150"/>
                  <a:pt x="575" y="150"/>
                </a:cubicBezTo>
                <a:cubicBezTo>
                  <a:pt x="575" y="127"/>
                  <a:pt x="575" y="127"/>
                  <a:pt x="575" y="127"/>
                </a:cubicBezTo>
                <a:cubicBezTo>
                  <a:pt x="552" y="127"/>
                  <a:pt x="552" y="127"/>
                  <a:pt x="552" y="127"/>
                </a:cubicBezTo>
                <a:cubicBezTo>
                  <a:pt x="552" y="270"/>
                  <a:pt x="552" y="270"/>
                  <a:pt x="552" y="270"/>
                </a:cubicBezTo>
                <a:cubicBezTo>
                  <a:pt x="575" y="270"/>
                  <a:pt x="575" y="270"/>
                  <a:pt x="575" y="270"/>
                </a:cubicBezTo>
                <a:cubicBezTo>
                  <a:pt x="575" y="188"/>
                  <a:pt x="575" y="188"/>
                  <a:pt x="575" y="188"/>
                </a:cubicBezTo>
                <a:cubicBezTo>
                  <a:pt x="575" y="175"/>
                  <a:pt x="579" y="164"/>
                  <a:pt x="587" y="155"/>
                </a:cubicBezTo>
                <a:cubicBezTo>
                  <a:pt x="594" y="147"/>
                  <a:pt x="604" y="143"/>
                  <a:pt x="615" y="143"/>
                </a:cubicBezTo>
                <a:cubicBezTo>
                  <a:pt x="637" y="143"/>
                  <a:pt x="648" y="158"/>
                  <a:pt x="648" y="188"/>
                </a:cubicBezTo>
                <a:cubicBezTo>
                  <a:pt x="648" y="270"/>
                  <a:pt x="648" y="270"/>
                  <a:pt x="648" y="270"/>
                </a:cubicBezTo>
                <a:cubicBezTo>
                  <a:pt x="671" y="270"/>
                  <a:pt x="671" y="270"/>
                  <a:pt x="671" y="270"/>
                </a:cubicBezTo>
                <a:lnTo>
                  <a:pt x="671" y="182"/>
                </a:lnTo>
                <a:close/>
                <a:moveTo>
                  <a:pt x="833" y="258"/>
                </a:moveTo>
                <a:cubicBezTo>
                  <a:pt x="833" y="311"/>
                  <a:pt x="808" y="337"/>
                  <a:pt x="758" y="337"/>
                </a:cubicBezTo>
                <a:cubicBezTo>
                  <a:pt x="740" y="337"/>
                  <a:pt x="725" y="334"/>
                  <a:pt x="711" y="327"/>
                </a:cubicBezTo>
                <a:cubicBezTo>
                  <a:pt x="717" y="307"/>
                  <a:pt x="717" y="307"/>
                  <a:pt x="717" y="307"/>
                </a:cubicBezTo>
                <a:cubicBezTo>
                  <a:pt x="731" y="315"/>
                  <a:pt x="742" y="318"/>
                  <a:pt x="757" y="318"/>
                </a:cubicBezTo>
                <a:cubicBezTo>
                  <a:pt x="792" y="318"/>
                  <a:pt x="810" y="299"/>
                  <a:pt x="810" y="262"/>
                </a:cubicBezTo>
                <a:cubicBezTo>
                  <a:pt x="810" y="246"/>
                  <a:pt x="810" y="246"/>
                  <a:pt x="810" y="246"/>
                </a:cubicBezTo>
                <a:cubicBezTo>
                  <a:pt x="810" y="246"/>
                  <a:pt x="810" y="246"/>
                  <a:pt x="810" y="246"/>
                </a:cubicBezTo>
                <a:cubicBezTo>
                  <a:pt x="799" y="264"/>
                  <a:pt x="782" y="273"/>
                  <a:pt x="760" y="273"/>
                </a:cubicBezTo>
                <a:cubicBezTo>
                  <a:pt x="749" y="273"/>
                  <a:pt x="738" y="270"/>
                  <a:pt x="729" y="265"/>
                </a:cubicBezTo>
                <a:cubicBezTo>
                  <a:pt x="720" y="259"/>
                  <a:pt x="713" y="251"/>
                  <a:pt x="708" y="240"/>
                </a:cubicBezTo>
                <a:cubicBezTo>
                  <a:pt x="703" y="229"/>
                  <a:pt x="701" y="217"/>
                  <a:pt x="701" y="203"/>
                </a:cubicBezTo>
                <a:cubicBezTo>
                  <a:pt x="701" y="178"/>
                  <a:pt x="707" y="159"/>
                  <a:pt x="719" y="145"/>
                </a:cubicBezTo>
                <a:cubicBezTo>
                  <a:pt x="731" y="130"/>
                  <a:pt x="747" y="123"/>
                  <a:pt x="767" y="123"/>
                </a:cubicBezTo>
                <a:cubicBezTo>
                  <a:pt x="786" y="123"/>
                  <a:pt x="800" y="131"/>
                  <a:pt x="810" y="146"/>
                </a:cubicBezTo>
                <a:cubicBezTo>
                  <a:pt x="810" y="146"/>
                  <a:pt x="810" y="146"/>
                  <a:pt x="810" y="146"/>
                </a:cubicBezTo>
                <a:cubicBezTo>
                  <a:pt x="810" y="127"/>
                  <a:pt x="810" y="127"/>
                  <a:pt x="810" y="127"/>
                </a:cubicBezTo>
                <a:cubicBezTo>
                  <a:pt x="833" y="127"/>
                  <a:pt x="833" y="127"/>
                  <a:pt x="833" y="127"/>
                </a:cubicBezTo>
                <a:lnTo>
                  <a:pt x="833" y="258"/>
                </a:lnTo>
                <a:close/>
                <a:moveTo>
                  <a:pt x="810" y="205"/>
                </a:moveTo>
                <a:cubicBezTo>
                  <a:pt x="810" y="184"/>
                  <a:pt x="810" y="184"/>
                  <a:pt x="810" y="184"/>
                </a:cubicBezTo>
                <a:cubicBezTo>
                  <a:pt x="810" y="172"/>
                  <a:pt x="806" y="163"/>
                  <a:pt x="798" y="155"/>
                </a:cubicBezTo>
                <a:cubicBezTo>
                  <a:pt x="790" y="147"/>
                  <a:pt x="781" y="143"/>
                  <a:pt x="770" y="143"/>
                </a:cubicBezTo>
                <a:cubicBezTo>
                  <a:pt x="756" y="143"/>
                  <a:pt x="744" y="148"/>
                  <a:pt x="736" y="158"/>
                </a:cubicBezTo>
                <a:cubicBezTo>
                  <a:pt x="729" y="168"/>
                  <a:pt x="725" y="183"/>
                  <a:pt x="725" y="201"/>
                </a:cubicBezTo>
                <a:cubicBezTo>
                  <a:pt x="725" y="217"/>
                  <a:pt x="728" y="230"/>
                  <a:pt x="736" y="239"/>
                </a:cubicBezTo>
                <a:cubicBezTo>
                  <a:pt x="744" y="249"/>
                  <a:pt x="754" y="254"/>
                  <a:pt x="767" y="254"/>
                </a:cubicBezTo>
                <a:cubicBezTo>
                  <a:pt x="779" y="254"/>
                  <a:pt x="790" y="249"/>
                  <a:pt x="798" y="240"/>
                </a:cubicBezTo>
                <a:cubicBezTo>
                  <a:pt x="806" y="231"/>
                  <a:pt x="810" y="219"/>
                  <a:pt x="810" y="205"/>
                </a:cubicBezTo>
                <a:moveTo>
                  <a:pt x="86" y="111"/>
                </a:moveTo>
                <a:cubicBezTo>
                  <a:pt x="115" y="184"/>
                  <a:pt x="115" y="184"/>
                  <a:pt x="115" y="184"/>
                </a:cubicBezTo>
                <a:cubicBezTo>
                  <a:pt x="162" y="206"/>
                  <a:pt x="162" y="206"/>
                  <a:pt x="162" y="206"/>
                </a:cubicBezTo>
                <a:cubicBezTo>
                  <a:pt x="67" y="261"/>
                  <a:pt x="67" y="261"/>
                  <a:pt x="67" y="261"/>
                </a:cubicBezTo>
                <a:cubicBezTo>
                  <a:pt x="67" y="24"/>
                  <a:pt x="67" y="24"/>
                  <a:pt x="67" y="24"/>
                </a:cubicBezTo>
                <a:cubicBezTo>
                  <a:pt x="0" y="0"/>
                  <a:pt x="0" y="0"/>
                  <a:pt x="0" y="0"/>
                </a:cubicBezTo>
                <a:cubicBezTo>
                  <a:pt x="0" y="299"/>
                  <a:pt x="0" y="299"/>
                  <a:pt x="0" y="299"/>
                </a:cubicBezTo>
                <a:cubicBezTo>
                  <a:pt x="67" y="337"/>
                  <a:pt x="67" y="337"/>
                  <a:pt x="67" y="337"/>
                </a:cubicBezTo>
                <a:cubicBezTo>
                  <a:pt x="235" y="240"/>
                  <a:pt x="235" y="240"/>
                  <a:pt x="235" y="240"/>
                </a:cubicBezTo>
                <a:cubicBezTo>
                  <a:pt x="235" y="164"/>
                  <a:pt x="235" y="164"/>
                  <a:pt x="235" y="164"/>
                </a:cubicBezTo>
                <a:lnTo>
                  <a:pt x="86" y="11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7517679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863138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
        <p:nvSpPr>
          <p:cNvPr id="3" name="Rectangle 2"/>
          <p:cNvSpPr/>
          <p:nvPr/>
        </p:nvSpPr>
        <p:spPr bwMode="auto">
          <a:xfrm>
            <a:off x="0" y="6387008"/>
            <a:ext cx="2067339" cy="56941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Freeform 1"/>
          <p:cNvSpPr>
            <a:spLocks noChangeAspect="1" noEditPoints="1"/>
          </p:cNvSpPr>
          <p:nvPr/>
        </p:nvSpPr>
        <p:spPr bwMode="auto">
          <a:xfrm>
            <a:off x="483393" y="6502852"/>
            <a:ext cx="654845" cy="266248"/>
          </a:xfrm>
          <a:custGeom>
            <a:avLst/>
            <a:gdLst>
              <a:gd name="T0" fmla="*/ 336 w 833"/>
              <a:gd name="T1" fmla="*/ 68 h 337"/>
              <a:gd name="T2" fmla="*/ 435 w 833"/>
              <a:gd name="T3" fmla="*/ 81 h 337"/>
              <a:gd name="T4" fmla="*/ 441 w 833"/>
              <a:gd name="T5" fmla="*/ 144 h 337"/>
              <a:gd name="T6" fmla="*/ 416 w 833"/>
              <a:gd name="T7" fmla="*/ 162 h 337"/>
              <a:gd name="T8" fmla="*/ 461 w 833"/>
              <a:gd name="T9" fmla="*/ 212 h 337"/>
              <a:gd name="T10" fmla="*/ 395 w 833"/>
              <a:gd name="T11" fmla="*/ 270 h 337"/>
              <a:gd name="T12" fmla="*/ 360 w 833"/>
              <a:gd name="T13" fmla="*/ 89 h 337"/>
              <a:gd name="T14" fmla="*/ 384 w 833"/>
              <a:gd name="T15" fmla="*/ 154 h 337"/>
              <a:gd name="T16" fmla="*/ 426 w 833"/>
              <a:gd name="T17" fmla="*/ 119 h 337"/>
              <a:gd name="T18" fmla="*/ 360 w 833"/>
              <a:gd name="T19" fmla="*/ 89 h 337"/>
              <a:gd name="T20" fmla="*/ 360 w 833"/>
              <a:gd name="T21" fmla="*/ 248 h 337"/>
              <a:gd name="T22" fmla="*/ 425 w 833"/>
              <a:gd name="T23" fmla="*/ 239 h 337"/>
              <a:gd name="T24" fmla="*/ 387 w 833"/>
              <a:gd name="T25" fmla="*/ 176 h 337"/>
              <a:gd name="T26" fmla="*/ 518 w 833"/>
              <a:gd name="T27" fmla="*/ 78 h 337"/>
              <a:gd name="T28" fmla="*/ 503 w 833"/>
              <a:gd name="T29" fmla="*/ 64 h 337"/>
              <a:gd name="T30" fmla="*/ 488 w 833"/>
              <a:gd name="T31" fmla="*/ 78 h 337"/>
              <a:gd name="T32" fmla="*/ 503 w 833"/>
              <a:gd name="T33" fmla="*/ 93 h 337"/>
              <a:gd name="T34" fmla="*/ 518 w 833"/>
              <a:gd name="T35" fmla="*/ 78 h 337"/>
              <a:gd name="T36" fmla="*/ 491 w 833"/>
              <a:gd name="T37" fmla="*/ 126 h 337"/>
              <a:gd name="T38" fmla="*/ 514 w 833"/>
              <a:gd name="T39" fmla="*/ 270 h 337"/>
              <a:gd name="T40" fmla="*/ 671 w 833"/>
              <a:gd name="T41" fmla="*/ 182 h 337"/>
              <a:gd name="T42" fmla="*/ 623 w 833"/>
              <a:gd name="T43" fmla="*/ 123 h 337"/>
              <a:gd name="T44" fmla="*/ 575 w 833"/>
              <a:gd name="T45" fmla="*/ 150 h 337"/>
              <a:gd name="T46" fmla="*/ 552 w 833"/>
              <a:gd name="T47" fmla="*/ 127 h 337"/>
              <a:gd name="T48" fmla="*/ 575 w 833"/>
              <a:gd name="T49" fmla="*/ 270 h 337"/>
              <a:gd name="T50" fmla="*/ 587 w 833"/>
              <a:gd name="T51" fmla="*/ 155 h 337"/>
              <a:gd name="T52" fmla="*/ 648 w 833"/>
              <a:gd name="T53" fmla="*/ 188 h 337"/>
              <a:gd name="T54" fmla="*/ 671 w 833"/>
              <a:gd name="T55" fmla="*/ 270 h 337"/>
              <a:gd name="T56" fmla="*/ 833 w 833"/>
              <a:gd name="T57" fmla="*/ 258 h 337"/>
              <a:gd name="T58" fmla="*/ 711 w 833"/>
              <a:gd name="T59" fmla="*/ 327 h 337"/>
              <a:gd name="T60" fmla="*/ 757 w 833"/>
              <a:gd name="T61" fmla="*/ 318 h 337"/>
              <a:gd name="T62" fmla="*/ 810 w 833"/>
              <a:gd name="T63" fmla="*/ 246 h 337"/>
              <a:gd name="T64" fmla="*/ 760 w 833"/>
              <a:gd name="T65" fmla="*/ 273 h 337"/>
              <a:gd name="T66" fmla="*/ 708 w 833"/>
              <a:gd name="T67" fmla="*/ 240 h 337"/>
              <a:gd name="T68" fmla="*/ 719 w 833"/>
              <a:gd name="T69" fmla="*/ 145 h 337"/>
              <a:gd name="T70" fmla="*/ 810 w 833"/>
              <a:gd name="T71" fmla="*/ 146 h 337"/>
              <a:gd name="T72" fmla="*/ 810 w 833"/>
              <a:gd name="T73" fmla="*/ 127 h 337"/>
              <a:gd name="T74" fmla="*/ 833 w 833"/>
              <a:gd name="T75" fmla="*/ 258 h 337"/>
              <a:gd name="T76" fmla="*/ 810 w 833"/>
              <a:gd name="T77" fmla="*/ 184 h 337"/>
              <a:gd name="T78" fmla="*/ 770 w 833"/>
              <a:gd name="T79" fmla="*/ 143 h 337"/>
              <a:gd name="T80" fmla="*/ 725 w 833"/>
              <a:gd name="T81" fmla="*/ 201 h 337"/>
              <a:gd name="T82" fmla="*/ 767 w 833"/>
              <a:gd name="T83" fmla="*/ 254 h 337"/>
              <a:gd name="T84" fmla="*/ 810 w 833"/>
              <a:gd name="T85" fmla="*/ 205 h 337"/>
              <a:gd name="T86" fmla="*/ 115 w 833"/>
              <a:gd name="T87" fmla="*/ 184 h 337"/>
              <a:gd name="T88" fmla="*/ 67 w 833"/>
              <a:gd name="T89" fmla="*/ 261 h 337"/>
              <a:gd name="T90" fmla="*/ 0 w 833"/>
              <a:gd name="T91" fmla="*/ 0 h 337"/>
              <a:gd name="T92" fmla="*/ 67 w 833"/>
              <a:gd name="T93" fmla="*/ 337 h 337"/>
              <a:gd name="T94" fmla="*/ 235 w 833"/>
              <a:gd name="T95" fmla="*/ 164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33" h="337">
                <a:moveTo>
                  <a:pt x="336" y="270"/>
                </a:moveTo>
                <a:cubicBezTo>
                  <a:pt x="336" y="68"/>
                  <a:pt x="336" y="68"/>
                  <a:pt x="336" y="68"/>
                </a:cubicBezTo>
                <a:cubicBezTo>
                  <a:pt x="394" y="68"/>
                  <a:pt x="394" y="68"/>
                  <a:pt x="394" y="68"/>
                </a:cubicBezTo>
                <a:cubicBezTo>
                  <a:pt x="411" y="68"/>
                  <a:pt x="425" y="72"/>
                  <a:pt x="435" y="81"/>
                </a:cubicBezTo>
                <a:cubicBezTo>
                  <a:pt x="446" y="89"/>
                  <a:pt x="451" y="100"/>
                  <a:pt x="451" y="114"/>
                </a:cubicBezTo>
                <a:cubicBezTo>
                  <a:pt x="451" y="125"/>
                  <a:pt x="448" y="135"/>
                  <a:pt x="441" y="144"/>
                </a:cubicBezTo>
                <a:cubicBezTo>
                  <a:pt x="435" y="152"/>
                  <a:pt x="427" y="158"/>
                  <a:pt x="416" y="162"/>
                </a:cubicBezTo>
                <a:cubicBezTo>
                  <a:pt x="416" y="162"/>
                  <a:pt x="416" y="162"/>
                  <a:pt x="416" y="162"/>
                </a:cubicBezTo>
                <a:cubicBezTo>
                  <a:pt x="429" y="164"/>
                  <a:pt x="440" y="169"/>
                  <a:pt x="449" y="178"/>
                </a:cubicBezTo>
                <a:cubicBezTo>
                  <a:pt x="457" y="187"/>
                  <a:pt x="461" y="198"/>
                  <a:pt x="461" y="212"/>
                </a:cubicBezTo>
                <a:cubicBezTo>
                  <a:pt x="461" y="229"/>
                  <a:pt x="455" y="243"/>
                  <a:pt x="442" y="254"/>
                </a:cubicBezTo>
                <a:cubicBezTo>
                  <a:pt x="430" y="264"/>
                  <a:pt x="414" y="270"/>
                  <a:pt x="395" y="270"/>
                </a:cubicBezTo>
                <a:lnTo>
                  <a:pt x="336" y="270"/>
                </a:lnTo>
                <a:close/>
                <a:moveTo>
                  <a:pt x="360" y="89"/>
                </a:moveTo>
                <a:cubicBezTo>
                  <a:pt x="360" y="154"/>
                  <a:pt x="360" y="154"/>
                  <a:pt x="360" y="154"/>
                </a:cubicBezTo>
                <a:cubicBezTo>
                  <a:pt x="384" y="154"/>
                  <a:pt x="384" y="154"/>
                  <a:pt x="384" y="154"/>
                </a:cubicBezTo>
                <a:cubicBezTo>
                  <a:pt x="397" y="154"/>
                  <a:pt x="407" y="151"/>
                  <a:pt x="415" y="145"/>
                </a:cubicBezTo>
                <a:cubicBezTo>
                  <a:pt x="422" y="139"/>
                  <a:pt x="426" y="130"/>
                  <a:pt x="426" y="119"/>
                </a:cubicBezTo>
                <a:cubicBezTo>
                  <a:pt x="426" y="99"/>
                  <a:pt x="413" y="89"/>
                  <a:pt x="387" y="89"/>
                </a:cubicBezTo>
                <a:lnTo>
                  <a:pt x="360" y="89"/>
                </a:lnTo>
                <a:close/>
                <a:moveTo>
                  <a:pt x="360" y="176"/>
                </a:moveTo>
                <a:cubicBezTo>
                  <a:pt x="360" y="248"/>
                  <a:pt x="360" y="248"/>
                  <a:pt x="360" y="248"/>
                </a:cubicBezTo>
                <a:cubicBezTo>
                  <a:pt x="392" y="248"/>
                  <a:pt x="392" y="248"/>
                  <a:pt x="392" y="248"/>
                </a:cubicBezTo>
                <a:cubicBezTo>
                  <a:pt x="406" y="248"/>
                  <a:pt x="417" y="245"/>
                  <a:pt x="425" y="239"/>
                </a:cubicBezTo>
                <a:cubicBezTo>
                  <a:pt x="432" y="232"/>
                  <a:pt x="436" y="223"/>
                  <a:pt x="436" y="211"/>
                </a:cubicBezTo>
                <a:cubicBezTo>
                  <a:pt x="436" y="188"/>
                  <a:pt x="420" y="176"/>
                  <a:pt x="387" y="176"/>
                </a:cubicBezTo>
                <a:lnTo>
                  <a:pt x="360" y="176"/>
                </a:lnTo>
                <a:close/>
                <a:moveTo>
                  <a:pt x="518" y="78"/>
                </a:moveTo>
                <a:cubicBezTo>
                  <a:pt x="518" y="74"/>
                  <a:pt x="516" y="71"/>
                  <a:pt x="514" y="68"/>
                </a:cubicBezTo>
                <a:cubicBezTo>
                  <a:pt x="511" y="65"/>
                  <a:pt x="507" y="64"/>
                  <a:pt x="503" y="64"/>
                </a:cubicBezTo>
                <a:cubicBezTo>
                  <a:pt x="498" y="64"/>
                  <a:pt x="495" y="65"/>
                  <a:pt x="492" y="68"/>
                </a:cubicBezTo>
                <a:cubicBezTo>
                  <a:pt x="489" y="71"/>
                  <a:pt x="488" y="74"/>
                  <a:pt x="488" y="78"/>
                </a:cubicBezTo>
                <a:cubicBezTo>
                  <a:pt x="488" y="83"/>
                  <a:pt x="489" y="86"/>
                  <a:pt x="492" y="89"/>
                </a:cubicBezTo>
                <a:cubicBezTo>
                  <a:pt x="495" y="92"/>
                  <a:pt x="499" y="93"/>
                  <a:pt x="503" y="93"/>
                </a:cubicBezTo>
                <a:cubicBezTo>
                  <a:pt x="507" y="93"/>
                  <a:pt x="510" y="92"/>
                  <a:pt x="513" y="89"/>
                </a:cubicBezTo>
                <a:cubicBezTo>
                  <a:pt x="516" y="86"/>
                  <a:pt x="518" y="83"/>
                  <a:pt x="518" y="78"/>
                </a:cubicBezTo>
                <a:moveTo>
                  <a:pt x="514" y="126"/>
                </a:moveTo>
                <a:cubicBezTo>
                  <a:pt x="491" y="126"/>
                  <a:pt x="491" y="126"/>
                  <a:pt x="491" y="126"/>
                </a:cubicBezTo>
                <a:cubicBezTo>
                  <a:pt x="491" y="270"/>
                  <a:pt x="491" y="270"/>
                  <a:pt x="491" y="270"/>
                </a:cubicBezTo>
                <a:cubicBezTo>
                  <a:pt x="514" y="270"/>
                  <a:pt x="514" y="270"/>
                  <a:pt x="514" y="270"/>
                </a:cubicBezTo>
                <a:lnTo>
                  <a:pt x="514" y="126"/>
                </a:lnTo>
                <a:close/>
                <a:moveTo>
                  <a:pt x="671" y="182"/>
                </a:moveTo>
                <a:cubicBezTo>
                  <a:pt x="671" y="163"/>
                  <a:pt x="667" y="149"/>
                  <a:pt x="659" y="138"/>
                </a:cubicBezTo>
                <a:cubicBezTo>
                  <a:pt x="650" y="128"/>
                  <a:pt x="638" y="123"/>
                  <a:pt x="623" y="123"/>
                </a:cubicBezTo>
                <a:cubicBezTo>
                  <a:pt x="602" y="123"/>
                  <a:pt x="586" y="132"/>
                  <a:pt x="576" y="150"/>
                </a:cubicBezTo>
                <a:cubicBezTo>
                  <a:pt x="575" y="150"/>
                  <a:pt x="575" y="150"/>
                  <a:pt x="575" y="150"/>
                </a:cubicBezTo>
                <a:cubicBezTo>
                  <a:pt x="575" y="127"/>
                  <a:pt x="575" y="127"/>
                  <a:pt x="575" y="127"/>
                </a:cubicBezTo>
                <a:cubicBezTo>
                  <a:pt x="552" y="127"/>
                  <a:pt x="552" y="127"/>
                  <a:pt x="552" y="127"/>
                </a:cubicBezTo>
                <a:cubicBezTo>
                  <a:pt x="552" y="270"/>
                  <a:pt x="552" y="270"/>
                  <a:pt x="552" y="270"/>
                </a:cubicBezTo>
                <a:cubicBezTo>
                  <a:pt x="575" y="270"/>
                  <a:pt x="575" y="270"/>
                  <a:pt x="575" y="270"/>
                </a:cubicBezTo>
                <a:cubicBezTo>
                  <a:pt x="575" y="188"/>
                  <a:pt x="575" y="188"/>
                  <a:pt x="575" y="188"/>
                </a:cubicBezTo>
                <a:cubicBezTo>
                  <a:pt x="575" y="175"/>
                  <a:pt x="579" y="164"/>
                  <a:pt x="587" y="155"/>
                </a:cubicBezTo>
                <a:cubicBezTo>
                  <a:pt x="594" y="147"/>
                  <a:pt x="604" y="143"/>
                  <a:pt x="615" y="143"/>
                </a:cubicBezTo>
                <a:cubicBezTo>
                  <a:pt x="637" y="143"/>
                  <a:pt x="648" y="158"/>
                  <a:pt x="648" y="188"/>
                </a:cubicBezTo>
                <a:cubicBezTo>
                  <a:pt x="648" y="270"/>
                  <a:pt x="648" y="270"/>
                  <a:pt x="648" y="270"/>
                </a:cubicBezTo>
                <a:cubicBezTo>
                  <a:pt x="671" y="270"/>
                  <a:pt x="671" y="270"/>
                  <a:pt x="671" y="270"/>
                </a:cubicBezTo>
                <a:lnTo>
                  <a:pt x="671" y="182"/>
                </a:lnTo>
                <a:close/>
                <a:moveTo>
                  <a:pt x="833" y="258"/>
                </a:moveTo>
                <a:cubicBezTo>
                  <a:pt x="833" y="311"/>
                  <a:pt x="808" y="337"/>
                  <a:pt x="758" y="337"/>
                </a:cubicBezTo>
                <a:cubicBezTo>
                  <a:pt x="740" y="337"/>
                  <a:pt x="725" y="334"/>
                  <a:pt x="711" y="327"/>
                </a:cubicBezTo>
                <a:cubicBezTo>
                  <a:pt x="717" y="307"/>
                  <a:pt x="717" y="307"/>
                  <a:pt x="717" y="307"/>
                </a:cubicBezTo>
                <a:cubicBezTo>
                  <a:pt x="731" y="315"/>
                  <a:pt x="742" y="318"/>
                  <a:pt x="757" y="318"/>
                </a:cubicBezTo>
                <a:cubicBezTo>
                  <a:pt x="792" y="318"/>
                  <a:pt x="810" y="299"/>
                  <a:pt x="810" y="262"/>
                </a:cubicBezTo>
                <a:cubicBezTo>
                  <a:pt x="810" y="246"/>
                  <a:pt x="810" y="246"/>
                  <a:pt x="810" y="246"/>
                </a:cubicBezTo>
                <a:cubicBezTo>
                  <a:pt x="810" y="246"/>
                  <a:pt x="810" y="246"/>
                  <a:pt x="810" y="246"/>
                </a:cubicBezTo>
                <a:cubicBezTo>
                  <a:pt x="799" y="264"/>
                  <a:pt x="782" y="273"/>
                  <a:pt x="760" y="273"/>
                </a:cubicBezTo>
                <a:cubicBezTo>
                  <a:pt x="749" y="273"/>
                  <a:pt x="738" y="270"/>
                  <a:pt x="729" y="265"/>
                </a:cubicBezTo>
                <a:cubicBezTo>
                  <a:pt x="720" y="259"/>
                  <a:pt x="713" y="251"/>
                  <a:pt x="708" y="240"/>
                </a:cubicBezTo>
                <a:cubicBezTo>
                  <a:pt x="703" y="229"/>
                  <a:pt x="701" y="217"/>
                  <a:pt x="701" y="203"/>
                </a:cubicBezTo>
                <a:cubicBezTo>
                  <a:pt x="701" y="178"/>
                  <a:pt x="707" y="159"/>
                  <a:pt x="719" y="145"/>
                </a:cubicBezTo>
                <a:cubicBezTo>
                  <a:pt x="731" y="130"/>
                  <a:pt x="747" y="123"/>
                  <a:pt x="767" y="123"/>
                </a:cubicBezTo>
                <a:cubicBezTo>
                  <a:pt x="786" y="123"/>
                  <a:pt x="800" y="131"/>
                  <a:pt x="810" y="146"/>
                </a:cubicBezTo>
                <a:cubicBezTo>
                  <a:pt x="810" y="146"/>
                  <a:pt x="810" y="146"/>
                  <a:pt x="810" y="146"/>
                </a:cubicBezTo>
                <a:cubicBezTo>
                  <a:pt x="810" y="127"/>
                  <a:pt x="810" y="127"/>
                  <a:pt x="810" y="127"/>
                </a:cubicBezTo>
                <a:cubicBezTo>
                  <a:pt x="833" y="127"/>
                  <a:pt x="833" y="127"/>
                  <a:pt x="833" y="127"/>
                </a:cubicBezTo>
                <a:lnTo>
                  <a:pt x="833" y="258"/>
                </a:lnTo>
                <a:close/>
                <a:moveTo>
                  <a:pt x="810" y="205"/>
                </a:moveTo>
                <a:cubicBezTo>
                  <a:pt x="810" y="184"/>
                  <a:pt x="810" y="184"/>
                  <a:pt x="810" y="184"/>
                </a:cubicBezTo>
                <a:cubicBezTo>
                  <a:pt x="810" y="172"/>
                  <a:pt x="806" y="163"/>
                  <a:pt x="798" y="155"/>
                </a:cubicBezTo>
                <a:cubicBezTo>
                  <a:pt x="790" y="147"/>
                  <a:pt x="781" y="143"/>
                  <a:pt x="770" y="143"/>
                </a:cubicBezTo>
                <a:cubicBezTo>
                  <a:pt x="756" y="143"/>
                  <a:pt x="744" y="148"/>
                  <a:pt x="736" y="158"/>
                </a:cubicBezTo>
                <a:cubicBezTo>
                  <a:pt x="729" y="168"/>
                  <a:pt x="725" y="183"/>
                  <a:pt x="725" y="201"/>
                </a:cubicBezTo>
                <a:cubicBezTo>
                  <a:pt x="725" y="217"/>
                  <a:pt x="728" y="230"/>
                  <a:pt x="736" y="239"/>
                </a:cubicBezTo>
                <a:cubicBezTo>
                  <a:pt x="744" y="249"/>
                  <a:pt x="754" y="254"/>
                  <a:pt x="767" y="254"/>
                </a:cubicBezTo>
                <a:cubicBezTo>
                  <a:pt x="779" y="254"/>
                  <a:pt x="790" y="249"/>
                  <a:pt x="798" y="240"/>
                </a:cubicBezTo>
                <a:cubicBezTo>
                  <a:pt x="806" y="231"/>
                  <a:pt x="810" y="219"/>
                  <a:pt x="810" y="205"/>
                </a:cubicBezTo>
                <a:moveTo>
                  <a:pt x="86" y="111"/>
                </a:moveTo>
                <a:cubicBezTo>
                  <a:pt x="115" y="184"/>
                  <a:pt x="115" y="184"/>
                  <a:pt x="115" y="184"/>
                </a:cubicBezTo>
                <a:cubicBezTo>
                  <a:pt x="162" y="206"/>
                  <a:pt x="162" y="206"/>
                  <a:pt x="162" y="206"/>
                </a:cubicBezTo>
                <a:cubicBezTo>
                  <a:pt x="67" y="261"/>
                  <a:pt x="67" y="261"/>
                  <a:pt x="67" y="261"/>
                </a:cubicBezTo>
                <a:cubicBezTo>
                  <a:pt x="67" y="24"/>
                  <a:pt x="67" y="24"/>
                  <a:pt x="67" y="24"/>
                </a:cubicBezTo>
                <a:cubicBezTo>
                  <a:pt x="0" y="0"/>
                  <a:pt x="0" y="0"/>
                  <a:pt x="0" y="0"/>
                </a:cubicBezTo>
                <a:cubicBezTo>
                  <a:pt x="0" y="299"/>
                  <a:pt x="0" y="299"/>
                  <a:pt x="0" y="299"/>
                </a:cubicBezTo>
                <a:cubicBezTo>
                  <a:pt x="67" y="337"/>
                  <a:pt x="67" y="337"/>
                  <a:pt x="67" y="337"/>
                </a:cubicBezTo>
                <a:cubicBezTo>
                  <a:pt x="235" y="240"/>
                  <a:pt x="235" y="240"/>
                  <a:pt x="235" y="240"/>
                </a:cubicBezTo>
                <a:cubicBezTo>
                  <a:pt x="235" y="164"/>
                  <a:pt x="235" y="164"/>
                  <a:pt x="235" y="164"/>
                </a:cubicBezTo>
                <a:lnTo>
                  <a:pt x="86" y="11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869122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nk Accent Color 2">
    <p:bg>
      <p:bgPr>
        <a:solidFill>
          <a:schemeClr val="accent2"/>
        </a:solidFill>
        <a:effectLst/>
      </p:bgPr>
    </p:bg>
    <p:spTree>
      <p:nvGrpSpPr>
        <p:cNvPr id="1" name=""/>
        <p:cNvGrpSpPr/>
        <p:nvPr/>
      </p:nvGrpSpPr>
      <p:grpSpPr>
        <a:xfrm>
          <a:off x="0" y="0"/>
          <a:ext cx="0" cy="0"/>
          <a:chOff x="0" y="0"/>
          <a:chExt cx="0" cy="0"/>
        </a:xfrm>
      </p:grpSpPr>
      <p:sp>
        <p:nvSpPr>
          <p:cNvPr id="3" name="Rectangle 2"/>
          <p:cNvSpPr/>
          <p:nvPr/>
        </p:nvSpPr>
        <p:spPr bwMode="auto">
          <a:xfrm>
            <a:off x="0" y="6410739"/>
            <a:ext cx="2067339" cy="569417"/>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Freeform 1"/>
          <p:cNvSpPr>
            <a:spLocks noChangeAspect="1" noEditPoints="1"/>
          </p:cNvSpPr>
          <p:nvPr/>
        </p:nvSpPr>
        <p:spPr bwMode="auto">
          <a:xfrm>
            <a:off x="483393" y="6502852"/>
            <a:ext cx="654845" cy="266248"/>
          </a:xfrm>
          <a:custGeom>
            <a:avLst/>
            <a:gdLst>
              <a:gd name="T0" fmla="*/ 336 w 833"/>
              <a:gd name="T1" fmla="*/ 68 h 337"/>
              <a:gd name="T2" fmla="*/ 435 w 833"/>
              <a:gd name="T3" fmla="*/ 81 h 337"/>
              <a:gd name="T4" fmla="*/ 441 w 833"/>
              <a:gd name="T5" fmla="*/ 144 h 337"/>
              <a:gd name="T6" fmla="*/ 416 w 833"/>
              <a:gd name="T7" fmla="*/ 162 h 337"/>
              <a:gd name="T8" fmla="*/ 461 w 833"/>
              <a:gd name="T9" fmla="*/ 212 h 337"/>
              <a:gd name="T10" fmla="*/ 395 w 833"/>
              <a:gd name="T11" fmla="*/ 270 h 337"/>
              <a:gd name="T12" fmla="*/ 360 w 833"/>
              <a:gd name="T13" fmla="*/ 89 h 337"/>
              <a:gd name="T14" fmla="*/ 384 w 833"/>
              <a:gd name="T15" fmla="*/ 154 h 337"/>
              <a:gd name="T16" fmla="*/ 426 w 833"/>
              <a:gd name="T17" fmla="*/ 119 h 337"/>
              <a:gd name="T18" fmla="*/ 360 w 833"/>
              <a:gd name="T19" fmla="*/ 89 h 337"/>
              <a:gd name="T20" fmla="*/ 360 w 833"/>
              <a:gd name="T21" fmla="*/ 248 h 337"/>
              <a:gd name="T22" fmla="*/ 425 w 833"/>
              <a:gd name="T23" fmla="*/ 239 h 337"/>
              <a:gd name="T24" fmla="*/ 387 w 833"/>
              <a:gd name="T25" fmla="*/ 176 h 337"/>
              <a:gd name="T26" fmla="*/ 518 w 833"/>
              <a:gd name="T27" fmla="*/ 78 h 337"/>
              <a:gd name="T28" fmla="*/ 503 w 833"/>
              <a:gd name="T29" fmla="*/ 64 h 337"/>
              <a:gd name="T30" fmla="*/ 488 w 833"/>
              <a:gd name="T31" fmla="*/ 78 h 337"/>
              <a:gd name="T32" fmla="*/ 503 w 833"/>
              <a:gd name="T33" fmla="*/ 93 h 337"/>
              <a:gd name="T34" fmla="*/ 518 w 833"/>
              <a:gd name="T35" fmla="*/ 78 h 337"/>
              <a:gd name="T36" fmla="*/ 491 w 833"/>
              <a:gd name="T37" fmla="*/ 126 h 337"/>
              <a:gd name="T38" fmla="*/ 514 w 833"/>
              <a:gd name="T39" fmla="*/ 270 h 337"/>
              <a:gd name="T40" fmla="*/ 671 w 833"/>
              <a:gd name="T41" fmla="*/ 182 h 337"/>
              <a:gd name="T42" fmla="*/ 623 w 833"/>
              <a:gd name="T43" fmla="*/ 123 h 337"/>
              <a:gd name="T44" fmla="*/ 575 w 833"/>
              <a:gd name="T45" fmla="*/ 150 h 337"/>
              <a:gd name="T46" fmla="*/ 552 w 833"/>
              <a:gd name="T47" fmla="*/ 127 h 337"/>
              <a:gd name="T48" fmla="*/ 575 w 833"/>
              <a:gd name="T49" fmla="*/ 270 h 337"/>
              <a:gd name="T50" fmla="*/ 587 w 833"/>
              <a:gd name="T51" fmla="*/ 155 h 337"/>
              <a:gd name="T52" fmla="*/ 648 w 833"/>
              <a:gd name="T53" fmla="*/ 188 h 337"/>
              <a:gd name="T54" fmla="*/ 671 w 833"/>
              <a:gd name="T55" fmla="*/ 270 h 337"/>
              <a:gd name="T56" fmla="*/ 833 w 833"/>
              <a:gd name="T57" fmla="*/ 258 h 337"/>
              <a:gd name="T58" fmla="*/ 711 w 833"/>
              <a:gd name="T59" fmla="*/ 327 h 337"/>
              <a:gd name="T60" fmla="*/ 757 w 833"/>
              <a:gd name="T61" fmla="*/ 318 h 337"/>
              <a:gd name="T62" fmla="*/ 810 w 833"/>
              <a:gd name="T63" fmla="*/ 246 h 337"/>
              <a:gd name="T64" fmla="*/ 760 w 833"/>
              <a:gd name="T65" fmla="*/ 273 h 337"/>
              <a:gd name="T66" fmla="*/ 708 w 833"/>
              <a:gd name="T67" fmla="*/ 240 h 337"/>
              <a:gd name="T68" fmla="*/ 719 w 833"/>
              <a:gd name="T69" fmla="*/ 145 h 337"/>
              <a:gd name="T70" fmla="*/ 810 w 833"/>
              <a:gd name="T71" fmla="*/ 146 h 337"/>
              <a:gd name="T72" fmla="*/ 810 w 833"/>
              <a:gd name="T73" fmla="*/ 127 h 337"/>
              <a:gd name="T74" fmla="*/ 833 w 833"/>
              <a:gd name="T75" fmla="*/ 258 h 337"/>
              <a:gd name="T76" fmla="*/ 810 w 833"/>
              <a:gd name="T77" fmla="*/ 184 h 337"/>
              <a:gd name="T78" fmla="*/ 770 w 833"/>
              <a:gd name="T79" fmla="*/ 143 h 337"/>
              <a:gd name="T80" fmla="*/ 725 w 833"/>
              <a:gd name="T81" fmla="*/ 201 h 337"/>
              <a:gd name="T82" fmla="*/ 767 w 833"/>
              <a:gd name="T83" fmla="*/ 254 h 337"/>
              <a:gd name="T84" fmla="*/ 810 w 833"/>
              <a:gd name="T85" fmla="*/ 205 h 337"/>
              <a:gd name="T86" fmla="*/ 115 w 833"/>
              <a:gd name="T87" fmla="*/ 184 h 337"/>
              <a:gd name="T88" fmla="*/ 67 w 833"/>
              <a:gd name="T89" fmla="*/ 261 h 337"/>
              <a:gd name="T90" fmla="*/ 0 w 833"/>
              <a:gd name="T91" fmla="*/ 0 h 337"/>
              <a:gd name="T92" fmla="*/ 67 w 833"/>
              <a:gd name="T93" fmla="*/ 337 h 337"/>
              <a:gd name="T94" fmla="*/ 235 w 833"/>
              <a:gd name="T95" fmla="*/ 164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33" h="337">
                <a:moveTo>
                  <a:pt x="336" y="270"/>
                </a:moveTo>
                <a:cubicBezTo>
                  <a:pt x="336" y="68"/>
                  <a:pt x="336" y="68"/>
                  <a:pt x="336" y="68"/>
                </a:cubicBezTo>
                <a:cubicBezTo>
                  <a:pt x="394" y="68"/>
                  <a:pt x="394" y="68"/>
                  <a:pt x="394" y="68"/>
                </a:cubicBezTo>
                <a:cubicBezTo>
                  <a:pt x="411" y="68"/>
                  <a:pt x="425" y="72"/>
                  <a:pt x="435" y="81"/>
                </a:cubicBezTo>
                <a:cubicBezTo>
                  <a:pt x="446" y="89"/>
                  <a:pt x="451" y="100"/>
                  <a:pt x="451" y="114"/>
                </a:cubicBezTo>
                <a:cubicBezTo>
                  <a:pt x="451" y="125"/>
                  <a:pt x="448" y="135"/>
                  <a:pt x="441" y="144"/>
                </a:cubicBezTo>
                <a:cubicBezTo>
                  <a:pt x="435" y="152"/>
                  <a:pt x="427" y="158"/>
                  <a:pt x="416" y="162"/>
                </a:cubicBezTo>
                <a:cubicBezTo>
                  <a:pt x="416" y="162"/>
                  <a:pt x="416" y="162"/>
                  <a:pt x="416" y="162"/>
                </a:cubicBezTo>
                <a:cubicBezTo>
                  <a:pt x="429" y="164"/>
                  <a:pt x="440" y="169"/>
                  <a:pt x="449" y="178"/>
                </a:cubicBezTo>
                <a:cubicBezTo>
                  <a:pt x="457" y="187"/>
                  <a:pt x="461" y="198"/>
                  <a:pt x="461" y="212"/>
                </a:cubicBezTo>
                <a:cubicBezTo>
                  <a:pt x="461" y="229"/>
                  <a:pt x="455" y="243"/>
                  <a:pt x="442" y="254"/>
                </a:cubicBezTo>
                <a:cubicBezTo>
                  <a:pt x="430" y="264"/>
                  <a:pt x="414" y="270"/>
                  <a:pt x="395" y="270"/>
                </a:cubicBezTo>
                <a:lnTo>
                  <a:pt x="336" y="270"/>
                </a:lnTo>
                <a:close/>
                <a:moveTo>
                  <a:pt x="360" y="89"/>
                </a:moveTo>
                <a:cubicBezTo>
                  <a:pt x="360" y="154"/>
                  <a:pt x="360" y="154"/>
                  <a:pt x="360" y="154"/>
                </a:cubicBezTo>
                <a:cubicBezTo>
                  <a:pt x="384" y="154"/>
                  <a:pt x="384" y="154"/>
                  <a:pt x="384" y="154"/>
                </a:cubicBezTo>
                <a:cubicBezTo>
                  <a:pt x="397" y="154"/>
                  <a:pt x="407" y="151"/>
                  <a:pt x="415" y="145"/>
                </a:cubicBezTo>
                <a:cubicBezTo>
                  <a:pt x="422" y="139"/>
                  <a:pt x="426" y="130"/>
                  <a:pt x="426" y="119"/>
                </a:cubicBezTo>
                <a:cubicBezTo>
                  <a:pt x="426" y="99"/>
                  <a:pt x="413" y="89"/>
                  <a:pt x="387" y="89"/>
                </a:cubicBezTo>
                <a:lnTo>
                  <a:pt x="360" y="89"/>
                </a:lnTo>
                <a:close/>
                <a:moveTo>
                  <a:pt x="360" y="176"/>
                </a:moveTo>
                <a:cubicBezTo>
                  <a:pt x="360" y="248"/>
                  <a:pt x="360" y="248"/>
                  <a:pt x="360" y="248"/>
                </a:cubicBezTo>
                <a:cubicBezTo>
                  <a:pt x="392" y="248"/>
                  <a:pt x="392" y="248"/>
                  <a:pt x="392" y="248"/>
                </a:cubicBezTo>
                <a:cubicBezTo>
                  <a:pt x="406" y="248"/>
                  <a:pt x="417" y="245"/>
                  <a:pt x="425" y="239"/>
                </a:cubicBezTo>
                <a:cubicBezTo>
                  <a:pt x="432" y="232"/>
                  <a:pt x="436" y="223"/>
                  <a:pt x="436" y="211"/>
                </a:cubicBezTo>
                <a:cubicBezTo>
                  <a:pt x="436" y="188"/>
                  <a:pt x="420" y="176"/>
                  <a:pt x="387" y="176"/>
                </a:cubicBezTo>
                <a:lnTo>
                  <a:pt x="360" y="176"/>
                </a:lnTo>
                <a:close/>
                <a:moveTo>
                  <a:pt x="518" y="78"/>
                </a:moveTo>
                <a:cubicBezTo>
                  <a:pt x="518" y="74"/>
                  <a:pt x="516" y="71"/>
                  <a:pt x="514" y="68"/>
                </a:cubicBezTo>
                <a:cubicBezTo>
                  <a:pt x="511" y="65"/>
                  <a:pt x="507" y="64"/>
                  <a:pt x="503" y="64"/>
                </a:cubicBezTo>
                <a:cubicBezTo>
                  <a:pt x="498" y="64"/>
                  <a:pt x="495" y="65"/>
                  <a:pt x="492" y="68"/>
                </a:cubicBezTo>
                <a:cubicBezTo>
                  <a:pt x="489" y="71"/>
                  <a:pt x="488" y="74"/>
                  <a:pt x="488" y="78"/>
                </a:cubicBezTo>
                <a:cubicBezTo>
                  <a:pt x="488" y="83"/>
                  <a:pt x="489" y="86"/>
                  <a:pt x="492" y="89"/>
                </a:cubicBezTo>
                <a:cubicBezTo>
                  <a:pt x="495" y="92"/>
                  <a:pt x="499" y="93"/>
                  <a:pt x="503" y="93"/>
                </a:cubicBezTo>
                <a:cubicBezTo>
                  <a:pt x="507" y="93"/>
                  <a:pt x="510" y="92"/>
                  <a:pt x="513" y="89"/>
                </a:cubicBezTo>
                <a:cubicBezTo>
                  <a:pt x="516" y="86"/>
                  <a:pt x="518" y="83"/>
                  <a:pt x="518" y="78"/>
                </a:cubicBezTo>
                <a:moveTo>
                  <a:pt x="514" y="126"/>
                </a:moveTo>
                <a:cubicBezTo>
                  <a:pt x="491" y="126"/>
                  <a:pt x="491" y="126"/>
                  <a:pt x="491" y="126"/>
                </a:cubicBezTo>
                <a:cubicBezTo>
                  <a:pt x="491" y="270"/>
                  <a:pt x="491" y="270"/>
                  <a:pt x="491" y="270"/>
                </a:cubicBezTo>
                <a:cubicBezTo>
                  <a:pt x="514" y="270"/>
                  <a:pt x="514" y="270"/>
                  <a:pt x="514" y="270"/>
                </a:cubicBezTo>
                <a:lnTo>
                  <a:pt x="514" y="126"/>
                </a:lnTo>
                <a:close/>
                <a:moveTo>
                  <a:pt x="671" y="182"/>
                </a:moveTo>
                <a:cubicBezTo>
                  <a:pt x="671" y="163"/>
                  <a:pt x="667" y="149"/>
                  <a:pt x="659" y="138"/>
                </a:cubicBezTo>
                <a:cubicBezTo>
                  <a:pt x="650" y="128"/>
                  <a:pt x="638" y="123"/>
                  <a:pt x="623" y="123"/>
                </a:cubicBezTo>
                <a:cubicBezTo>
                  <a:pt x="602" y="123"/>
                  <a:pt x="586" y="132"/>
                  <a:pt x="576" y="150"/>
                </a:cubicBezTo>
                <a:cubicBezTo>
                  <a:pt x="575" y="150"/>
                  <a:pt x="575" y="150"/>
                  <a:pt x="575" y="150"/>
                </a:cubicBezTo>
                <a:cubicBezTo>
                  <a:pt x="575" y="127"/>
                  <a:pt x="575" y="127"/>
                  <a:pt x="575" y="127"/>
                </a:cubicBezTo>
                <a:cubicBezTo>
                  <a:pt x="552" y="127"/>
                  <a:pt x="552" y="127"/>
                  <a:pt x="552" y="127"/>
                </a:cubicBezTo>
                <a:cubicBezTo>
                  <a:pt x="552" y="270"/>
                  <a:pt x="552" y="270"/>
                  <a:pt x="552" y="270"/>
                </a:cubicBezTo>
                <a:cubicBezTo>
                  <a:pt x="575" y="270"/>
                  <a:pt x="575" y="270"/>
                  <a:pt x="575" y="270"/>
                </a:cubicBezTo>
                <a:cubicBezTo>
                  <a:pt x="575" y="188"/>
                  <a:pt x="575" y="188"/>
                  <a:pt x="575" y="188"/>
                </a:cubicBezTo>
                <a:cubicBezTo>
                  <a:pt x="575" y="175"/>
                  <a:pt x="579" y="164"/>
                  <a:pt x="587" y="155"/>
                </a:cubicBezTo>
                <a:cubicBezTo>
                  <a:pt x="594" y="147"/>
                  <a:pt x="604" y="143"/>
                  <a:pt x="615" y="143"/>
                </a:cubicBezTo>
                <a:cubicBezTo>
                  <a:pt x="637" y="143"/>
                  <a:pt x="648" y="158"/>
                  <a:pt x="648" y="188"/>
                </a:cubicBezTo>
                <a:cubicBezTo>
                  <a:pt x="648" y="270"/>
                  <a:pt x="648" y="270"/>
                  <a:pt x="648" y="270"/>
                </a:cubicBezTo>
                <a:cubicBezTo>
                  <a:pt x="671" y="270"/>
                  <a:pt x="671" y="270"/>
                  <a:pt x="671" y="270"/>
                </a:cubicBezTo>
                <a:lnTo>
                  <a:pt x="671" y="182"/>
                </a:lnTo>
                <a:close/>
                <a:moveTo>
                  <a:pt x="833" y="258"/>
                </a:moveTo>
                <a:cubicBezTo>
                  <a:pt x="833" y="311"/>
                  <a:pt x="808" y="337"/>
                  <a:pt x="758" y="337"/>
                </a:cubicBezTo>
                <a:cubicBezTo>
                  <a:pt x="740" y="337"/>
                  <a:pt x="725" y="334"/>
                  <a:pt x="711" y="327"/>
                </a:cubicBezTo>
                <a:cubicBezTo>
                  <a:pt x="717" y="307"/>
                  <a:pt x="717" y="307"/>
                  <a:pt x="717" y="307"/>
                </a:cubicBezTo>
                <a:cubicBezTo>
                  <a:pt x="731" y="315"/>
                  <a:pt x="742" y="318"/>
                  <a:pt x="757" y="318"/>
                </a:cubicBezTo>
                <a:cubicBezTo>
                  <a:pt x="792" y="318"/>
                  <a:pt x="810" y="299"/>
                  <a:pt x="810" y="262"/>
                </a:cubicBezTo>
                <a:cubicBezTo>
                  <a:pt x="810" y="246"/>
                  <a:pt x="810" y="246"/>
                  <a:pt x="810" y="246"/>
                </a:cubicBezTo>
                <a:cubicBezTo>
                  <a:pt x="810" y="246"/>
                  <a:pt x="810" y="246"/>
                  <a:pt x="810" y="246"/>
                </a:cubicBezTo>
                <a:cubicBezTo>
                  <a:pt x="799" y="264"/>
                  <a:pt x="782" y="273"/>
                  <a:pt x="760" y="273"/>
                </a:cubicBezTo>
                <a:cubicBezTo>
                  <a:pt x="749" y="273"/>
                  <a:pt x="738" y="270"/>
                  <a:pt x="729" y="265"/>
                </a:cubicBezTo>
                <a:cubicBezTo>
                  <a:pt x="720" y="259"/>
                  <a:pt x="713" y="251"/>
                  <a:pt x="708" y="240"/>
                </a:cubicBezTo>
                <a:cubicBezTo>
                  <a:pt x="703" y="229"/>
                  <a:pt x="701" y="217"/>
                  <a:pt x="701" y="203"/>
                </a:cubicBezTo>
                <a:cubicBezTo>
                  <a:pt x="701" y="178"/>
                  <a:pt x="707" y="159"/>
                  <a:pt x="719" y="145"/>
                </a:cubicBezTo>
                <a:cubicBezTo>
                  <a:pt x="731" y="130"/>
                  <a:pt x="747" y="123"/>
                  <a:pt x="767" y="123"/>
                </a:cubicBezTo>
                <a:cubicBezTo>
                  <a:pt x="786" y="123"/>
                  <a:pt x="800" y="131"/>
                  <a:pt x="810" y="146"/>
                </a:cubicBezTo>
                <a:cubicBezTo>
                  <a:pt x="810" y="146"/>
                  <a:pt x="810" y="146"/>
                  <a:pt x="810" y="146"/>
                </a:cubicBezTo>
                <a:cubicBezTo>
                  <a:pt x="810" y="127"/>
                  <a:pt x="810" y="127"/>
                  <a:pt x="810" y="127"/>
                </a:cubicBezTo>
                <a:cubicBezTo>
                  <a:pt x="833" y="127"/>
                  <a:pt x="833" y="127"/>
                  <a:pt x="833" y="127"/>
                </a:cubicBezTo>
                <a:lnTo>
                  <a:pt x="833" y="258"/>
                </a:lnTo>
                <a:close/>
                <a:moveTo>
                  <a:pt x="810" y="205"/>
                </a:moveTo>
                <a:cubicBezTo>
                  <a:pt x="810" y="184"/>
                  <a:pt x="810" y="184"/>
                  <a:pt x="810" y="184"/>
                </a:cubicBezTo>
                <a:cubicBezTo>
                  <a:pt x="810" y="172"/>
                  <a:pt x="806" y="163"/>
                  <a:pt x="798" y="155"/>
                </a:cubicBezTo>
                <a:cubicBezTo>
                  <a:pt x="790" y="147"/>
                  <a:pt x="781" y="143"/>
                  <a:pt x="770" y="143"/>
                </a:cubicBezTo>
                <a:cubicBezTo>
                  <a:pt x="756" y="143"/>
                  <a:pt x="744" y="148"/>
                  <a:pt x="736" y="158"/>
                </a:cubicBezTo>
                <a:cubicBezTo>
                  <a:pt x="729" y="168"/>
                  <a:pt x="725" y="183"/>
                  <a:pt x="725" y="201"/>
                </a:cubicBezTo>
                <a:cubicBezTo>
                  <a:pt x="725" y="217"/>
                  <a:pt x="728" y="230"/>
                  <a:pt x="736" y="239"/>
                </a:cubicBezTo>
                <a:cubicBezTo>
                  <a:pt x="744" y="249"/>
                  <a:pt x="754" y="254"/>
                  <a:pt x="767" y="254"/>
                </a:cubicBezTo>
                <a:cubicBezTo>
                  <a:pt x="779" y="254"/>
                  <a:pt x="790" y="249"/>
                  <a:pt x="798" y="240"/>
                </a:cubicBezTo>
                <a:cubicBezTo>
                  <a:pt x="806" y="231"/>
                  <a:pt x="810" y="219"/>
                  <a:pt x="810" y="205"/>
                </a:cubicBezTo>
                <a:moveTo>
                  <a:pt x="86" y="111"/>
                </a:moveTo>
                <a:cubicBezTo>
                  <a:pt x="115" y="184"/>
                  <a:pt x="115" y="184"/>
                  <a:pt x="115" y="184"/>
                </a:cubicBezTo>
                <a:cubicBezTo>
                  <a:pt x="162" y="206"/>
                  <a:pt x="162" y="206"/>
                  <a:pt x="162" y="206"/>
                </a:cubicBezTo>
                <a:cubicBezTo>
                  <a:pt x="67" y="261"/>
                  <a:pt x="67" y="261"/>
                  <a:pt x="67" y="261"/>
                </a:cubicBezTo>
                <a:cubicBezTo>
                  <a:pt x="67" y="24"/>
                  <a:pt x="67" y="24"/>
                  <a:pt x="67" y="24"/>
                </a:cubicBezTo>
                <a:cubicBezTo>
                  <a:pt x="0" y="0"/>
                  <a:pt x="0" y="0"/>
                  <a:pt x="0" y="0"/>
                </a:cubicBezTo>
                <a:cubicBezTo>
                  <a:pt x="0" y="299"/>
                  <a:pt x="0" y="299"/>
                  <a:pt x="0" y="299"/>
                </a:cubicBezTo>
                <a:cubicBezTo>
                  <a:pt x="67" y="337"/>
                  <a:pt x="67" y="337"/>
                  <a:pt x="67" y="337"/>
                </a:cubicBezTo>
                <a:cubicBezTo>
                  <a:pt x="235" y="240"/>
                  <a:pt x="235" y="240"/>
                  <a:pt x="235" y="240"/>
                </a:cubicBezTo>
                <a:cubicBezTo>
                  <a:pt x="235" y="164"/>
                  <a:pt x="235" y="164"/>
                  <a:pt x="235" y="164"/>
                </a:cubicBezTo>
                <a:lnTo>
                  <a:pt x="86" y="11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693747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nk Accent Color 3">
    <p:bg>
      <p:bgPr>
        <a:solidFill>
          <a:schemeClr val="accent3"/>
        </a:solidFill>
        <a:effectLst/>
      </p:bgPr>
    </p:bg>
    <p:spTree>
      <p:nvGrpSpPr>
        <p:cNvPr id="1" name=""/>
        <p:cNvGrpSpPr/>
        <p:nvPr/>
      </p:nvGrpSpPr>
      <p:grpSpPr>
        <a:xfrm>
          <a:off x="0" y="0"/>
          <a:ext cx="0" cy="0"/>
          <a:chOff x="0" y="0"/>
          <a:chExt cx="0" cy="0"/>
        </a:xfrm>
      </p:grpSpPr>
      <p:sp>
        <p:nvSpPr>
          <p:cNvPr id="3" name="Rectangle 2"/>
          <p:cNvSpPr/>
          <p:nvPr/>
        </p:nvSpPr>
        <p:spPr bwMode="auto">
          <a:xfrm>
            <a:off x="0" y="6410739"/>
            <a:ext cx="2067339" cy="569417"/>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Freeform 1"/>
          <p:cNvSpPr>
            <a:spLocks noChangeAspect="1" noEditPoints="1"/>
          </p:cNvSpPr>
          <p:nvPr/>
        </p:nvSpPr>
        <p:spPr bwMode="auto">
          <a:xfrm>
            <a:off x="483393" y="6502852"/>
            <a:ext cx="654845" cy="266248"/>
          </a:xfrm>
          <a:custGeom>
            <a:avLst/>
            <a:gdLst>
              <a:gd name="T0" fmla="*/ 336 w 833"/>
              <a:gd name="T1" fmla="*/ 68 h 337"/>
              <a:gd name="T2" fmla="*/ 435 w 833"/>
              <a:gd name="T3" fmla="*/ 81 h 337"/>
              <a:gd name="T4" fmla="*/ 441 w 833"/>
              <a:gd name="T5" fmla="*/ 144 h 337"/>
              <a:gd name="T6" fmla="*/ 416 w 833"/>
              <a:gd name="T7" fmla="*/ 162 h 337"/>
              <a:gd name="T8" fmla="*/ 461 w 833"/>
              <a:gd name="T9" fmla="*/ 212 h 337"/>
              <a:gd name="T10" fmla="*/ 395 w 833"/>
              <a:gd name="T11" fmla="*/ 270 h 337"/>
              <a:gd name="T12" fmla="*/ 360 w 833"/>
              <a:gd name="T13" fmla="*/ 89 h 337"/>
              <a:gd name="T14" fmla="*/ 384 w 833"/>
              <a:gd name="T15" fmla="*/ 154 h 337"/>
              <a:gd name="T16" fmla="*/ 426 w 833"/>
              <a:gd name="T17" fmla="*/ 119 h 337"/>
              <a:gd name="T18" fmla="*/ 360 w 833"/>
              <a:gd name="T19" fmla="*/ 89 h 337"/>
              <a:gd name="T20" fmla="*/ 360 w 833"/>
              <a:gd name="T21" fmla="*/ 248 h 337"/>
              <a:gd name="T22" fmla="*/ 425 w 833"/>
              <a:gd name="T23" fmla="*/ 239 h 337"/>
              <a:gd name="T24" fmla="*/ 387 w 833"/>
              <a:gd name="T25" fmla="*/ 176 h 337"/>
              <a:gd name="T26" fmla="*/ 518 w 833"/>
              <a:gd name="T27" fmla="*/ 78 h 337"/>
              <a:gd name="T28" fmla="*/ 503 w 833"/>
              <a:gd name="T29" fmla="*/ 64 h 337"/>
              <a:gd name="T30" fmla="*/ 488 w 833"/>
              <a:gd name="T31" fmla="*/ 78 h 337"/>
              <a:gd name="T32" fmla="*/ 503 w 833"/>
              <a:gd name="T33" fmla="*/ 93 h 337"/>
              <a:gd name="T34" fmla="*/ 518 w 833"/>
              <a:gd name="T35" fmla="*/ 78 h 337"/>
              <a:gd name="T36" fmla="*/ 491 w 833"/>
              <a:gd name="T37" fmla="*/ 126 h 337"/>
              <a:gd name="T38" fmla="*/ 514 w 833"/>
              <a:gd name="T39" fmla="*/ 270 h 337"/>
              <a:gd name="T40" fmla="*/ 671 w 833"/>
              <a:gd name="T41" fmla="*/ 182 h 337"/>
              <a:gd name="T42" fmla="*/ 623 w 833"/>
              <a:gd name="T43" fmla="*/ 123 h 337"/>
              <a:gd name="T44" fmla="*/ 575 w 833"/>
              <a:gd name="T45" fmla="*/ 150 h 337"/>
              <a:gd name="T46" fmla="*/ 552 w 833"/>
              <a:gd name="T47" fmla="*/ 127 h 337"/>
              <a:gd name="T48" fmla="*/ 575 w 833"/>
              <a:gd name="T49" fmla="*/ 270 h 337"/>
              <a:gd name="T50" fmla="*/ 587 w 833"/>
              <a:gd name="T51" fmla="*/ 155 h 337"/>
              <a:gd name="T52" fmla="*/ 648 w 833"/>
              <a:gd name="T53" fmla="*/ 188 h 337"/>
              <a:gd name="T54" fmla="*/ 671 w 833"/>
              <a:gd name="T55" fmla="*/ 270 h 337"/>
              <a:gd name="T56" fmla="*/ 833 w 833"/>
              <a:gd name="T57" fmla="*/ 258 h 337"/>
              <a:gd name="T58" fmla="*/ 711 w 833"/>
              <a:gd name="T59" fmla="*/ 327 h 337"/>
              <a:gd name="T60" fmla="*/ 757 w 833"/>
              <a:gd name="T61" fmla="*/ 318 h 337"/>
              <a:gd name="T62" fmla="*/ 810 w 833"/>
              <a:gd name="T63" fmla="*/ 246 h 337"/>
              <a:gd name="T64" fmla="*/ 760 w 833"/>
              <a:gd name="T65" fmla="*/ 273 h 337"/>
              <a:gd name="T66" fmla="*/ 708 w 833"/>
              <a:gd name="T67" fmla="*/ 240 h 337"/>
              <a:gd name="T68" fmla="*/ 719 w 833"/>
              <a:gd name="T69" fmla="*/ 145 h 337"/>
              <a:gd name="T70" fmla="*/ 810 w 833"/>
              <a:gd name="T71" fmla="*/ 146 h 337"/>
              <a:gd name="T72" fmla="*/ 810 w 833"/>
              <a:gd name="T73" fmla="*/ 127 h 337"/>
              <a:gd name="T74" fmla="*/ 833 w 833"/>
              <a:gd name="T75" fmla="*/ 258 h 337"/>
              <a:gd name="T76" fmla="*/ 810 w 833"/>
              <a:gd name="T77" fmla="*/ 184 h 337"/>
              <a:gd name="T78" fmla="*/ 770 w 833"/>
              <a:gd name="T79" fmla="*/ 143 h 337"/>
              <a:gd name="T80" fmla="*/ 725 w 833"/>
              <a:gd name="T81" fmla="*/ 201 h 337"/>
              <a:gd name="T82" fmla="*/ 767 w 833"/>
              <a:gd name="T83" fmla="*/ 254 h 337"/>
              <a:gd name="T84" fmla="*/ 810 w 833"/>
              <a:gd name="T85" fmla="*/ 205 h 337"/>
              <a:gd name="T86" fmla="*/ 115 w 833"/>
              <a:gd name="T87" fmla="*/ 184 h 337"/>
              <a:gd name="T88" fmla="*/ 67 w 833"/>
              <a:gd name="T89" fmla="*/ 261 h 337"/>
              <a:gd name="T90" fmla="*/ 0 w 833"/>
              <a:gd name="T91" fmla="*/ 0 h 337"/>
              <a:gd name="T92" fmla="*/ 67 w 833"/>
              <a:gd name="T93" fmla="*/ 337 h 337"/>
              <a:gd name="T94" fmla="*/ 235 w 833"/>
              <a:gd name="T95" fmla="*/ 164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33" h="337">
                <a:moveTo>
                  <a:pt x="336" y="270"/>
                </a:moveTo>
                <a:cubicBezTo>
                  <a:pt x="336" y="68"/>
                  <a:pt x="336" y="68"/>
                  <a:pt x="336" y="68"/>
                </a:cubicBezTo>
                <a:cubicBezTo>
                  <a:pt x="394" y="68"/>
                  <a:pt x="394" y="68"/>
                  <a:pt x="394" y="68"/>
                </a:cubicBezTo>
                <a:cubicBezTo>
                  <a:pt x="411" y="68"/>
                  <a:pt x="425" y="72"/>
                  <a:pt x="435" y="81"/>
                </a:cubicBezTo>
                <a:cubicBezTo>
                  <a:pt x="446" y="89"/>
                  <a:pt x="451" y="100"/>
                  <a:pt x="451" y="114"/>
                </a:cubicBezTo>
                <a:cubicBezTo>
                  <a:pt x="451" y="125"/>
                  <a:pt x="448" y="135"/>
                  <a:pt x="441" y="144"/>
                </a:cubicBezTo>
                <a:cubicBezTo>
                  <a:pt x="435" y="152"/>
                  <a:pt x="427" y="158"/>
                  <a:pt x="416" y="162"/>
                </a:cubicBezTo>
                <a:cubicBezTo>
                  <a:pt x="416" y="162"/>
                  <a:pt x="416" y="162"/>
                  <a:pt x="416" y="162"/>
                </a:cubicBezTo>
                <a:cubicBezTo>
                  <a:pt x="429" y="164"/>
                  <a:pt x="440" y="169"/>
                  <a:pt x="449" y="178"/>
                </a:cubicBezTo>
                <a:cubicBezTo>
                  <a:pt x="457" y="187"/>
                  <a:pt x="461" y="198"/>
                  <a:pt x="461" y="212"/>
                </a:cubicBezTo>
                <a:cubicBezTo>
                  <a:pt x="461" y="229"/>
                  <a:pt x="455" y="243"/>
                  <a:pt x="442" y="254"/>
                </a:cubicBezTo>
                <a:cubicBezTo>
                  <a:pt x="430" y="264"/>
                  <a:pt x="414" y="270"/>
                  <a:pt x="395" y="270"/>
                </a:cubicBezTo>
                <a:lnTo>
                  <a:pt x="336" y="270"/>
                </a:lnTo>
                <a:close/>
                <a:moveTo>
                  <a:pt x="360" y="89"/>
                </a:moveTo>
                <a:cubicBezTo>
                  <a:pt x="360" y="154"/>
                  <a:pt x="360" y="154"/>
                  <a:pt x="360" y="154"/>
                </a:cubicBezTo>
                <a:cubicBezTo>
                  <a:pt x="384" y="154"/>
                  <a:pt x="384" y="154"/>
                  <a:pt x="384" y="154"/>
                </a:cubicBezTo>
                <a:cubicBezTo>
                  <a:pt x="397" y="154"/>
                  <a:pt x="407" y="151"/>
                  <a:pt x="415" y="145"/>
                </a:cubicBezTo>
                <a:cubicBezTo>
                  <a:pt x="422" y="139"/>
                  <a:pt x="426" y="130"/>
                  <a:pt x="426" y="119"/>
                </a:cubicBezTo>
                <a:cubicBezTo>
                  <a:pt x="426" y="99"/>
                  <a:pt x="413" y="89"/>
                  <a:pt x="387" y="89"/>
                </a:cubicBezTo>
                <a:lnTo>
                  <a:pt x="360" y="89"/>
                </a:lnTo>
                <a:close/>
                <a:moveTo>
                  <a:pt x="360" y="176"/>
                </a:moveTo>
                <a:cubicBezTo>
                  <a:pt x="360" y="248"/>
                  <a:pt x="360" y="248"/>
                  <a:pt x="360" y="248"/>
                </a:cubicBezTo>
                <a:cubicBezTo>
                  <a:pt x="392" y="248"/>
                  <a:pt x="392" y="248"/>
                  <a:pt x="392" y="248"/>
                </a:cubicBezTo>
                <a:cubicBezTo>
                  <a:pt x="406" y="248"/>
                  <a:pt x="417" y="245"/>
                  <a:pt x="425" y="239"/>
                </a:cubicBezTo>
                <a:cubicBezTo>
                  <a:pt x="432" y="232"/>
                  <a:pt x="436" y="223"/>
                  <a:pt x="436" y="211"/>
                </a:cubicBezTo>
                <a:cubicBezTo>
                  <a:pt x="436" y="188"/>
                  <a:pt x="420" y="176"/>
                  <a:pt x="387" y="176"/>
                </a:cubicBezTo>
                <a:lnTo>
                  <a:pt x="360" y="176"/>
                </a:lnTo>
                <a:close/>
                <a:moveTo>
                  <a:pt x="518" y="78"/>
                </a:moveTo>
                <a:cubicBezTo>
                  <a:pt x="518" y="74"/>
                  <a:pt x="516" y="71"/>
                  <a:pt x="514" y="68"/>
                </a:cubicBezTo>
                <a:cubicBezTo>
                  <a:pt x="511" y="65"/>
                  <a:pt x="507" y="64"/>
                  <a:pt x="503" y="64"/>
                </a:cubicBezTo>
                <a:cubicBezTo>
                  <a:pt x="498" y="64"/>
                  <a:pt x="495" y="65"/>
                  <a:pt x="492" y="68"/>
                </a:cubicBezTo>
                <a:cubicBezTo>
                  <a:pt x="489" y="71"/>
                  <a:pt x="488" y="74"/>
                  <a:pt x="488" y="78"/>
                </a:cubicBezTo>
                <a:cubicBezTo>
                  <a:pt x="488" y="83"/>
                  <a:pt x="489" y="86"/>
                  <a:pt x="492" y="89"/>
                </a:cubicBezTo>
                <a:cubicBezTo>
                  <a:pt x="495" y="92"/>
                  <a:pt x="499" y="93"/>
                  <a:pt x="503" y="93"/>
                </a:cubicBezTo>
                <a:cubicBezTo>
                  <a:pt x="507" y="93"/>
                  <a:pt x="510" y="92"/>
                  <a:pt x="513" y="89"/>
                </a:cubicBezTo>
                <a:cubicBezTo>
                  <a:pt x="516" y="86"/>
                  <a:pt x="518" y="83"/>
                  <a:pt x="518" y="78"/>
                </a:cubicBezTo>
                <a:moveTo>
                  <a:pt x="514" y="126"/>
                </a:moveTo>
                <a:cubicBezTo>
                  <a:pt x="491" y="126"/>
                  <a:pt x="491" y="126"/>
                  <a:pt x="491" y="126"/>
                </a:cubicBezTo>
                <a:cubicBezTo>
                  <a:pt x="491" y="270"/>
                  <a:pt x="491" y="270"/>
                  <a:pt x="491" y="270"/>
                </a:cubicBezTo>
                <a:cubicBezTo>
                  <a:pt x="514" y="270"/>
                  <a:pt x="514" y="270"/>
                  <a:pt x="514" y="270"/>
                </a:cubicBezTo>
                <a:lnTo>
                  <a:pt x="514" y="126"/>
                </a:lnTo>
                <a:close/>
                <a:moveTo>
                  <a:pt x="671" y="182"/>
                </a:moveTo>
                <a:cubicBezTo>
                  <a:pt x="671" y="163"/>
                  <a:pt x="667" y="149"/>
                  <a:pt x="659" y="138"/>
                </a:cubicBezTo>
                <a:cubicBezTo>
                  <a:pt x="650" y="128"/>
                  <a:pt x="638" y="123"/>
                  <a:pt x="623" y="123"/>
                </a:cubicBezTo>
                <a:cubicBezTo>
                  <a:pt x="602" y="123"/>
                  <a:pt x="586" y="132"/>
                  <a:pt x="576" y="150"/>
                </a:cubicBezTo>
                <a:cubicBezTo>
                  <a:pt x="575" y="150"/>
                  <a:pt x="575" y="150"/>
                  <a:pt x="575" y="150"/>
                </a:cubicBezTo>
                <a:cubicBezTo>
                  <a:pt x="575" y="127"/>
                  <a:pt x="575" y="127"/>
                  <a:pt x="575" y="127"/>
                </a:cubicBezTo>
                <a:cubicBezTo>
                  <a:pt x="552" y="127"/>
                  <a:pt x="552" y="127"/>
                  <a:pt x="552" y="127"/>
                </a:cubicBezTo>
                <a:cubicBezTo>
                  <a:pt x="552" y="270"/>
                  <a:pt x="552" y="270"/>
                  <a:pt x="552" y="270"/>
                </a:cubicBezTo>
                <a:cubicBezTo>
                  <a:pt x="575" y="270"/>
                  <a:pt x="575" y="270"/>
                  <a:pt x="575" y="270"/>
                </a:cubicBezTo>
                <a:cubicBezTo>
                  <a:pt x="575" y="188"/>
                  <a:pt x="575" y="188"/>
                  <a:pt x="575" y="188"/>
                </a:cubicBezTo>
                <a:cubicBezTo>
                  <a:pt x="575" y="175"/>
                  <a:pt x="579" y="164"/>
                  <a:pt x="587" y="155"/>
                </a:cubicBezTo>
                <a:cubicBezTo>
                  <a:pt x="594" y="147"/>
                  <a:pt x="604" y="143"/>
                  <a:pt x="615" y="143"/>
                </a:cubicBezTo>
                <a:cubicBezTo>
                  <a:pt x="637" y="143"/>
                  <a:pt x="648" y="158"/>
                  <a:pt x="648" y="188"/>
                </a:cubicBezTo>
                <a:cubicBezTo>
                  <a:pt x="648" y="270"/>
                  <a:pt x="648" y="270"/>
                  <a:pt x="648" y="270"/>
                </a:cubicBezTo>
                <a:cubicBezTo>
                  <a:pt x="671" y="270"/>
                  <a:pt x="671" y="270"/>
                  <a:pt x="671" y="270"/>
                </a:cubicBezTo>
                <a:lnTo>
                  <a:pt x="671" y="182"/>
                </a:lnTo>
                <a:close/>
                <a:moveTo>
                  <a:pt x="833" y="258"/>
                </a:moveTo>
                <a:cubicBezTo>
                  <a:pt x="833" y="311"/>
                  <a:pt x="808" y="337"/>
                  <a:pt x="758" y="337"/>
                </a:cubicBezTo>
                <a:cubicBezTo>
                  <a:pt x="740" y="337"/>
                  <a:pt x="725" y="334"/>
                  <a:pt x="711" y="327"/>
                </a:cubicBezTo>
                <a:cubicBezTo>
                  <a:pt x="717" y="307"/>
                  <a:pt x="717" y="307"/>
                  <a:pt x="717" y="307"/>
                </a:cubicBezTo>
                <a:cubicBezTo>
                  <a:pt x="731" y="315"/>
                  <a:pt x="742" y="318"/>
                  <a:pt x="757" y="318"/>
                </a:cubicBezTo>
                <a:cubicBezTo>
                  <a:pt x="792" y="318"/>
                  <a:pt x="810" y="299"/>
                  <a:pt x="810" y="262"/>
                </a:cubicBezTo>
                <a:cubicBezTo>
                  <a:pt x="810" y="246"/>
                  <a:pt x="810" y="246"/>
                  <a:pt x="810" y="246"/>
                </a:cubicBezTo>
                <a:cubicBezTo>
                  <a:pt x="810" y="246"/>
                  <a:pt x="810" y="246"/>
                  <a:pt x="810" y="246"/>
                </a:cubicBezTo>
                <a:cubicBezTo>
                  <a:pt x="799" y="264"/>
                  <a:pt x="782" y="273"/>
                  <a:pt x="760" y="273"/>
                </a:cubicBezTo>
                <a:cubicBezTo>
                  <a:pt x="749" y="273"/>
                  <a:pt x="738" y="270"/>
                  <a:pt x="729" y="265"/>
                </a:cubicBezTo>
                <a:cubicBezTo>
                  <a:pt x="720" y="259"/>
                  <a:pt x="713" y="251"/>
                  <a:pt x="708" y="240"/>
                </a:cubicBezTo>
                <a:cubicBezTo>
                  <a:pt x="703" y="229"/>
                  <a:pt x="701" y="217"/>
                  <a:pt x="701" y="203"/>
                </a:cubicBezTo>
                <a:cubicBezTo>
                  <a:pt x="701" y="178"/>
                  <a:pt x="707" y="159"/>
                  <a:pt x="719" y="145"/>
                </a:cubicBezTo>
                <a:cubicBezTo>
                  <a:pt x="731" y="130"/>
                  <a:pt x="747" y="123"/>
                  <a:pt x="767" y="123"/>
                </a:cubicBezTo>
                <a:cubicBezTo>
                  <a:pt x="786" y="123"/>
                  <a:pt x="800" y="131"/>
                  <a:pt x="810" y="146"/>
                </a:cubicBezTo>
                <a:cubicBezTo>
                  <a:pt x="810" y="146"/>
                  <a:pt x="810" y="146"/>
                  <a:pt x="810" y="146"/>
                </a:cubicBezTo>
                <a:cubicBezTo>
                  <a:pt x="810" y="127"/>
                  <a:pt x="810" y="127"/>
                  <a:pt x="810" y="127"/>
                </a:cubicBezTo>
                <a:cubicBezTo>
                  <a:pt x="833" y="127"/>
                  <a:pt x="833" y="127"/>
                  <a:pt x="833" y="127"/>
                </a:cubicBezTo>
                <a:lnTo>
                  <a:pt x="833" y="258"/>
                </a:lnTo>
                <a:close/>
                <a:moveTo>
                  <a:pt x="810" y="205"/>
                </a:moveTo>
                <a:cubicBezTo>
                  <a:pt x="810" y="184"/>
                  <a:pt x="810" y="184"/>
                  <a:pt x="810" y="184"/>
                </a:cubicBezTo>
                <a:cubicBezTo>
                  <a:pt x="810" y="172"/>
                  <a:pt x="806" y="163"/>
                  <a:pt x="798" y="155"/>
                </a:cubicBezTo>
                <a:cubicBezTo>
                  <a:pt x="790" y="147"/>
                  <a:pt x="781" y="143"/>
                  <a:pt x="770" y="143"/>
                </a:cubicBezTo>
                <a:cubicBezTo>
                  <a:pt x="756" y="143"/>
                  <a:pt x="744" y="148"/>
                  <a:pt x="736" y="158"/>
                </a:cubicBezTo>
                <a:cubicBezTo>
                  <a:pt x="729" y="168"/>
                  <a:pt x="725" y="183"/>
                  <a:pt x="725" y="201"/>
                </a:cubicBezTo>
                <a:cubicBezTo>
                  <a:pt x="725" y="217"/>
                  <a:pt x="728" y="230"/>
                  <a:pt x="736" y="239"/>
                </a:cubicBezTo>
                <a:cubicBezTo>
                  <a:pt x="744" y="249"/>
                  <a:pt x="754" y="254"/>
                  <a:pt x="767" y="254"/>
                </a:cubicBezTo>
                <a:cubicBezTo>
                  <a:pt x="779" y="254"/>
                  <a:pt x="790" y="249"/>
                  <a:pt x="798" y="240"/>
                </a:cubicBezTo>
                <a:cubicBezTo>
                  <a:pt x="806" y="231"/>
                  <a:pt x="810" y="219"/>
                  <a:pt x="810" y="205"/>
                </a:cubicBezTo>
                <a:moveTo>
                  <a:pt x="86" y="111"/>
                </a:moveTo>
                <a:cubicBezTo>
                  <a:pt x="115" y="184"/>
                  <a:pt x="115" y="184"/>
                  <a:pt x="115" y="184"/>
                </a:cubicBezTo>
                <a:cubicBezTo>
                  <a:pt x="162" y="206"/>
                  <a:pt x="162" y="206"/>
                  <a:pt x="162" y="206"/>
                </a:cubicBezTo>
                <a:cubicBezTo>
                  <a:pt x="67" y="261"/>
                  <a:pt x="67" y="261"/>
                  <a:pt x="67" y="261"/>
                </a:cubicBezTo>
                <a:cubicBezTo>
                  <a:pt x="67" y="24"/>
                  <a:pt x="67" y="24"/>
                  <a:pt x="67" y="24"/>
                </a:cubicBezTo>
                <a:cubicBezTo>
                  <a:pt x="0" y="0"/>
                  <a:pt x="0" y="0"/>
                  <a:pt x="0" y="0"/>
                </a:cubicBezTo>
                <a:cubicBezTo>
                  <a:pt x="0" y="299"/>
                  <a:pt x="0" y="299"/>
                  <a:pt x="0" y="299"/>
                </a:cubicBezTo>
                <a:cubicBezTo>
                  <a:pt x="67" y="337"/>
                  <a:pt x="67" y="337"/>
                  <a:pt x="67" y="337"/>
                </a:cubicBezTo>
                <a:cubicBezTo>
                  <a:pt x="235" y="240"/>
                  <a:pt x="235" y="240"/>
                  <a:pt x="235" y="240"/>
                </a:cubicBezTo>
                <a:cubicBezTo>
                  <a:pt x="235" y="164"/>
                  <a:pt x="235" y="164"/>
                  <a:pt x="235" y="164"/>
                </a:cubicBezTo>
                <a:lnTo>
                  <a:pt x="86" y="11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42597414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Section Title">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5" y="0"/>
            <a:ext cx="9326033" cy="6994525"/>
          </a:xfrm>
          <a:prstGeom prst="rect">
            <a:avLst/>
          </a:prstGeom>
        </p:spPr>
      </p:pic>
      <p:sp>
        <p:nvSpPr>
          <p:cNvPr id="3" name="Rectangle 2"/>
          <p:cNvSpPr/>
          <p:nvPr userDrawn="1"/>
        </p:nvSpPr>
        <p:spPr bwMode="auto">
          <a:xfrm>
            <a:off x="0" y="0"/>
            <a:ext cx="9326563" cy="6994525"/>
          </a:xfrm>
          <a:prstGeom prst="rect">
            <a:avLst/>
          </a:prstGeom>
          <a:solidFill>
            <a:srgbClr val="000000">
              <a:alpha val="5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5"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57175" y="2125663"/>
            <a:ext cx="8914642" cy="1181734"/>
          </a:xfrm>
          <a:noFill/>
        </p:spPr>
        <p:txBody>
          <a:bodyPr tIns="91440" bIns="91440" anchor="t" anchorCtr="0">
            <a:spAutoFit/>
          </a:bodyPr>
          <a:lstStyle>
            <a:lvl1pPr>
              <a:defRPr sz="7199" b="1" spc="-100" baseline="0">
                <a:gradFill>
                  <a:gsLst>
                    <a:gs pos="100000">
                      <a:schemeClr val="tx1"/>
                    </a:gs>
                    <a:gs pos="0">
                      <a:schemeClr val="tx1"/>
                    </a:gs>
                  </a:gsLst>
                  <a:lin ang="5400000" scaled="0"/>
                </a:gradFill>
                <a:latin typeface="+mn-lt"/>
              </a:defRPr>
            </a:lvl1pPr>
          </a:lstStyle>
          <a:p>
            <a:r>
              <a:rPr lang="en-US" dirty="0"/>
              <a:t>Section title</a:t>
            </a:r>
          </a:p>
        </p:txBody>
      </p:sp>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invGray">
          <a:xfrm>
            <a:off x="7625768" y="6240322"/>
            <a:ext cx="1255201" cy="274667"/>
          </a:xfrm>
          <a:prstGeom prst="rect">
            <a:avLst/>
          </a:prstGeom>
        </p:spPr>
      </p:pic>
      <p:sp>
        <p:nvSpPr>
          <p:cNvPr id="7" name="Freeform 5"/>
          <p:cNvSpPr>
            <a:spLocks noChangeAspect="1" noEditPoints="1"/>
          </p:cNvSpPr>
          <p:nvPr userDrawn="1"/>
        </p:nvSpPr>
        <p:spPr bwMode="auto">
          <a:xfrm>
            <a:off x="483393" y="6248852"/>
            <a:ext cx="654845" cy="266248"/>
          </a:xfrm>
          <a:custGeom>
            <a:avLst/>
            <a:gdLst>
              <a:gd name="T0" fmla="*/ 336 w 833"/>
              <a:gd name="T1" fmla="*/ 68 h 337"/>
              <a:gd name="T2" fmla="*/ 435 w 833"/>
              <a:gd name="T3" fmla="*/ 81 h 337"/>
              <a:gd name="T4" fmla="*/ 441 w 833"/>
              <a:gd name="T5" fmla="*/ 144 h 337"/>
              <a:gd name="T6" fmla="*/ 416 w 833"/>
              <a:gd name="T7" fmla="*/ 162 h 337"/>
              <a:gd name="T8" fmla="*/ 461 w 833"/>
              <a:gd name="T9" fmla="*/ 212 h 337"/>
              <a:gd name="T10" fmla="*/ 395 w 833"/>
              <a:gd name="T11" fmla="*/ 270 h 337"/>
              <a:gd name="T12" fmla="*/ 360 w 833"/>
              <a:gd name="T13" fmla="*/ 89 h 337"/>
              <a:gd name="T14" fmla="*/ 384 w 833"/>
              <a:gd name="T15" fmla="*/ 154 h 337"/>
              <a:gd name="T16" fmla="*/ 426 w 833"/>
              <a:gd name="T17" fmla="*/ 119 h 337"/>
              <a:gd name="T18" fmla="*/ 360 w 833"/>
              <a:gd name="T19" fmla="*/ 89 h 337"/>
              <a:gd name="T20" fmla="*/ 360 w 833"/>
              <a:gd name="T21" fmla="*/ 248 h 337"/>
              <a:gd name="T22" fmla="*/ 425 w 833"/>
              <a:gd name="T23" fmla="*/ 239 h 337"/>
              <a:gd name="T24" fmla="*/ 387 w 833"/>
              <a:gd name="T25" fmla="*/ 176 h 337"/>
              <a:gd name="T26" fmla="*/ 518 w 833"/>
              <a:gd name="T27" fmla="*/ 78 h 337"/>
              <a:gd name="T28" fmla="*/ 503 w 833"/>
              <a:gd name="T29" fmla="*/ 64 h 337"/>
              <a:gd name="T30" fmla="*/ 488 w 833"/>
              <a:gd name="T31" fmla="*/ 78 h 337"/>
              <a:gd name="T32" fmla="*/ 503 w 833"/>
              <a:gd name="T33" fmla="*/ 93 h 337"/>
              <a:gd name="T34" fmla="*/ 518 w 833"/>
              <a:gd name="T35" fmla="*/ 78 h 337"/>
              <a:gd name="T36" fmla="*/ 491 w 833"/>
              <a:gd name="T37" fmla="*/ 126 h 337"/>
              <a:gd name="T38" fmla="*/ 514 w 833"/>
              <a:gd name="T39" fmla="*/ 270 h 337"/>
              <a:gd name="T40" fmla="*/ 671 w 833"/>
              <a:gd name="T41" fmla="*/ 182 h 337"/>
              <a:gd name="T42" fmla="*/ 623 w 833"/>
              <a:gd name="T43" fmla="*/ 123 h 337"/>
              <a:gd name="T44" fmla="*/ 575 w 833"/>
              <a:gd name="T45" fmla="*/ 150 h 337"/>
              <a:gd name="T46" fmla="*/ 552 w 833"/>
              <a:gd name="T47" fmla="*/ 127 h 337"/>
              <a:gd name="T48" fmla="*/ 575 w 833"/>
              <a:gd name="T49" fmla="*/ 270 h 337"/>
              <a:gd name="T50" fmla="*/ 587 w 833"/>
              <a:gd name="T51" fmla="*/ 155 h 337"/>
              <a:gd name="T52" fmla="*/ 648 w 833"/>
              <a:gd name="T53" fmla="*/ 188 h 337"/>
              <a:gd name="T54" fmla="*/ 671 w 833"/>
              <a:gd name="T55" fmla="*/ 270 h 337"/>
              <a:gd name="T56" fmla="*/ 833 w 833"/>
              <a:gd name="T57" fmla="*/ 258 h 337"/>
              <a:gd name="T58" fmla="*/ 711 w 833"/>
              <a:gd name="T59" fmla="*/ 327 h 337"/>
              <a:gd name="T60" fmla="*/ 757 w 833"/>
              <a:gd name="T61" fmla="*/ 318 h 337"/>
              <a:gd name="T62" fmla="*/ 810 w 833"/>
              <a:gd name="T63" fmla="*/ 246 h 337"/>
              <a:gd name="T64" fmla="*/ 760 w 833"/>
              <a:gd name="T65" fmla="*/ 273 h 337"/>
              <a:gd name="T66" fmla="*/ 708 w 833"/>
              <a:gd name="T67" fmla="*/ 240 h 337"/>
              <a:gd name="T68" fmla="*/ 719 w 833"/>
              <a:gd name="T69" fmla="*/ 145 h 337"/>
              <a:gd name="T70" fmla="*/ 810 w 833"/>
              <a:gd name="T71" fmla="*/ 146 h 337"/>
              <a:gd name="T72" fmla="*/ 810 w 833"/>
              <a:gd name="T73" fmla="*/ 127 h 337"/>
              <a:gd name="T74" fmla="*/ 833 w 833"/>
              <a:gd name="T75" fmla="*/ 258 h 337"/>
              <a:gd name="T76" fmla="*/ 810 w 833"/>
              <a:gd name="T77" fmla="*/ 184 h 337"/>
              <a:gd name="T78" fmla="*/ 770 w 833"/>
              <a:gd name="T79" fmla="*/ 143 h 337"/>
              <a:gd name="T80" fmla="*/ 725 w 833"/>
              <a:gd name="T81" fmla="*/ 201 h 337"/>
              <a:gd name="T82" fmla="*/ 767 w 833"/>
              <a:gd name="T83" fmla="*/ 254 h 337"/>
              <a:gd name="T84" fmla="*/ 810 w 833"/>
              <a:gd name="T85" fmla="*/ 205 h 337"/>
              <a:gd name="T86" fmla="*/ 115 w 833"/>
              <a:gd name="T87" fmla="*/ 184 h 337"/>
              <a:gd name="T88" fmla="*/ 67 w 833"/>
              <a:gd name="T89" fmla="*/ 261 h 337"/>
              <a:gd name="T90" fmla="*/ 0 w 833"/>
              <a:gd name="T91" fmla="*/ 0 h 337"/>
              <a:gd name="T92" fmla="*/ 67 w 833"/>
              <a:gd name="T93" fmla="*/ 337 h 337"/>
              <a:gd name="T94" fmla="*/ 235 w 833"/>
              <a:gd name="T95" fmla="*/ 164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33" h="337">
                <a:moveTo>
                  <a:pt x="336" y="270"/>
                </a:moveTo>
                <a:cubicBezTo>
                  <a:pt x="336" y="68"/>
                  <a:pt x="336" y="68"/>
                  <a:pt x="336" y="68"/>
                </a:cubicBezTo>
                <a:cubicBezTo>
                  <a:pt x="394" y="68"/>
                  <a:pt x="394" y="68"/>
                  <a:pt x="394" y="68"/>
                </a:cubicBezTo>
                <a:cubicBezTo>
                  <a:pt x="411" y="68"/>
                  <a:pt x="425" y="72"/>
                  <a:pt x="435" y="81"/>
                </a:cubicBezTo>
                <a:cubicBezTo>
                  <a:pt x="446" y="89"/>
                  <a:pt x="451" y="100"/>
                  <a:pt x="451" y="114"/>
                </a:cubicBezTo>
                <a:cubicBezTo>
                  <a:pt x="451" y="125"/>
                  <a:pt x="448" y="135"/>
                  <a:pt x="441" y="144"/>
                </a:cubicBezTo>
                <a:cubicBezTo>
                  <a:pt x="435" y="152"/>
                  <a:pt x="427" y="158"/>
                  <a:pt x="416" y="162"/>
                </a:cubicBezTo>
                <a:cubicBezTo>
                  <a:pt x="416" y="162"/>
                  <a:pt x="416" y="162"/>
                  <a:pt x="416" y="162"/>
                </a:cubicBezTo>
                <a:cubicBezTo>
                  <a:pt x="429" y="164"/>
                  <a:pt x="440" y="169"/>
                  <a:pt x="449" y="178"/>
                </a:cubicBezTo>
                <a:cubicBezTo>
                  <a:pt x="457" y="187"/>
                  <a:pt x="461" y="198"/>
                  <a:pt x="461" y="212"/>
                </a:cubicBezTo>
                <a:cubicBezTo>
                  <a:pt x="461" y="229"/>
                  <a:pt x="455" y="243"/>
                  <a:pt x="442" y="254"/>
                </a:cubicBezTo>
                <a:cubicBezTo>
                  <a:pt x="430" y="264"/>
                  <a:pt x="414" y="270"/>
                  <a:pt x="395" y="270"/>
                </a:cubicBezTo>
                <a:lnTo>
                  <a:pt x="336" y="270"/>
                </a:lnTo>
                <a:close/>
                <a:moveTo>
                  <a:pt x="360" y="89"/>
                </a:moveTo>
                <a:cubicBezTo>
                  <a:pt x="360" y="154"/>
                  <a:pt x="360" y="154"/>
                  <a:pt x="360" y="154"/>
                </a:cubicBezTo>
                <a:cubicBezTo>
                  <a:pt x="384" y="154"/>
                  <a:pt x="384" y="154"/>
                  <a:pt x="384" y="154"/>
                </a:cubicBezTo>
                <a:cubicBezTo>
                  <a:pt x="397" y="154"/>
                  <a:pt x="407" y="151"/>
                  <a:pt x="415" y="145"/>
                </a:cubicBezTo>
                <a:cubicBezTo>
                  <a:pt x="422" y="139"/>
                  <a:pt x="426" y="130"/>
                  <a:pt x="426" y="119"/>
                </a:cubicBezTo>
                <a:cubicBezTo>
                  <a:pt x="426" y="99"/>
                  <a:pt x="413" y="89"/>
                  <a:pt x="387" y="89"/>
                </a:cubicBezTo>
                <a:lnTo>
                  <a:pt x="360" y="89"/>
                </a:lnTo>
                <a:close/>
                <a:moveTo>
                  <a:pt x="360" y="176"/>
                </a:moveTo>
                <a:cubicBezTo>
                  <a:pt x="360" y="248"/>
                  <a:pt x="360" y="248"/>
                  <a:pt x="360" y="248"/>
                </a:cubicBezTo>
                <a:cubicBezTo>
                  <a:pt x="392" y="248"/>
                  <a:pt x="392" y="248"/>
                  <a:pt x="392" y="248"/>
                </a:cubicBezTo>
                <a:cubicBezTo>
                  <a:pt x="406" y="248"/>
                  <a:pt x="417" y="245"/>
                  <a:pt x="425" y="239"/>
                </a:cubicBezTo>
                <a:cubicBezTo>
                  <a:pt x="432" y="232"/>
                  <a:pt x="436" y="223"/>
                  <a:pt x="436" y="211"/>
                </a:cubicBezTo>
                <a:cubicBezTo>
                  <a:pt x="436" y="188"/>
                  <a:pt x="420" y="176"/>
                  <a:pt x="387" y="176"/>
                </a:cubicBezTo>
                <a:lnTo>
                  <a:pt x="360" y="176"/>
                </a:lnTo>
                <a:close/>
                <a:moveTo>
                  <a:pt x="518" y="78"/>
                </a:moveTo>
                <a:cubicBezTo>
                  <a:pt x="518" y="74"/>
                  <a:pt x="516" y="71"/>
                  <a:pt x="514" y="68"/>
                </a:cubicBezTo>
                <a:cubicBezTo>
                  <a:pt x="511" y="65"/>
                  <a:pt x="507" y="64"/>
                  <a:pt x="503" y="64"/>
                </a:cubicBezTo>
                <a:cubicBezTo>
                  <a:pt x="498" y="64"/>
                  <a:pt x="495" y="65"/>
                  <a:pt x="492" y="68"/>
                </a:cubicBezTo>
                <a:cubicBezTo>
                  <a:pt x="489" y="71"/>
                  <a:pt x="488" y="74"/>
                  <a:pt x="488" y="78"/>
                </a:cubicBezTo>
                <a:cubicBezTo>
                  <a:pt x="488" y="83"/>
                  <a:pt x="489" y="86"/>
                  <a:pt x="492" y="89"/>
                </a:cubicBezTo>
                <a:cubicBezTo>
                  <a:pt x="495" y="92"/>
                  <a:pt x="499" y="93"/>
                  <a:pt x="503" y="93"/>
                </a:cubicBezTo>
                <a:cubicBezTo>
                  <a:pt x="507" y="93"/>
                  <a:pt x="510" y="92"/>
                  <a:pt x="513" y="89"/>
                </a:cubicBezTo>
                <a:cubicBezTo>
                  <a:pt x="516" y="86"/>
                  <a:pt x="518" y="83"/>
                  <a:pt x="518" y="78"/>
                </a:cubicBezTo>
                <a:moveTo>
                  <a:pt x="514" y="126"/>
                </a:moveTo>
                <a:cubicBezTo>
                  <a:pt x="491" y="126"/>
                  <a:pt x="491" y="126"/>
                  <a:pt x="491" y="126"/>
                </a:cubicBezTo>
                <a:cubicBezTo>
                  <a:pt x="491" y="270"/>
                  <a:pt x="491" y="270"/>
                  <a:pt x="491" y="270"/>
                </a:cubicBezTo>
                <a:cubicBezTo>
                  <a:pt x="514" y="270"/>
                  <a:pt x="514" y="270"/>
                  <a:pt x="514" y="270"/>
                </a:cubicBezTo>
                <a:lnTo>
                  <a:pt x="514" y="126"/>
                </a:lnTo>
                <a:close/>
                <a:moveTo>
                  <a:pt x="671" y="182"/>
                </a:moveTo>
                <a:cubicBezTo>
                  <a:pt x="671" y="163"/>
                  <a:pt x="667" y="149"/>
                  <a:pt x="659" y="138"/>
                </a:cubicBezTo>
                <a:cubicBezTo>
                  <a:pt x="650" y="128"/>
                  <a:pt x="638" y="123"/>
                  <a:pt x="623" y="123"/>
                </a:cubicBezTo>
                <a:cubicBezTo>
                  <a:pt x="602" y="123"/>
                  <a:pt x="586" y="132"/>
                  <a:pt x="576" y="150"/>
                </a:cubicBezTo>
                <a:cubicBezTo>
                  <a:pt x="575" y="150"/>
                  <a:pt x="575" y="150"/>
                  <a:pt x="575" y="150"/>
                </a:cubicBezTo>
                <a:cubicBezTo>
                  <a:pt x="575" y="127"/>
                  <a:pt x="575" y="127"/>
                  <a:pt x="575" y="127"/>
                </a:cubicBezTo>
                <a:cubicBezTo>
                  <a:pt x="552" y="127"/>
                  <a:pt x="552" y="127"/>
                  <a:pt x="552" y="127"/>
                </a:cubicBezTo>
                <a:cubicBezTo>
                  <a:pt x="552" y="270"/>
                  <a:pt x="552" y="270"/>
                  <a:pt x="552" y="270"/>
                </a:cubicBezTo>
                <a:cubicBezTo>
                  <a:pt x="575" y="270"/>
                  <a:pt x="575" y="270"/>
                  <a:pt x="575" y="270"/>
                </a:cubicBezTo>
                <a:cubicBezTo>
                  <a:pt x="575" y="188"/>
                  <a:pt x="575" y="188"/>
                  <a:pt x="575" y="188"/>
                </a:cubicBezTo>
                <a:cubicBezTo>
                  <a:pt x="575" y="175"/>
                  <a:pt x="579" y="164"/>
                  <a:pt x="587" y="155"/>
                </a:cubicBezTo>
                <a:cubicBezTo>
                  <a:pt x="594" y="147"/>
                  <a:pt x="604" y="143"/>
                  <a:pt x="615" y="143"/>
                </a:cubicBezTo>
                <a:cubicBezTo>
                  <a:pt x="637" y="143"/>
                  <a:pt x="648" y="158"/>
                  <a:pt x="648" y="188"/>
                </a:cubicBezTo>
                <a:cubicBezTo>
                  <a:pt x="648" y="270"/>
                  <a:pt x="648" y="270"/>
                  <a:pt x="648" y="270"/>
                </a:cubicBezTo>
                <a:cubicBezTo>
                  <a:pt x="671" y="270"/>
                  <a:pt x="671" y="270"/>
                  <a:pt x="671" y="270"/>
                </a:cubicBezTo>
                <a:lnTo>
                  <a:pt x="671" y="182"/>
                </a:lnTo>
                <a:close/>
                <a:moveTo>
                  <a:pt x="833" y="258"/>
                </a:moveTo>
                <a:cubicBezTo>
                  <a:pt x="833" y="311"/>
                  <a:pt x="808" y="337"/>
                  <a:pt x="758" y="337"/>
                </a:cubicBezTo>
                <a:cubicBezTo>
                  <a:pt x="740" y="337"/>
                  <a:pt x="725" y="334"/>
                  <a:pt x="711" y="327"/>
                </a:cubicBezTo>
                <a:cubicBezTo>
                  <a:pt x="717" y="307"/>
                  <a:pt x="717" y="307"/>
                  <a:pt x="717" y="307"/>
                </a:cubicBezTo>
                <a:cubicBezTo>
                  <a:pt x="731" y="315"/>
                  <a:pt x="742" y="318"/>
                  <a:pt x="757" y="318"/>
                </a:cubicBezTo>
                <a:cubicBezTo>
                  <a:pt x="792" y="318"/>
                  <a:pt x="810" y="299"/>
                  <a:pt x="810" y="262"/>
                </a:cubicBezTo>
                <a:cubicBezTo>
                  <a:pt x="810" y="246"/>
                  <a:pt x="810" y="246"/>
                  <a:pt x="810" y="246"/>
                </a:cubicBezTo>
                <a:cubicBezTo>
                  <a:pt x="810" y="246"/>
                  <a:pt x="810" y="246"/>
                  <a:pt x="810" y="246"/>
                </a:cubicBezTo>
                <a:cubicBezTo>
                  <a:pt x="799" y="264"/>
                  <a:pt x="782" y="273"/>
                  <a:pt x="760" y="273"/>
                </a:cubicBezTo>
                <a:cubicBezTo>
                  <a:pt x="749" y="273"/>
                  <a:pt x="738" y="270"/>
                  <a:pt x="729" y="265"/>
                </a:cubicBezTo>
                <a:cubicBezTo>
                  <a:pt x="720" y="259"/>
                  <a:pt x="713" y="251"/>
                  <a:pt x="708" y="240"/>
                </a:cubicBezTo>
                <a:cubicBezTo>
                  <a:pt x="703" y="229"/>
                  <a:pt x="701" y="217"/>
                  <a:pt x="701" y="203"/>
                </a:cubicBezTo>
                <a:cubicBezTo>
                  <a:pt x="701" y="178"/>
                  <a:pt x="707" y="159"/>
                  <a:pt x="719" y="145"/>
                </a:cubicBezTo>
                <a:cubicBezTo>
                  <a:pt x="731" y="130"/>
                  <a:pt x="747" y="123"/>
                  <a:pt x="767" y="123"/>
                </a:cubicBezTo>
                <a:cubicBezTo>
                  <a:pt x="786" y="123"/>
                  <a:pt x="800" y="131"/>
                  <a:pt x="810" y="146"/>
                </a:cubicBezTo>
                <a:cubicBezTo>
                  <a:pt x="810" y="146"/>
                  <a:pt x="810" y="146"/>
                  <a:pt x="810" y="146"/>
                </a:cubicBezTo>
                <a:cubicBezTo>
                  <a:pt x="810" y="127"/>
                  <a:pt x="810" y="127"/>
                  <a:pt x="810" y="127"/>
                </a:cubicBezTo>
                <a:cubicBezTo>
                  <a:pt x="833" y="127"/>
                  <a:pt x="833" y="127"/>
                  <a:pt x="833" y="127"/>
                </a:cubicBezTo>
                <a:lnTo>
                  <a:pt x="833" y="258"/>
                </a:lnTo>
                <a:close/>
                <a:moveTo>
                  <a:pt x="810" y="205"/>
                </a:moveTo>
                <a:cubicBezTo>
                  <a:pt x="810" y="184"/>
                  <a:pt x="810" y="184"/>
                  <a:pt x="810" y="184"/>
                </a:cubicBezTo>
                <a:cubicBezTo>
                  <a:pt x="810" y="172"/>
                  <a:pt x="806" y="163"/>
                  <a:pt x="798" y="155"/>
                </a:cubicBezTo>
                <a:cubicBezTo>
                  <a:pt x="790" y="147"/>
                  <a:pt x="781" y="143"/>
                  <a:pt x="770" y="143"/>
                </a:cubicBezTo>
                <a:cubicBezTo>
                  <a:pt x="756" y="143"/>
                  <a:pt x="744" y="148"/>
                  <a:pt x="736" y="158"/>
                </a:cubicBezTo>
                <a:cubicBezTo>
                  <a:pt x="729" y="168"/>
                  <a:pt x="725" y="183"/>
                  <a:pt x="725" y="201"/>
                </a:cubicBezTo>
                <a:cubicBezTo>
                  <a:pt x="725" y="217"/>
                  <a:pt x="728" y="230"/>
                  <a:pt x="736" y="239"/>
                </a:cubicBezTo>
                <a:cubicBezTo>
                  <a:pt x="744" y="249"/>
                  <a:pt x="754" y="254"/>
                  <a:pt x="767" y="254"/>
                </a:cubicBezTo>
                <a:cubicBezTo>
                  <a:pt x="779" y="254"/>
                  <a:pt x="790" y="249"/>
                  <a:pt x="798" y="240"/>
                </a:cubicBezTo>
                <a:cubicBezTo>
                  <a:pt x="806" y="231"/>
                  <a:pt x="810" y="219"/>
                  <a:pt x="810" y="205"/>
                </a:cubicBezTo>
                <a:moveTo>
                  <a:pt x="86" y="111"/>
                </a:moveTo>
                <a:cubicBezTo>
                  <a:pt x="115" y="184"/>
                  <a:pt x="115" y="184"/>
                  <a:pt x="115" y="184"/>
                </a:cubicBezTo>
                <a:cubicBezTo>
                  <a:pt x="162" y="206"/>
                  <a:pt x="162" y="206"/>
                  <a:pt x="162" y="206"/>
                </a:cubicBezTo>
                <a:cubicBezTo>
                  <a:pt x="67" y="261"/>
                  <a:pt x="67" y="261"/>
                  <a:pt x="67" y="261"/>
                </a:cubicBezTo>
                <a:cubicBezTo>
                  <a:pt x="67" y="24"/>
                  <a:pt x="67" y="24"/>
                  <a:pt x="67" y="24"/>
                </a:cubicBezTo>
                <a:cubicBezTo>
                  <a:pt x="0" y="0"/>
                  <a:pt x="0" y="0"/>
                  <a:pt x="0" y="0"/>
                </a:cubicBezTo>
                <a:cubicBezTo>
                  <a:pt x="0" y="299"/>
                  <a:pt x="0" y="299"/>
                  <a:pt x="0" y="299"/>
                </a:cubicBezTo>
                <a:cubicBezTo>
                  <a:pt x="67" y="337"/>
                  <a:pt x="67" y="337"/>
                  <a:pt x="67" y="337"/>
                </a:cubicBezTo>
                <a:cubicBezTo>
                  <a:pt x="235" y="240"/>
                  <a:pt x="235" y="240"/>
                  <a:pt x="235" y="240"/>
                </a:cubicBezTo>
                <a:cubicBezTo>
                  <a:pt x="235" y="164"/>
                  <a:pt x="235" y="164"/>
                  <a:pt x="235" y="164"/>
                </a:cubicBezTo>
                <a:lnTo>
                  <a:pt x="86" y="11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26580024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sp>
        <p:nvSpPr>
          <p:cNvPr id="4" name="Rectangle 3"/>
          <p:cNvSpPr/>
          <p:nvPr/>
        </p:nvSpPr>
        <p:spPr bwMode="auto">
          <a:xfrm>
            <a:off x="0" y="6410739"/>
            <a:ext cx="2067339" cy="56941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ext Box 3"/>
          <p:cNvSpPr txBox="1">
            <a:spLocks noChangeArrowheads="1"/>
          </p:cNvSpPr>
          <p:nvPr/>
        </p:nvSpPr>
        <p:spPr bwMode="blackWhite">
          <a:xfrm>
            <a:off x="257175" y="6294479"/>
            <a:ext cx="8863428"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12"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7175" y="3040063"/>
            <a:ext cx="3667125" cy="914400"/>
          </a:xfrm>
          <a:prstGeom prst="rect">
            <a:avLst/>
          </a:prstGeom>
        </p:spPr>
      </p:pic>
      <p:sp>
        <p:nvSpPr>
          <p:cNvPr id="6" name="Text Box 3"/>
          <p:cNvSpPr txBox="1">
            <a:spLocks noChangeArrowheads="1"/>
          </p:cNvSpPr>
          <p:nvPr userDrawn="1"/>
        </p:nvSpPr>
        <p:spPr bwMode="blackWhite">
          <a:xfrm>
            <a:off x="257175" y="6294479"/>
            <a:ext cx="8863428"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12"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57175" y="3040063"/>
            <a:ext cx="3667125" cy="914400"/>
          </a:xfrm>
          <a:prstGeom prst="rect">
            <a:avLst/>
          </a:prstGeom>
        </p:spPr>
      </p:pic>
    </p:spTree>
    <p:extLst>
      <p:ext uri="{BB962C8B-B14F-4D97-AF65-F5344CB8AC3E}">
        <p14:creationId xmlns:p14="http://schemas.microsoft.com/office/powerpoint/2010/main" val="269922247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losing logo slide_color">
    <p:bg>
      <p:bgRef idx="1001">
        <a:schemeClr val="bg2"/>
      </p:bgRef>
    </p:bg>
    <p:spTree>
      <p:nvGrpSpPr>
        <p:cNvPr id="1" name=""/>
        <p:cNvGrpSpPr/>
        <p:nvPr/>
      </p:nvGrpSpPr>
      <p:grpSpPr>
        <a:xfrm>
          <a:off x="0" y="0"/>
          <a:ext cx="0" cy="0"/>
          <a:chOff x="0" y="0"/>
          <a:chExt cx="0" cy="0"/>
        </a:xfrm>
      </p:grpSpPr>
      <p:sp>
        <p:nvSpPr>
          <p:cNvPr id="6" name="Rectangle 5"/>
          <p:cNvSpPr/>
          <p:nvPr/>
        </p:nvSpPr>
        <p:spPr bwMode="auto">
          <a:xfrm>
            <a:off x="0" y="6410739"/>
            <a:ext cx="2067339" cy="569417"/>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ext Box 3"/>
          <p:cNvSpPr txBox="1">
            <a:spLocks noChangeArrowheads="1"/>
          </p:cNvSpPr>
          <p:nvPr/>
        </p:nvSpPr>
        <p:spPr bwMode="blackWhite">
          <a:xfrm>
            <a:off x="257175" y="6294479"/>
            <a:ext cx="8863428"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12"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3" name="Picture 2" hidden="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0694" y="2441910"/>
            <a:ext cx="3523420" cy="2105809"/>
          </a:xfrm>
          <a:prstGeom prst="rect">
            <a:avLst/>
          </a:prstGeom>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invGray">
          <a:xfrm>
            <a:off x="257175" y="3040063"/>
            <a:ext cx="3667126" cy="914400"/>
          </a:xfrm>
          <a:prstGeom prst="rect">
            <a:avLst/>
          </a:prstGeom>
        </p:spPr>
      </p:pic>
      <p:sp>
        <p:nvSpPr>
          <p:cNvPr id="7" name="Text Box 3"/>
          <p:cNvSpPr txBox="1">
            <a:spLocks noChangeArrowheads="1"/>
          </p:cNvSpPr>
          <p:nvPr userDrawn="1"/>
        </p:nvSpPr>
        <p:spPr bwMode="blackWhite">
          <a:xfrm>
            <a:off x="257175" y="6294479"/>
            <a:ext cx="8863428"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12"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8" name="Picture 7"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694" y="2441910"/>
            <a:ext cx="3523420" cy="2105809"/>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invGray">
          <a:xfrm>
            <a:off x="257175" y="3040063"/>
            <a:ext cx="3667126" cy="914400"/>
          </a:xfrm>
          <a:prstGeom prst="rect">
            <a:avLst/>
          </a:prstGeom>
        </p:spPr>
      </p:pic>
    </p:spTree>
    <p:extLst>
      <p:ext uri="{BB962C8B-B14F-4D97-AF65-F5344CB8AC3E}">
        <p14:creationId xmlns:p14="http://schemas.microsoft.com/office/powerpoint/2010/main" val="73018365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Closing logo slide_color">
    <p:bg>
      <p:bgRef idx="1001">
        <a:schemeClr val="bg2"/>
      </p:bgRef>
    </p:bg>
    <p:spTree>
      <p:nvGrpSpPr>
        <p:cNvPr id="1" name=""/>
        <p:cNvGrpSpPr/>
        <p:nvPr/>
      </p:nvGrpSpPr>
      <p:grpSpPr>
        <a:xfrm>
          <a:off x="0" y="0"/>
          <a:ext cx="0" cy="0"/>
          <a:chOff x="0" y="0"/>
          <a:chExt cx="0" cy="0"/>
        </a:xfrm>
      </p:grpSpPr>
      <p:sp>
        <p:nvSpPr>
          <p:cNvPr id="6" name="Rectangle 5"/>
          <p:cNvSpPr/>
          <p:nvPr/>
        </p:nvSpPr>
        <p:spPr bwMode="auto">
          <a:xfrm>
            <a:off x="0" y="6410739"/>
            <a:ext cx="2067339" cy="569417"/>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ext Box 3"/>
          <p:cNvSpPr txBox="1">
            <a:spLocks noChangeArrowheads="1"/>
          </p:cNvSpPr>
          <p:nvPr/>
        </p:nvSpPr>
        <p:spPr bwMode="blackWhite">
          <a:xfrm>
            <a:off x="257175" y="6047562"/>
            <a:ext cx="8371568" cy="726353"/>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685780" eaLnBrk="0" hangingPunct="0"/>
            <a:r>
              <a:rPr lang="en-US" sz="700" dirty="0">
                <a:solidFill>
                  <a:schemeClr val="tx1"/>
                </a:solidFill>
                <a:latin typeface="+mn-lt"/>
                <a:ea typeface="Segoe UI" pitchFamily="34" charset="0"/>
                <a:cs typeface="Segoe UI" pitchFamily="34" charset="0"/>
              </a:rPr>
              <a:t>© 2016 Microsoft Corporation. All rights reserved. Microsoft, Windows, and other product names are or may be registered trademarks and/or trademarks in the U.S. and/or other countries.</a:t>
            </a:r>
          </a:p>
          <a:p>
            <a:pPr defTabSz="685780" eaLnBrk="0" hangingPunct="0"/>
            <a:r>
              <a:rPr lang="en-US" sz="700" dirty="0">
                <a:solidFill>
                  <a:schemeClr val="tx1"/>
                </a:solidFill>
                <a:latin typeface="+mn-lt"/>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3" name="Picture 2" hidden="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0694" y="2441910"/>
            <a:ext cx="3523420" cy="2105809"/>
          </a:xfrm>
          <a:prstGeom prst="rect">
            <a:avLst/>
          </a:prstGeom>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invGray">
          <a:xfrm>
            <a:off x="257175" y="3040063"/>
            <a:ext cx="3667126" cy="914400"/>
          </a:xfrm>
          <a:prstGeom prst="rect">
            <a:avLst/>
          </a:prstGeom>
        </p:spPr>
      </p:pic>
    </p:spTree>
    <p:extLst>
      <p:ext uri="{BB962C8B-B14F-4D97-AF65-F5344CB8AC3E}">
        <p14:creationId xmlns:p14="http://schemas.microsoft.com/office/powerpoint/2010/main" val="39641504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Section Title">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5" y="0"/>
            <a:ext cx="9326033" cy="6994525"/>
          </a:xfrm>
          <a:prstGeom prst="rect">
            <a:avLst/>
          </a:prstGeom>
        </p:spPr>
      </p:pic>
      <p:sp>
        <p:nvSpPr>
          <p:cNvPr id="3" name="Rectangle 2"/>
          <p:cNvSpPr/>
          <p:nvPr userDrawn="1"/>
        </p:nvSpPr>
        <p:spPr bwMode="auto">
          <a:xfrm>
            <a:off x="-265" y="0"/>
            <a:ext cx="9326563" cy="6994525"/>
          </a:xfrm>
          <a:prstGeom prst="rect">
            <a:avLst/>
          </a:prstGeom>
          <a:solidFill>
            <a:srgbClr val="000000">
              <a:alpha val="5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5"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57175" y="2125663"/>
            <a:ext cx="8914642" cy="1181734"/>
          </a:xfrm>
          <a:noFill/>
        </p:spPr>
        <p:txBody>
          <a:bodyPr tIns="91440" bIns="91440" anchor="t" anchorCtr="0">
            <a:spAutoFit/>
          </a:bodyPr>
          <a:lstStyle>
            <a:lvl1pPr>
              <a:defRPr sz="7199" b="1" spc="-100" baseline="0">
                <a:gradFill>
                  <a:gsLst>
                    <a:gs pos="100000">
                      <a:schemeClr val="tx1"/>
                    </a:gs>
                    <a:gs pos="0">
                      <a:schemeClr val="tx1"/>
                    </a:gs>
                  </a:gsLst>
                  <a:lin ang="5400000" scaled="0"/>
                </a:gradFill>
                <a:latin typeface="+mn-lt"/>
              </a:defRPr>
            </a:lvl1pPr>
          </a:lstStyle>
          <a:p>
            <a:r>
              <a:rPr lang="en-US" dirty="0"/>
              <a:t>Section title</a:t>
            </a:r>
          </a:p>
        </p:txBody>
      </p:sp>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invGray">
          <a:xfrm>
            <a:off x="7625768" y="6240322"/>
            <a:ext cx="1255201" cy="274667"/>
          </a:xfrm>
          <a:prstGeom prst="rect">
            <a:avLst/>
          </a:prstGeom>
        </p:spPr>
      </p:pic>
      <p:sp>
        <p:nvSpPr>
          <p:cNvPr id="7" name="Freeform 5"/>
          <p:cNvSpPr>
            <a:spLocks noChangeAspect="1" noEditPoints="1"/>
          </p:cNvSpPr>
          <p:nvPr userDrawn="1"/>
        </p:nvSpPr>
        <p:spPr bwMode="auto">
          <a:xfrm>
            <a:off x="483393" y="6248852"/>
            <a:ext cx="654845" cy="266248"/>
          </a:xfrm>
          <a:custGeom>
            <a:avLst/>
            <a:gdLst>
              <a:gd name="T0" fmla="*/ 336 w 833"/>
              <a:gd name="T1" fmla="*/ 68 h 337"/>
              <a:gd name="T2" fmla="*/ 435 w 833"/>
              <a:gd name="T3" fmla="*/ 81 h 337"/>
              <a:gd name="T4" fmla="*/ 441 w 833"/>
              <a:gd name="T5" fmla="*/ 144 h 337"/>
              <a:gd name="T6" fmla="*/ 416 w 833"/>
              <a:gd name="T7" fmla="*/ 162 h 337"/>
              <a:gd name="T8" fmla="*/ 461 w 833"/>
              <a:gd name="T9" fmla="*/ 212 h 337"/>
              <a:gd name="T10" fmla="*/ 395 w 833"/>
              <a:gd name="T11" fmla="*/ 270 h 337"/>
              <a:gd name="T12" fmla="*/ 360 w 833"/>
              <a:gd name="T13" fmla="*/ 89 h 337"/>
              <a:gd name="T14" fmla="*/ 384 w 833"/>
              <a:gd name="T15" fmla="*/ 154 h 337"/>
              <a:gd name="T16" fmla="*/ 426 w 833"/>
              <a:gd name="T17" fmla="*/ 119 h 337"/>
              <a:gd name="T18" fmla="*/ 360 w 833"/>
              <a:gd name="T19" fmla="*/ 89 h 337"/>
              <a:gd name="T20" fmla="*/ 360 w 833"/>
              <a:gd name="T21" fmla="*/ 248 h 337"/>
              <a:gd name="T22" fmla="*/ 425 w 833"/>
              <a:gd name="T23" fmla="*/ 239 h 337"/>
              <a:gd name="T24" fmla="*/ 387 w 833"/>
              <a:gd name="T25" fmla="*/ 176 h 337"/>
              <a:gd name="T26" fmla="*/ 518 w 833"/>
              <a:gd name="T27" fmla="*/ 78 h 337"/>
              <a:gd name="T28" fmla="*/ 503 w 833"/>
              <a:gd name="T29" fmla="*/ 64 h 337"/>
              <a:gd name="T30" fmla="*/ 488 w 833"/>
              <a:gd name="T31" fmla="*/ 78 h 337"/>
              <a:gd name="T32" fmla="*/ 503 w 833"/>
              <a:gd name="T33" fmla="*/ 93 h 337"/>
              <a:gd name="T34" fmla="*/ 518 w 833"/>
              <a:gd name="T35" fmla="*/ 78 h 337"/>
              <a:gd name="T36" fmla="*/ 491 w 833"/>
              <a:gd name="T37" fmla="*/ 126 h 337"/>
              <a:gd name="T38" fmla="*/ 514 w 833"/>
              <a:gd name="T39" fmla="*/ 270 h 337"/>
              <a:gd name="T40" fmla="*/ 671 w 833"/>
              <a:gd name="T41" fmla="*/ 182 h 337"/>
              <a:gd name="T42" fmla="*/ 623 w 833"/>
              <a:gd name="T43" fmla="*/ 123 h 337"/>
              <a:gd name="T44" fmla="*/ 575 w 833"/>
              <a:gd name="T45" fmla="*/ 150 h 337"/>
              <a:gd name="T46" fmla="*/ 552 w 833"/>
              <a:gd name="T47" fmla="*/ 127 h 337"/>
              <a:gd name="T48" fmla="*/ 575 w 833"/>
              <a:gd name="T49" fmla="*/ 270 h 337"/>
              <a:gd name="T50" fmla="*/ 587 w 833"/>
              <a:gd name="T51" fmla="*/ 155 h 337"/>
              <a:gd name="T52" fmla="*/ 648 w 833"/>
              <a:gd name="T53" fmla="*/ 188 h 337"/>
              <a:gd name="T54" fmla="*/ 671 w 833"/>
              <a:gd name="T55" fmla="*/ 270 h 337"/>
              <a:gd name="T56" fmla="*/ 833 w 833"/>
              <a:gd name="T57" fmla="*/ 258 h 337"/>
              <a:gd name="T58" fmla="*/ 711 w 833"/>
              <a:gd name="T59" fmla="*/ 327 h 337"/>
              <a:gd name="T60" fmla="*/ 757 w 833"/>
              <a:gd name="T61" fmla="*/ 318 h 337"/>
              <a:gd name="T62" fmla="*/ 810 w 833"/>
              <a:gd name="T63" fmla="*/ 246 h 337"/>
              <a:gd name="T64" fmla="*/ 760 w 833"/>
              <a:gd name="T65" fmla="*/ 273 h 337"/>
              <a:gd name="T66" fmla="*/ 708 w 833"/>
              <a:gd name="T67" fmla="*/ 240 h 337"/>
              <a:gd name="T68" fmla="*/ 719 w 833"/>
              <a:gd name="T69" fmla="*/ 145 h 337"/>
              <a:gd name="T70" fmla="*/ 810 w 833"/>
              <a:gd name="T71" fmla="*/ 146 h 337"/>
              <a:gd name="T72" fmla="*/ 810 w 833"/>
              <a:gd name="T73" fmla="*/ 127 h 337"/>
              <a:gd name="T74" fmla="*/ 833 w 833"/>
              <a:gd name="T75" fmla="*/ 258 h 337"/>
              <a:gd name="T76" fmla="*/ 810 w 833"/>
              <a:gd name="T77" fmla="*/ 184 h 337"/>
              <a:gd name="T78" fmla="*/ 770 w 833"/>
              <a:gd name="T79" fmla="*/ 143 h 337"/>
              <a:gd name="T80" fmla="*/ 725 w 833"/>
              <a:gd name="T81" fmla="*/ 201 h 337"/>
              <a:gd name="T82" fmla="*/ 767 w 833"/>
              <a:gd name="T83" fmla="*/ 254 h 337"/>
              <a:gd name="T84" fmla="*/ 810 w 833"/>
              <a:gd name="T85" fmla="*/ 205 h 337"/>
              <a:gd name="T86" fmla="*/ 115 w 833"/>
              <a:gd name="T87" fmla="*/ 184 h 337"/>
              <a:gd name="T88" fmla="*/ 67 w 833"/>
              <a:gd name="T89" fmla="*/ 261 h 337"/>
              <a:gd name="T90" fmla="*/ 0 w 833"/>
              <a:gd name="T91" fmla="*/ 0 h 337"/>
              <a:gd name="T92" fmla="*/ 67 w 833"/>
              <a:gd name="T93" fmla="*/ 337 h 337"/>
              <a:gd name="T94" fmla="*/ 235 w 833"/>
              <a:gd name="T95" fmla="*/ 164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33" h="337">
                <a:moveTo>
                  <a:pt x="336" y="270"/>
                </a:moveTo>
                <a:cubicBezTo>
                  <a:pt x="336" y="68"/>
                  <a:pt x="336" y="68"/>
                  <a:pt x="336" y="68"/>
                </a:cubicBezTo>
                <a:cubicBezTo>
                  <a:pt x="394" y="68"/>
                  <a:pt x="394" y="68"/>
                  <a:pt x="394" y="68"/>
                </a:cubicBezTo>
                <a:cubicBezTo>
                  <a:pt x="411" y="68"/>
                  <a:pt x="425" y="72"/>
                  <a:pt x="435" y="81"/>
                </a:cubicBezTo>
                <a:cubicBezTo>
                  <a:pt x="446" y="89"/>
                  <a:pt x="451" y="100"/>
                  <a:pt x="451" y="114"/>
                </a:cubicBezTo>
                <a:cubicBezTo>
                  <a:pt x="451" y="125"/>
                  <a:pt x="448" y="135"/>
                  <a:pt x="441" y="144"/>
                </a:cubicBezTo>
                <a:cubicBezTo>
                  <a:pt x="435" y="152"/>
                  <a:pt x="427" y="158"/>
                  <a:pt x="416" y="162"/>
                </a:cubicBezTo>
                <a:cubicBezTo>
                  <a:pt x="416" y="162"/>
                  <a:pt x="416" y="162"/>
                  <a:pt x="416" y="162"/>
                </a:cubicBezTo>
                <a:cubicBezTo>
                  <a:pt x="429" y="164"/>
                  <a:pt x="440" y="169"/>
                  <a:pt x="449" y="178"/>
                </a:cubicBezTo>
                <a:cubicBezTo>
                  <a:pt x="457" y="187"/>
                  <a:pt x="461" y="198"/>
                  <a:pt x="461" y="212"/>
                </a:cubicBezTo>
                <a:cubicBezTo>
                  <a:pt x="461" y="229"/>
                  <a:pt x="455" y="243"/>
                  <a:pt x="442" y="254"/>
                </a:cubicBezTo>
                <a:cubicBezTo>
                  <a:pt x="430" y="264"/>
                  <a:pt x="414" y="270"/>
                  <a:pt x="395" y="270"/>
                </a:cubicBezTo>
                <a:lnTo>
                  <a:pt x="336" y="270"/>
                </a:lnTo>
                <a:close/>
                <a:moveTo>
                  <a:pt x="360" y="89"/>
                </a:moveTo>
                <a:cubicBezTo>
                  <a:pt x="360" y="154"/>
                  <a:pt x="360" y="154"/>
                  <a:pt x="360" y="154"/>
                </a:cubicBezTo>
                <a:cubicBezTo>
                  <a:pt x="384" y="154"/>
                  <a:pt x="384" y="154"/>
                  <a:pt x="384" y="154"/>
                </a:cubicBezTo>
                <a:cubicBezTo>
                  <a:pt x="397" y="154"/>
                  <a:pt x="407" y="151"/>
                  <a:pt x="415" y="145"/>
                </a:cubicBezTo>
                <a:cubicBezTo>
                  <a:pt x="422" y="139"/>
                  <a:pt x="426" y="130"/>
                  <a:pt x="426" y="119"/>
                </a:cubicBezTo>
                <a:cubicBezTo>
                  <a:pt x="426" y="99"/>
                  <a:pt x="413" y="89"/>
                  <a:pt x="387" y="89"/>
                </a:cubicBezTo>
                <a:lnTo>
                  <a:pt x="360" y="89"/>
                </a:lnTo>
                <a:close/>
                <a:moveTo>
                  <a:pt x="360" y="176"/>
                </a:moveTo>
                <a:cubicBezTo>
                  <a:pt x="360" y="248"/>
                  <a:pt x="360" y="248"/>
                  <a:pt x="360" y="248"/>
                </a:cubicBezTo>
                <a:cubicBezTo>
                  <a:pt x="392" y="248"/>
                  <a:pt x="392" y="248"/>
                  <a:pt x="392" y="248"/>
                </a:cubicBezTo>
                <a:cubicBezTo>
                  <a:pt x="406" y="248"/>
                  <a:pt x="417" y="245"/>
                  <a:pt x="425" y="239"/>
                </a:cubicBezTo>
                <a:cubicBezTo>
                  <a:pt x="432" y="232"/>
                  <a:pt x="436" y="223"/>
                  <a:pt x="436" y="211"/>
                </a:cubicBezTo>
                <a:cubicBezTo>
                  <a:pt x="436" y="188"/>
                  <a:pt x="420" y="176"/>
                  <a:pt x="387" y="176"/>
                </a:cubicBezTo>
                <a:lnTo>
                  <a:pt x="360" y="176"/>
                </a:lnTo>
                <a:close/>
                <a:moveTo>
                  <a:pt x="518" y="78"/>
                </a:moveTo>
                <a:cubicBezTo>
                  <a:pt x="518" y="74"/>
                  <a:pt x="516" y="71"/>
                  <a:pt x="514" y="68"/>
                </a:cubicBezTo>
                <a:cubicBezTo>
                  <a:pt x="511" y="65"/>
                  <a:pt x="507" y="64"/>
                  <a:pt x="503" y="64"/>
                </a:cubicBezTo>
                <a:cubicBezTo>
                  <a:pt x="498" y="64"/>
                  <a:pt x="495" y="65"/>
                  <a:pt x="492" y="68"/>
                </a:cubicBezTo>
                <a:cubicBezTo>
                  <a:pt x="489" y="71"/>
                  <a:pt x="488" y="74"/>
                  <a:pt x="488" y="78"/>
                </a:cubicBezTo>
                <a:cubicBezTo>
                  <a:pt x="488" y="83"/>
                  <a:pt x="489" y="86"/>
                  <a:pt x="492" y="89"/>
                </a:cubicBezTo>
                <a:cubicBezTo>
                  <a:pt x="495" y="92"/>
                  <a:pt x="499" y="93"/>
                  <a:pt x="503" y="93"/>
                </a:cubicBezTo>
                <a:cubicBezTo>
                  <a:pt x="507" y="93"/>
                  <a:pt x="510" y="92"/>
                  <a:pt x="513" y="89"/>
                </a:cubicBezTo>
                <a:cubicBezTo>
                  <a:pt x="516" y="86"/>
                  <a:pt x="518" y="83"/>
                  <a:pt x="518" y="78"/>
                </a:cubicBezTo>
                <a:moveTo>
                  <a:pt x="514" y="126"/>
                </a:moveTo>
                <a:cubicBezTo>
                  <a:pt x="491" y="126"/>
                  <a:pt x="491" y="126"/>
                  <a:pt x="491" y="126"/>
                </a:cubicBezTo>
                <a:cubicBezTo>
                  <a:pt x="491" y="270"/>
                  <a:pt x="491" y="270"/>
                  <a:pt x="491" y="270"/>
                </a:cubicBezTo>
                <a:cubicBezTo>
                  <a:pt x="514" y="270"/>
                  <a:pt x="514" y="270"/>
                  <a:pt x="514" y="270"/>
                </a:cubicBezTo>
                <a:lnTo>
                  <a:pt x="514" y="126"/>
                </a:lnTo>
                <a:close/>
                <a:moveTo>
                  <a:pt x="671" y="182"/>
                </a:moveTo>
                <a:cubicBezTo>
                  <a:pt x="671" y="163"/>
                  <a:pt x="667" y="149"/>
                  <a:pt x="659" y="138"/>
                </a:cubicBezTo>
                <a:cubicBezTo>
                  <a:pt x="650" y="128"/>
                  <a:pt x="638" y="123"/>
                  <a:pt x="623" y="123"/>
                </a:cubicBezTo>
                <a:cubicBezTo>
                  <a:pt x="602" y="123"/>
                  <a:pt x="586" y="132"/>
                  <a:pt x="576" y="150"/>
                </a:cubicBezTo>
                <a:cubicBezTo>
                  <a:pt x="575" y="150"/>
                  <a:pt x="575" y="150"/>
                  <a:pt x="575" y="150"/>
                </a:cubicBezTo>
                <a:cubicBezTo>
                  <a:pt x="575" y="127"/>
                  <a:pt x="575" y="127"/>
                  <a:pt x="575" y="127"/>
                </a:cubicBezTo>
                <a:cubicBezTo>
                  <a:pt x="552" y="127"/>
                  <a:pt x="552" y="127"/>
                  <a:pt x="552" y="127"/>
                </a:cubicBezTo>
                <a:cubicBezTo>
                  <a:pt x="552" y="270"/>
                  <a:pt x="552" y="270"/>
                  <a:pt x="552" y="270"/>
                </a:cubicBezTo>
                <a:cubicBezTo>
                  <a:pt x="575" y="270"/>
                  <a:pt x="575" y="270"/>
                  <a:pt x="575" y="270"/>
                </a:cubicBezTo>
                <a:cubicBezTo>
                  <a:pt x="575" y="188"/>
                  <a:pt x="575" y="188"/>
                  <a:pt x="575" y="188"/>
                </a:cubicBezTo>
                <a:cubicBezTo>
                  <a:pt x="575" y="175"/>
                  <a:pt x="579" y="164"/>
                  <a:pt x="587" y="155"/>
                </a:cubicBezTo>
                <a:cubicBezTo>
                  <a:pt x="594" y="147"/>
                  <a:pt x="604" y="143"/>
                  <a:pt x="615" y="143"/>
                </a:cubicBezTo>
                <a:cubicBezTo>
                  <a:pt x="637" y="143"/>
                  <a:pt x="648" y="158"/>
                  <a:pt x="648" y="188"/>
                </a:cubicBezTo>
                <a:cubicBezTo>
                  <a:pt x="648" y="270"/>
                  <a:pt x="648" y="270"/>
                  <a:pt x="648" y="270"/>
                </a:cubicBezTo>
                <a:cubicBezTo>
                  <a:pt x="671" y="270"/>
                  <a:pt x="671" y="270"/>
                  <a:pt x="671" y="270"/>
                </a:cubicBezTo>
                <a:lnTo>
                  <a:pt x="671" y="182"/>
                </a:lnTo>
                <a:close/>
                <a:moveTo>
                  <a:pt x="833" y="258"/>
                </a:moveTo>
                <a:cubicBezTo>
                  <a:pt x="833" y="311"/>
                  <a:pt x="808" y="337"/>
                  <a:pt x="758" y="337"/>
                </a:cubicBezTo>
                <a:cubicBezTo>
                  <a:pt x="740" y="337"/>
                  <a:pt x="725" y="334"/>
                  <a:pt x="711" y="327"/>
                </a:cubicBezTo>
                <a:cubicBezTo>
                  <a:pt x="717" y="307"/>
                  <a:pt x="717" y="307"/>
                  <a:pt x="717" y="307"/>
                </a:cubicBezTo>
                <a:cubicBezTo>
                  <a:pt x="731" y="315"/>
                  <a:pt x="742" y="318"/>
                  <a:pt x="757" y="318"/>
                </a:cubicBezTo>
                <a:cubicBezTo>
                  <a:pt x="792" y="318"/>
                  <a:pt x="810" y="299"/>
                  <a:pt x="810" y="262"/>
                </a:cubicBezTo>
                <a:cubicBezTo>
                  <a:pt x="810" y="246"/>
                  <a:pt x="810" y="246"/>
                  <a:pt x="810" y="246"/>
                </a:cubicBezTo>
                <a:cubicBezTo>
                  <a:pt x="810" y="246"/>
                  <a:pt x="810" y="246"/>
                  <a:pt x="810" y="246"/>
                </a:cubicBezTo>
                <a:cubicBezTo>
                  <a:pt x="799" y="264"/>
                  <a:pt x="782" y="273"/>
                  <a:pt x="760" y="273"/>
                </a:cubicBezTo>
                <a:cubicBezTo>
                  <a:pt x="749" y="273"/>
                  <a:pt x="738" y="270"/>
                  <a:pt x="729" y="265"/>
                </a:cubicBezTo>
                <a:cubicBezTo>
                  <a:pt x="720" y="259"/>
                  <a:pt x="713" y="251"/>
                  <a:pt x="708" y="240"/>
                </a:cubicBezTo>
                <a:cubicBezTo>
                  <a:pt x="703" y="229"/>
                  <a:pt x="701" y="217"/>
                  <a:pt x="701" y="203"/>
                </a:cubicBezTo>
                <a:cubicBezTo>
                  <a:pt x="701" y="178"/>
                  <a:pt x="707" y="159"/>
                  <a:pt x="719" y="145"/>
                </a:cubicBezTo>
                <a:cubicBezTo>
                  <a:pt x="731" y="130"/>
                  <a:pt x="747" y="123"/>
                  <a:pt x="767" y="123"/>
                </a:cubicBezTo>
                <a:cubicBezTo>
                  <a:pt x="786" y="123"/>
                  <a:pt x="800" y="131"/>
                  <a:pt x="810" y="146"/>
                </a:cubicBezTo>
                <a:cubicBezTo>
                  <a:pt x="810" y="146"/>
                  <a:pt x="810" y="146"/>
                  <a:pt x="810" y="146"/>
                </a:cubicBezTo>
                <a:cubicBezTo>
                  <a:pt x="810" y="127"/>
                  <a:pt x="810" y="127"/>
                  <a:pt x="810" y="127"/>
                </a:cubicBezTo>
                <a:cubicBezTo>
                  <a:pt x="833" y="127"/>
                  <a:pt x="833" y="127"/>
                  <a:pt x="833" y="127"/>
                </a:cubicBezTo>
                <a:lnTo>
                  <a:pt x="833" y="258"/>
                </a:lnTo>
                <a:close/>
                <a:moveTo>
                  <a:pt x="810" y="205"/>
                </a:moveTo>
                <a:cubicBezTo>
                  <a:pt x="810" y="184"/>
                  <a:pt x="810" y="184"/>
                  <a:pt x="810" y="184"/>
                </a:cubicBezTo>
                <a:cubicBezTo>
                  <a:pt x="810" y="172"/>
                  <a:pt x="806" y="163"/>
                  <a:pt x="798" y="155"/>
                </a:cubicBezTo>
                <a:cubicBezTo>
                  <a:pt x="790" y="147"/>
                  <a:pt x="781" y="143"/>
                  <a:pt x="770" y="143"/>
                </a:cubicBezTo>
                <a:cubicBezTo>
                  <a:pt x="756" y="143"/>
                  <a:pt x="744" y="148"/>
                  <a:pt x="736" y="158"/>
                </a:cubicBezTo>
                <a:cubicBezTo>
                  <a:pt x="729" y="168"/>
                  <a:pt x="725" y="183"/>
                  <a:pt x="725" y="201"/>
                </a:cubicBezTo>
                <a:cubicBezTo>
                  <a:pt x="725" y="217"/>
                  <a:pt x="728" y="230"/>
                  <a:pt x="736" y="239"/>
                </a:cubicBezTo>
                <a:cubicBezTo>
                  <a:pt x="744" y="249"/>
                  <a:pt x="754" y="254"/>
                  <a:pt x="767" y="254"/>
                </a:cubicBezTo>
                <a:cubicBezTo>
                  <a:pt x="779" y="254"/>
                  <a:pt x="790" y="249"/>
                  <a:pt x="798" y="240"/>
                </a:cubicBezTo>
                <a:cubicBezTo>
                  <a:pt x="806" y="231"/>
                  <a:pt x="810" y="219"/>
                  <a:pt x="810" y="205"/>
                </a:cubicBezTo>
                <a:moveTo>
                  <a:pt x="86" y="111"/>
                </a:moveTo>
                <a:cubicBezTo>
                  <a:pt x="115" y="184"/>
                  <a:pt x="115" y="184"/>
                  <a:pt x="115" y="184"/>
                </a:cubicBezTo>
                <a:cubicBezTo>
                  <a:pt x="162" y="206"/>
                  <a:pt x="162" y="206"/>
                  <a:pt x="162" y="206"/>
                </a:cubicBezTo>
                <a:cubicBezTo>
                  <a:pt x="67" y="261"/>
                  <a:pt x="67" y="261"/>
                  <a:pt x="67" y="261"/>
                </a:cubicBezTo>
                <a:cubicBezTo>
                  <a:pt x="67" y="24"/>
                  <a:pt x="67" y="24"/>
                  <a:pt x="67" y="24"/>
                </a:cubicBezTo>
                <a:cubicBezTo>
                  <a:pt x="0" y="0"/>
                  <a:pt x="0" y="0"/>
                  <a:pt x="0" y="0"/>
                </a:cubicBezTo>
                <a:cubicBezTo>
                  <a:pt x="0" y="299"/>
                  <a:pt x="0" y="299"/>
                  <a:pt x="0" y="299"/>
                </a:cubicBezTo>
                <a:cubicBezTo>
                  <a:pt x="67" y="337"/>
                  <a:pt x="67" y="337"/>
                  <a:pt x="67" y="337"/>
                </a:cubicBezTo>
                <a:cubicBezTo>
                  <a:pt x="235" y="240"/>
                  <a:pt x="235" y="240"/>
                  <a:pt x="235" y="240"/>
                </a:cubicBezTo>
                <a:cubicBezTo>
                  <a:pt x="235" y="164"/>
                  <a:pt x="235" y="164"/>
                  <a:pt x="235" y="164"/>
                </a:cubicBezTo>
                <a:lnTo>
                  <a:pt x="86" y="11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658989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4930256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Text Placeholder 4"/>
          <p:cNvSpPr>
            <a:spLocks noGrp="1"/>
          </p:cNvSpPr>
          <p:nvPr>
            <p:ph type="body" sz="quarter" idx="10"/>
          </p:nvPr>
        </p:nvSpPr>
        <p:spPr>
          <a:xfrm>
            <a:off x="257175" y="968742"/>
            <a:ext cx="8865202" cy="572464"/>
          </a:xfrm>
        </p:spPr>
        <p:txBody>
          <a:bodyPr/>
          <a:lstStyle>
            <a:lvl1pPr marL="0" indent="0">
              <a:buNone/>
              <a:defRPr>
                <a:solidFill>
                  <a:schemeClr val="accent1"/>
                </a:solidFill>
              </a:defRPr>
            </a:lvl1pPr>
          </a:lstStyle>
          <a:p>
            <a:pPr lvl="0"/>
            <a:r>
              <a:rPr lang="en-US" dirty="0"/>
              <a:t>Edit Master text styles</a:t>
            </a:r>
          </a:p>
        </p:txBody>
      </p:sp>
    </p:spTree>
    <p:extLst>
      <p:ext uri="{BB962C8B-B14F-4D97-AF65-F5344CB8AC3E}">
        <p14:creationId xmlns:p14="http://schemas.microsoft.com/office/powerpoint/2010/main" val="252840673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7175" y="295277"/>
            <a:ext cx="8865202" cy="1297577"/>
          </a:xfrm>
        </p:spPr>
        <p:txBody>
          <a:bodyPr/>
          <a:lstStyle>
            <a:lvl1pPr>
              <a:defRPr/>
            </a:lvl1pPr>
          </a:lstStyle>
          <a:p>
            <a:r>
              <a:rPr lang="en-US" dirty="0"/>
              <a:t>Click to edit Master title style – </a:t>
            </a:r>
            <a:br>
              <a:rPr lang="en-US" dirty="0"/>
            </a:br>
            <a:r>
              <a:rPr lang="en-US" dirty="0"/>
              <a:t>two lines</a:t>
            </a:r>
          </a:p>
        </p:txBody>
      </p:sp>
      <p:sp>
        <p:nvSpPr>
          <p:cNvPr id="5" name="Text Placeholder 4"/>
          <p:cNvSpPr>
            <a:spLocks noGrp="1"/>
          </p:cNvSpPr>
          <p:nvPr>
            <p:ph type="body" sz="quarter" idx="10"/>
          </p:nvPr>
        </p:nvSpPr>
        <p:spPr>
          <a:xfrm>
            <a:off x="257175" y="1513028"/>
            <a:ext cx="8865202" cy="572464"/>
          </a:xfrm>
        </p:spPr>
        <p:txBody>
          <a:bodyPr/>
          <a:lstStyle>
            <a:lvl1pPr marL="0" indent="0">
              <a:buNone/>
              <a:defRPr>
                <a:solidFill>
                  <a:schemeClr val="accent1"/>
                </a:solidFill>
              </a:defRPr>
            </a:lvl1pPr>
          </a:lstStyle>
          <a:p>
            <a:pPr lvl="0"/>
            <a:r>
              <a:rPr lang="en-US" dirty="0"/>
              <a:t>Edit Master text styles</a:t>
            </a:r>
          </a:p>
        </p:txBody>
      </p:sp>
    </p:spTree>
    <p:extLst>
      <p:ext uri="{BB962C8B-B14F-4D97-AF65-F5344CB8AC3E}">
        <p14:creationId xmlns:p14="http://schemas.microsoft.com/office/powerpoint/2010/main" val="64994514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257175" y="295277"/>
            <a:ext cx="8865202" cy="731520"/>
          </a:xfrm>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57175" y="1212850"/>
            <a:ext cx="8863428" cy="1858970"/>
          </a:xfrm>
        </p:spPr>
        <p:txBody>
          <a:bodyPr/>
          <a:lstStyle>
            <a:lvl1pPr marL="0" indent="0">
              <a:buNone/>
              <a:defRPr>
                <a:solidFill>
                  <a:schemeClr val="tx1"/>
                </a:solidFill>
              </a:defRPr>
            </a:lvl1pPr>
            <a:lvl2pPr marL="0" indent="0">
              <a:buFontTx/>
              <a:buNone/>
              <a:defRPr sz="2000"/>
            </a:lvl2pPr>
            <a:lvl3pPr marL="228581" indent="0">
              <a:buNone/>
              <a:defRPr/>
            </a:lvl3pPr>
            <a:lvl4pPr marL="457162" indent="0">
              <a:buNone/>
              <a:defRPr/>
            </a:lvl4pPr>
            <a:lvl5pPr marL="685742" indent="0">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729743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57175" y="1212853"/>
            <a:ext cx="8863428" cy="1982081"/>
          </a:xfrm>
        </p:spPr>
        <p:txBody>
          <a:bodyPr wrap="square">
            <a:spAutoFit/>
          </a:bodyPr>
          <a:lstStyle>
            <a:lvl1pPr>
              <a:defRPr sz="2800">
                <a:solidFill>
                  <a:schemeClr val="tx1"/>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55883886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57175" y="1217615"/>
            <a:ext cx="8863428" cy="1926681"/>
          </a:xfrm>
        </p:spPr>
        <p:txBody>
          <a:bodyPr wrap="square">
            <a:spAutoFit/>
          </a:bodyPr>
          <a:lstStyle>
            <a:lvl1pPr>
              <a:defRPr sz="2800"/>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6852246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7175" y="295278"/>
            <a:ext cx="8865202" cy="731520"/>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57175" y="1212854"/>
            <a:ext cx="8863428" cy="1926681"/>
          </a:xfrm>
          <a:prstGeom prst="rect">
            <a:avLst/>
          </a:prstGeom>
        </p:spPr>
        <p:txBody>
          <a:bodyPr vert="horz" wrap="square" lIns="146304" tIns="91440" rIns="146304" bIns="9144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65760" y="6389624"/>
            <a:ext cx="914400" cy="490801"/>
          </a:xfrm>
          <a:prstGeom prst="rect">
            <a:avLst/>
          </a:prstGeom>
        </p:spPr>
      </p:pic>
    </p:spTree>
    <p:extLst>
      <p:ext uri="{BB962C8B-B14F-4D97-AF65-F5344CB8AC3E}">
        <p14:creationId xmlns:p14="http://schemas.microsoft.com/office/powerpoint/2010/main" val="1554138880"/>
      </p:ext>
    </p:extLst>
  </p:cSld>
  <p:clrMap bg1="lt1" tx1="dk1" bg2="lt2" tx2="dk2" accent1="accent1" accent2="accent2" accent3="accent3" accent4="accent4" accent5="accent5" accent6="accent6" hlink="hlink" folHlink="folHlink"/>
  <p:sldLayoutIdLst>
    <p:sldLayoutId id="2147484604" r:id="rId1"/>
    <p:sldLayoutId id="2147484602" r:id="rId2"/>
    <p:sldLayoutId id="2147484603" r:id="rId3"/>
    <p:sldLayoutId id="2147484451" r:id="rId4"/>
    <p:sldLayoutId id="2147484474" r:id="rId5"/>
    <p:sldLayoutId id="2147484475" r:id="rId6"/>
    <p:sldLayoutId id="2147484443" r:id="rId7"/>
    <p:sldLayoutId id="2147484445" r:id="rId8"/>
    <p:sldLayoutId id="2147484446" r:id="rId9"/>
    <p:sldLayoutId id="2147484447" r:id="rId10"/>
    <p:sldLayoutId id="2147484449" r:id="rId11"/>
    <p:sldLayoutId id="2147484454" r:id="rId12"/>
    <p:sldLayoutId id="2147484455" r:id="rId13"/>
    <p:sldLayoutId id="2147484456" r:id="rId14"/>
    <p:sldLayoutId id="2147484457" r:id="rId15"/>
    <p:sldLayoutId id="2147484462" r:id="rId16"/>
    <p:sldLayoutId id="2147484463" r:id="rId17"/>
    <p:sldLayoutId id="2147484464" r:id="rId18"/>
    <p:sldLayoutId id="2147484465" r:id="rId19"/>
    <p:sldLayoutId id="2147484466" r:id="rId20"/>
    <p:sldLayoutId id="2147484467" r:id="rId21"/>
    <p:sldLayoutId id="2147484565" r:id="rId22"/>
  </p:sldLayoutIdLst>
  <p:transition>
    <p:fade/>
  </p:transition>
  <p:txStyles>
    <p:titleStyle>
      <a:lvl1pPr algn="l" defTabSz="932664" rtl="0" eaLnBrk="1" latinLnBrk="0" hangingPunct="1">
        <a:lnSpc>
          <a:spcPct val="90000"/>
        </a:lnSpc>
        <a:spcBef>
          <a:spcPct val="0"/>
        </a:spcBef>
        <a:buNone/>
        <a:defRPr lang="en-US" sz="4000" b="0" kern="1200" cap="none" spc="-101"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2" marR="0" indent="-342872" algn="l" defTabSz="932664"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gradFill>
            <a:gsLst>
              <a:gs pos="1250">
                <a:schemeClr val="tx1"/>
              </a:gs>
              <a:gs pos="100000">
                <a:schemeClr val="tx1"/>
              </a:gs>
            </a:gsLst>
            <a:lin ang="5400000" scaled="0"/>
          </a:gradFill>
          <a:latin typeface="+mj-lt"/>
          <a:ea typeface="+mn-ea"/>
          <a:cs typeface="+mn-cs"/>
        </a:defRPr>
      </a:lvl1pPr>
      <a:lvl2pPr marL="584152" marR="0" indent="-241280" algn="l" defTabSz="932664"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033" marR="0" indent="-228581" algn="l" defTabSz="932664"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614" marR="0" indent="-228581" algn="l" defTabSz="932664"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195" marR="0" indent="-228581" algn="l" defTabSz="932664"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826" indent="-233166" algn="l" defTabSz="9326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60" indent="-233166" algn="l" defTabSz="9326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491" indent="-233166" algn="l" defTabSz="9326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25" indent="-233166" algn="l" defTabSz="93266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4" rtl="0" eaLnBrk="1" latinLnBrk="0" hangingPunct="1">
        <a:defRPr sz="1800" kern="1200">
          <a:solidFill>
            <a:schemeClr val="tx1"/>
          </a:solidFill>
          <a:latin typeface="+mn-lt"/>
          <a:ea typeface="+mn-ea"/>
          <a:cs typeface="+mn-cs"/>
        </a:defRPr>
      </a:lvl1pPr>
      <a:lvl2pPr marL="466333" algn="l" defTabSz="932664" rtl="0" eaLnBrk="1" latinLnBrk="0" hangingPunct="1">
        <a:defRPr sz="1800" kern="1200">
          <a:solidFill>
            <a:schemeClr val="tx1"/>
          </a:solidFill>
          <a:latin typeface="+mn-lt"/>
          <a:ea typeface="+mn-ea"/>
          <a:cs typeface="+mn-cs"/>
        </a:defRPr>
      </a:lvl2pPr>
      <a:lvl3pPr marL="932664" algn="l" defTabSz="932664" rtl="0" eaLnBrk="1" latinLnBrk="0" hangingPunct="1">
        <a:defRPr sz="1800" kern="1200">
          <a:solidFill>
            <a:schemeClr val="tx1"/>
          </a:solidFill>
          <a:latin typeface="+mn-lt"/>
          <a:ea typeface="+mn-ea"/>
          <a:cs typeface="+mn-cs"/>
        </a:defRPr>
      </a:lvl3pPr>
      <a:lvl4pPr marL="1398997" algn="l" defTabSz="932664" rtl="0" eaLnBrk="1" latinLnBrk="0" hangingPunct="1">
        <a:defRPr sz="1800" kern="1200">
          <a:solidFill>
            <a:schemeClr val="tx1"/>
          </a:solidFill>
          <a:latin typeface="+mn-lt"/>
          <a:ea typeface="+mn-ea"/>
          <a:cs typeface="+mn-cs"/>
        </a:defRPr>
      </a:lvl4pPr>
      <a:lvl5pPr marL="1865328" algn="l" defTabSz="932664" rtl="0" eaLnBrk="1" latinLnBrk="0" hangingPunct="1">
        <a:defRPr sz="1800" kern="1200">
          <a:solidFill>
            <a:schemeClr val="tx1"/>
          </a:solidFill>
          <a:latin typeface="+mn-lt"/>
          <a:ea typeface="+mn-ea"/>
          <a:cs typeface="+mn-cs"/>
        </a:defRPr>
      </a:lvl5pPr>
      <a:lvl6pPr marL="2331662" algn="l" defTabSz="932664" rtl="0" eaLnBrk="1" latinLnBrk="0" hangingPunct="1">
        <a:defRPr sz="1800" kern="1200">
          <a:solidFill>
            <a:schemeClr val="tx1"/>
          </a:solidFill>
          <a:latin typeface="+mn-lt"/>
          <a:ea typeface="+mn-ea"/>
          <a:cs typeface="+mn-cs"/>
        </a:defRPr>
      </a:lvl6pPr>
      <a:lvl7pPr marL="2797993" algn="l" defTabSz="932664" rtl="0" eaLnBrk="1" latinLnBrk="0" hangingPunct="1">
        <a:defRPr sz="1800" kern="1200">
          <a:solidFill>
            <a:schemeClr val="tx1"/>
          </a:solidFill>
          <a:latin typeface="+mn-lt"/>
          <a:ea typeface="+mn-ea"/>
          <a:cs typeface="+mn-cs"/>
        </a:defRPr>
      </a:lvl7pPr>
      <a:lvl8pPr marL="3264325" algn="l" defTabSz="932664" rtl="0" eaLnBrk="1" latinLnBrk="0" hangingPunct="1">
        <a:defRPr sz="1800" kern="1200">
          <a:solidFill>
            <a:schemeClr val="tx1"/>
          </a:solidFill>
          <a:latin typeface="+mn-lt"/>
          <a:ea typeface="+mn-ea"/>
          <a:cs typeface="+mn-cs"/>
        </a:defRPr>
      </a:lvl8pPr>
      <a:lvl9pPr marL="3730659" algn="l" defTabSz="932664"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62">
          <p15:clr>
            <a:srgbClr val="5ACBF0"/>
          </p15:clr>
        </p15:guide>
        <p15:guide id="3" pos="744">
          <p15:clr>
            <a:srgbClr val="5ACBF0"/>
          </p15:clr>
        </p15:guide>
        <p15:guide id="4" pos="1320">
          <p15:clr>
            <a:srgbClr val="5ACBF0"/>
          </p15:clr>
        </p15:guide>
        <p15:guide id="5" pos="1896">
          <p15:clr>
            <a:srgbClr val="5ACBF0"/>
          </p15:clr>
        </p15:guide>
        <p15:guide id="6" pos="2472">
          <p15:clr>
            <a:srgbClr val="5ACBF0"/>
          </p15:clr>
        </p15:guide>
        <p15:guide id="7" pos="3042">
          <p15:clr>
            <a:srgbClr val="5ACBF0"/>
          </p15:clr>
        </p15:guide>
        <p15:guide id="8" pos="3624">
          <p15:clr>
            <a:srgbClr val="5ACBF0"/>
          </p15:clr>
        </p15:guide>
        <p15:guide id="9" pos="4200">
          <p15:clr>
            <a:srgbClr val="5ACBF0"/>
          </p15:clr>
        </p15:guide>
        <p15:guide id="10" pos="4770">
          <p15:clr>
            <a:srgbClr val="5ACBF0"/>
          </p15:clr>
        </p15:guide>
        <p15:guide id="11" pos="5352">
          <p15:clr>
            <a:srgbClr val="5ACBF0"/>
          </p15:clr>
        </p15:guide>
        <p15:guide id="12" pos="5694">
          <p15:clr>
            <a:srgbClr val="5ACBF0"/>
          </p15:clr>
        </p15:guide>
        <p15:guide id="13" pos="288">
          <p15:clr>
            <a:srgbClr val="C35EA4"/>
          </p15:clr>
        </p15:guide>
        <p15:guide id="14" pos="5587">
          <p15:clr>
            <a:srgbClr val="C35EA4"/>
          </p15:clr>
        </p15:guide>
        <p15:guide id="15" orient="horz" pos="762">
          <p15:clr>
            <a:srgbClr val="5ACBF0"/>
          </p15:clr>
        </p15:guide>
        <p15:guide id="16" orient="horz" pos="1339">
          <p15:clr>
            <a:srgbClr val="5ACBF0"/>
          </p15:clr>
        </p15:guide>
        <p15:guide id="17" orient="horz" pos="1915">
          <p15:clr>
            <a:srgbClr val="5ACBF0"/>
          </p15:clr>
        </p15:guide>
        <p15:guide id="18" orient="horz" pos="2491">
          <p15:clr>
            <a:srgbClr val="5ACBF0"/>
          </p15:clr>
        </p15:guide>
        <p15:guide id="19" orient="horz" pos="3067">
          <p15:clr>
            <a:srgbClr val="5ACBF0"/>
          </p15:clr>
        </p15:guide>
        <p15:guide id="20" orient="horz" pos="3643">
          <p15:clr>
            <a:srgbClr val="5ACBF0"/>
          </p15:clr>
        </p15:guide>
        <p15:guide id="21" orient="horz" pos="4219">
          <p15:clr>
            <a:srgbClr val="5ACBF0"/>
          </p15:clr>
        </p15:guide>
        <p15:guide id="22" orient="horz" pos="302">
          <p15:clr>
            <a:srgbClr val="C35EA4"/>
          </p15:clr>
        </p15:guide>
        <p15:guide id="23" orient="horz" pos="4104">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aspe.hhs.gov/health-insurance-marketplaces-2016-open-enrollment-period-final-enrollment-report" TargetMode="Externa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aspe.hhs.gov/health-insurance-marketplaces-2016-open-enrollment-period-final-enrollment-report"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aspe.hhs.gov/pdf-report/health-plan-choice-and-premiums-2016-health-insurance-marketplace"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hyperlink" Target="https://aspe.hhs.gov/health-insurance-marketplaces-2016-open-enrollment-period-final-enrollment-report"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aspe.hhs.gov/health-insurance-marketplaces-2016-open-enrollment-period-final-enrollment-report" TargetMode="Externa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aspe.hhs.gov/health-insurance-marketplaces-2016-open-enrollment-period-final-enrollment-report" TargetMode="Externa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14.png"/><Relationship Id="rId4" Type="http://schemas.openxmlformats.org/officeDocument/2006/relationships/hyperlink" Target="https://www.cms.gov/Research-Statistics-Data-and-Systems/Statistics-Trends-and-Reports/Dashboard/Medicare-Enrollment/Enrollment%20Dashboard.html"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khn.org/news/seniors-who-dont-consider-switching-drug-plans-may-face-steep-price-rise/" TargetMode="External"/><Relationship Id="rId2" Type="http://schemas.openxmlformats.org/officeDocument/2006/relationships/hyperlink" Target="http://www.cnbc.com/2015/09/29/medicare-drug-plan-prices-set-to-rise-in-2016-some-by-a-lot.html" TargetMode="Externa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avalere.com/expertise/managed-care/insights/nearly-60-percent-of-new-medicare-advantage-plans-are-sponsored-by-healthca"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www.gallup.com/poll/190484/uninsured-rate-lowest-eight-year-trend.aspx"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avalere.com/expertise/managed-care/insights/more-than-70-percent-of-medicare-advantage-enrollees-in-plans-with-four-or" TargetMode="Externa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jpg"/></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cms.gov/Newsroom/MediaReleaseDatabase/Press-releases/2016-Press-releases-items/2016-02-29.html"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hyperlink" Target="http://www.medicareadvantagesupplementplans.com/enrollment/"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advertise.bingads.microsoft.com/en-us/remarketing"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hyperlink" Target="http://advertise.bingads.microsoft.com/en-us/universal-event-tracking"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advertise.bingads.microsoft.com/en-us/help-topic/how-to/51050/how-to-import-a-campaign-from-adwords-or-other-programs" TargetMode="External"/><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image" Target="../media/image36.png"/><Relationship Id="rId5" Type="http://schemas.openxmlformats.org/officeDocument/2006/relationships/image" Target="../media/image43.png"/><Relationship Id="rId4" Type="http://schemas.openxmlformats.org/officeDocument/2006/relationships/hyperlink" Target="http://advertise.bingads.microsoft.com/en-us/help-topic/how-to/moonshot_proc_importcampaign.htm/how-to-import-a-campaign-from-adwords-or-other-programs?s_int=us_searchhp_column1_link3_getstart"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www.youtube.com/bingads" TargetMode="External"/><Relationship Id="rId3" Type="http://schemas.openxmlformats.org/officeDocument/2006/relationships/hyperlink" Target="https://twitter.com/BingAds" TargetMode="External"/><Relationship Id="rId7" Type="http://schemas.openxmlformats.org/officeDocument/2006/relationships/hyperlink" Target="http://www.slideshare.net/bingads" TargetMode="External"/><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hyperlink" Target="http://instagram.com/bingads" TargetMode="External"/><Relationship Id="rId5" Type="http://schemas.openxmlformats.org/officeDocument/2006/relationships/hyperlink" Target="https://www.facebook.com/BingAds" TargetMode="External"/><Relationship Id="rId4" Type="http://schemas.openxmlformats.org/officeDocument/2006/relationships/hyperlink" Target="http://www.linkedin.com/company/bing-ads" TargetMode="External"/><Relationship Id="rId9" Type="http://schemas.openxmlformats.org/officeDocument/2006/relationships/hyperlink" Target="http://advertise.bingads.microsoft.com/en-us/get-started"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hyperlink" Target="https://aspe.hhs.gov/health-insurance-marketplaces-2016-open-enrollment-period-final-enrollment-report" TargetMode="External"/><Relationship Id="rId4" Type="http://schemas.openxmlformats.org/officeDocument/2006/relationships/hyperlink" Target="https://aspe.hhs.gov/pdf-report/health-insurance-coverage-and-affordable-care-act-2010-2016"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www.wsj.com/articles/sales-of-short-term-health-policies-surge-1460328539" TargetMode="External"/><Relationship Id="rId2" Type="http://schemas.openxmlformats.org/officeDocument/2006/relationships/hyperlink" Target="http://khn.org/news/competition-suffers-most-if-unitedhealth-exits-obamacare-in-2017-analysis/" TargetMode="Externa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aspe.hhs.gov/health-insurance-marketplaces-2016-open-enrollment-period-final-enrollment-report"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hyperlink" Target="https://aspe.hhs.gov/health-insurance-marketplaces-2016-open-enrollment-period-final-enrollment-repor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srcRect l="7372" t="12408" r="14706"/>
          <a:stretch/>
        </p:blipFill>
        <p:spPr>
          <a:xfrm flipH="1">
            <a:off x="-2" y="0"/>
            <a:ext cx="9326563" cy="6994525"/>
          </a:xfrm>
          <a:prstGeom prst="rect">
            <a:avLst/>
          </a:prstGeom>
        </p:spPr>
      </p:pic>
      <p:sp>
        <p:nvSpPr>
          <p:cNvPr id="5" name="Rectangle 4"/>
          <p:cNvSpPr/>
          <p:nvPr/>
        </p:nvSpPr>
        <p:spPr bwMode="auto">
          <a:xfrm>
            <a:off x="0" y="0"/>
            <a:ext cx="3924300" cy="6994525"/>
          </a:xfrm>
          <a:prstGeom prst="rect">
            <a:avLst/>
          </a:prstGeom>
          <a:solidFill>
            <a:srgbClr val="000000">
              <a:alpha val="5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395"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txBox="1">
            <a:spLocks/>
          </p:cNvSpPr>
          <p:nvPr/>
        </p:nvSpPr>
        <p:spPr>
          <a:xfrm>
            <a:off x="257175" y="1887976"/>
            <a:ext cx="3667125" cy="1828786"/>
          </a:xfrm>
          <a:prstGeom prst="rect">
            <a:avLst/>
          </a:prstGeom>
          <a:noFill/>
        </p:spPr>
        <p:txBody>
          <a:bodyPr lIns="182880" tIns="91440" rIns="146304" bIns="91440" anchor="t" anchorCtr="0"/>
          <a:lstStyle>
            <a:lvl1pPr algn="l" defTabSz="932664" rtl="0" eaLnBrk="1" latinLnBrk="0" hangingPunct="1">
              <a:lnSpc>
                <a:spcPct val="90000"/>
              </a:lnSpc>
              <a:spcBef>
                <a:spcPct val="0"/>
              </a:spcBef>
              <a:buNone/>
              <a:defRPr lang="en-US" sz="4400" b="1" kern="1200" cap="none" spc="-100" baseline="0">
                <a:ln w="3175">
                  <a:noFill/>
                </a:ln>
                <a:gradFill>
                  <a:gsLst>
                    <a:gs pos="100000">
                      <a:schemeClr val="tx2"/>
                    </a:gs>
                    <a:gs pos="0">
                      <a:schemeClr val="tx2"/>
                    </a:gs>
                  </a:gsLst>
                  <a:lin ang="5400000" scaled="0"/>
                </a:gradFill>
                <a:effectLst/>
                <a:latin typeface="+mn-lt"/>
                <a:ea typeface="+mn-ea"/>
                <a:cs typeface="Segoe UI" pitchFamily="34" charset="0"/>
              </a:defRPr>
            </a:lvl1pPr>
          </a:lstStyle>
          <a:p>
            <a:pPr lvl="0">
              <a:defRPr/>
            </a:pPr>
            <a:r>
              <a:rPr lang="en-US" sz="4800" dirty="0">
                <a:gradFill>
                  <a:gsLst>
                    <a:gs pos="94355">
                      <a:srgbClr val="FFFFFF"/>
                    </a:gs>
                    <a:gs pos="84066">
                      <a:srgbClr val="FFFFFF"/>
                    </a:gs>
                  </a:gsLst>
                  <a:lin ang="5400000" scaled="0"/>
                </a:gradFill>
              </a:rPr>
              <a:t>Health insurance open enrollment</a:t>
            </a:r>
          </a:p>
        </p:txBody>
      </p:sp>
      <p:sp>
        <p:nvSpPr>
          <p:cNvPr id="10" name="Text Placeholder 4"/>
          <p:cNvSpPr txBox="1">
            <a:spLocks/>
          </p:cNvSpPr>
          <p:nvPr/>
        </p:nvSpPr>
        <p:spPr>
          <a:xfrm>
            <a:off x="257175" y="4560792"/>
            <a:ext cx="3667125" cy="1828007"/>
          </a:xfrm>
          <a:prstGeom prst="rect">
            <a:avLst/>
          </a:prstGeom>
          <a:noFill/>
        </p:spPr>
        <p:txBody>
          <a:bodyPr lIns="182880" tIns="109728" rIns="146304" bIns="109728">
            <a:noAutofit/>
          </a:bodyPr>
          <a:lstStyle>
            <a:lvl1pPr marL="0" marR="0" indent="0" algn="l" defTabSz="932664"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91000">
                      <a:schemeClr val="tx1"/>
                    </a:gs>
                    <a:gs pos="0">
                      <a:schemeClr val="tx1"/>
                    </a:gs>
                  </a:gsLst>
                  <a:lin ang="5400000" scaled="0"/>
                </a:gradFill>
                <a:latin typeface="+mj-lt"/>
                <a:ea typeface="+mn-ea"/>
                <a:cs typeface="+mn-cs"/>
              </a:defRPr>
            </a:lvl1pPr>
            <a:lvl2pPr marL="584152" marR="0" indent="-241280" algn="l" defTabSz="932664"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033" marR="0" indent="-228581" algn="l" defTabSz="932664"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614" marR="0" indent="-228581" algn="l" defTabSz="932664"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195" marR="0" indent="-228581" algn="l" defTabSz="932664"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826" indent="-233166" algn="l" defTabSz="9326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60" indent="-233166" algn="l" defTabSz="9326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491" indent="-233166" algn="l" defTabSz="9326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25" indent="-233166" algn="l" defTabSz="93266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defRPr/>
            </a:pPr>
            <a:r>
              <a:rPr lang="en-US" dirty="0">
                <a:gradFill>
                  <a:gsLst>
                    <a:gs pos="33065">
                      <a:srgbClr val="FFFFFF"/>
                    </a:gs>
                    <a:gs pos="57576">
                      <a:srgbClr val="FFFFFF"/>
                    </a:gs>
                  </a:gsLst>
                  <a:lin ang="5400000" scaled="0"/>
                </a:gradFill>
                <a:latin typeface="Segoe UI"/>
              </a:rPr>
              <a:t>Insights for </a:t>
            </a:r>
            <a:br>
              <a:rPr lang="en-US" dirty="0">
                <a:gradFill>
                  <a:gsLst>
                    <a:gs pos="33065">
                      <a:srgbClr val="FFFFFF"/>
                    </a:gs>
                    <a:gs pos="57576">
                      <a:srgbClr val="FFFFFF"/>
                    </a:gs>
                  </a:gsLst>
                  <a:lin ang="5400000" scaled="0"/>
                </a:gradFill>
                <a:latin typeface="Segoe UI"/>
              </a:rPr>
            </a:br>
            <a:r>
              <a:rPr lang="en-US" dirty="0">
                <a:gradFill>
                  <a:gsLst>
                    <a:gs pos="33065">
                      <a:srgbClr val="FFFFFF"/>
                    </a:gs>
                    <a:gs pos="57576">
                      <a:srgbClr val="FFFFFF"/>
                    </a:gs>
                  </a:gsLst>
                  <a:lin ang="5400000" scaled="0"/>
                </a:gradFill>
                <a:latin typeface="Segoe UI"/>
              </a:rPr>
              <a:t>digital marketers</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invGray">
          <a:xfrm>
            <a:off x="7625768" y="6240322"/>
            <a:ext cx="1255201" cy="274667"/>
          </a:xfrm>
          <a:prstGeom prst="rect">
            <a:avLst/>
          </a:prstGeom>
        </p:spPr>
      </p:pic>
      <p:sp>
        <p:nvSpPr>
          <p:cNvPr id="7" name="Freeform 5"/>
          <p:cNvSpPr>
            <a:spLocks noChangeAspect="1" noEditPoints="1"/>
          </p:cNvSpPr>
          <p:nvPr/>
        </p:nvSpPr>
        <p:spPr bwMode="auto">
          <a:xfrm>
            <a:off x="483393" y="6248852"/>
            <a:ext cx="654845" cy="266248"/>
          </a:xfrm>
          <a:custGeom>
            <a:avLst/>
            <a:gdLst>
              <a:gd name="T0" fmla="*/ 336 w 833"/>
              <a:gd name="T1" fmla="*/ 68 h 337"/>
              <a:gd name="T2" fmla="*/ 435 w 833"/>
              <a:gd name="T3" fmla="*/ 81 h 337"/>
              <a:gd name="T4" fmla="*/ 441 w 833"/>
              <a:gd name="T5" fmla="*/ 144 h 337"/>
              <a:gd name="T6" fmla="*/ 416 w 833"/>
              <a:gd name="T7" fmla="*/ 162 h 337"/>
              <a:gd name="T8" fmla="*/ 461 w 833"/>
              <a:gd name="T9" fmla="*/ 212 h 337"/>
              <a:gd name="T10" fmla="*/ 395 w 833"/>
              <a:gd name="T11" fmla="*/ 270 h 337"/>
              <a:gd name="T12" fmla="*/ 360 w 833"/>
              <a:gd name="T13" fmla="*/ 89 h 337"/>
              <a:gd name="T14" fmla="*/ 384 w 833"/>
              <a:gd name="T15" fmla="*/ 154 h 337"/>
              <a:gd name="T16" fmla="*/ 426 w 833"/>
              <a:gd name="T17" fmla="*/ 119 h 337"/>
              <a:gd name="T18" fmla="*/ 360 w 833"/>
              <a:gd name="T19" fmla="*/ 89 h 337"/>
              <a:gd name="T20" fmla="*/ 360 w 833"/>
              <a:gd name="T21" fmla="*/ 248 h 337"/>
              <a:gd name="T22" fmla="*/ 425 w 833"/>
              <a:gd name="T23" fmla="*/ 239 h 337"/>
              <a:gd name="T24" fmla="*/ 387 w 833"/>
              <a:gd name="T25" fmla="*/ 176 h 337"/>
              <a:gd name="T26" fmla="*/ 518 w 833"/>
              <a:gd name="T27" fmla="*/ 78 h 337"/>
              <a:gd name="T28" fmla="*/ 503 w 833"/>
              <a:gd name="T29" fmla="*/ 64 h 337"/>
              <a:gd name="T30" fmla="*/ 488 w 833"/>
              <a:gd name="T31" fmla="*/ 78 h 337"/>
              <a:gd name="T32" fmla="*/ 503 w 833"/>
              <a:gd name="T33" fmla="*/ 93 h 337"/>
              <a:gd name="T34" fmla="*/ 518 w 833"/>
              <a:gd name="T35" fmla="*/ 78 h 337"/>
              <a:gd name="T36" fmla="*/ 491 w 833"/>
              <a:gd name="T37" fmla="*/ 126 h 337"/>
              <a:gd name="T38" fmla="*/ 514 w 833"/>
              <a:gd name="T39" fmla="*/ 270 h 337"/>
              <a:gd name="T40" fmla="*/ 671 w 833"/>
              <a:gd name="T41" fmla="*/ 182 h 337"/>
              <a:gd name="T42" fmla="*/ 623 w 833"/>
              <a:gd name="T43" fmla="*/ 123 h 337"/>
              <a:gd name="T44" fmla="*/ 575 w 833"/>
              <a:gd name="T45" fmla="*/ 150 h 337"/>
              <a:gd name="T46" fmla="*/ 552 w 833"/>
              <a:gd name="T47" fmla="*/ 127 h 337"/>
              <a:gd name="T48" fmla="*/ 575 w 833"/>
              <a:gd name="T49" fmla="*/ 270 h 337"/>
              <a:gd name="T50" fmla="*/ 587 w 833"/>
              <a:gd name="T51" fmla="*/ 155 h 337"/>
              <a:gd name="T52" fmla="*/ 648 w 833"/>
              <a:gd name="T53" fmla="*/ 188 h 337"/>
              <a:gd name="T54" fmla="*/ 671 w 833"/>
              <a:gd name="T55" fmla="*/ 270 h 337"/>
              <a:gd name="T56" fmla="*/ 833 w 833"/>
              <a:gd name="T57" fmla="*/ 258 h 337"/>
              <a:gd name="T58" fmla="*/ 711 w 833"/>
              <a:gd name="T59" fmla="*/ 327 h 337"/>
              <a:gd name="T60" fmla="*/ 757 w 833"/>
              <a:gd name="T61" fmla="*/ 318 h 337"/>
              <a:gd name="T62" fmla="*/ 810 w 833"/>
              <a:gd name="T63" fmla="*/ 246 h 337"/>
              <a:gd name="T64" fmla="*/ 760 w 833"/>
              <a:gd name="T65" fmla="*/ 273 h 337"/>
              <a:gd name="T66" fmla="*/ 708 w 833"/>
              <a:gd name="T67" fmla="*/ 240 h 337"/>
              <a:gd name="T68" fmla="*/ 719 w 833"/>
              <a:gd name="T69" fmla="*/ 145 h 337"/>
              <a:gd name="T70" fmla="*/ 810 w 833"/>
              <a:gd name="T71" fmla="*/ 146 h 337"/>
              <a:gd name="T72" fmla="*/ 810 w 833"/>
              <a:gd name="T73" fmla="*/ 127 h 337"/>
              <a:gd name="T74" fmla="*/ 833 w 833"/>
              <a:gd name="T75" fmla="*/ 258 h 337"/>
              <a:gd name="T76" fmla="*/ 810 w 833"/>
              <a:gd name="T77" fmla="*/ 184 h 337"/>
              <a:gd name="T78" fmla="*/ 770 w 833"/>
              <a:gd name="T79" fmla="*/ 143 h 337"/>
              <a:gd name="T80" fmla="*/ 725 w 833"/>
              <a:gd name="T81" fmla="*/ 201 h 337"/>
              <a:gd name="T82" fmla="*/ 767 w 833"/>
              <a:gd name="T83" fmla="*/ 254 h 337"/>
              <a:gd name="T84" fmla="*/ 810 w 833"/>
              <a:gd name="T85" fmla="*/ 205 h 337"/>
              <a:gd name="T86" fmla="*/ 115 w 833"/>
              <a:gd name="T87" fmla="*/ 184 h 337"/>
              <a:gd name="T88" fmla="*/ 67 w 833"/>
              <a:gd name="T89" fmla="*/ 261 h 337"/>
              <a:gd name="T90" fmla="*/ 0 w 833"/>
              <a:gd name="T91" fmla="*/ 0 h 337"/>
              <a:gd name="T92" fmla="*/ 67 w 833"/>
              <a:gd name="T93" fmla="*/ 337 h 337"/>
              <a:gd name="T94" fmla="*/ 235 w 833"/>
              <a:gd name="T95" fmla="*/ 164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33" h="337">
                <a:moveTo>
                  <a:pt x="336" y="270"/>
                </a:moveTo>
                <a:cubicBezTo>
                  <a:pt x="336" y="68"/>
                  <a:pt x="336" y="68"/>
                  <a:pt x="336" y="68"/>
                </a:cubicBezTo>
                <a:cubicBezTo>
                  <a:pt x="394" y="68"/>
                  <a:pt x="394" y="68"/>
                  <a:pt x="394" y="68"/>
                </a:cubicBezTo>
                <a:cubicBezTo>
                  <a:pt x="411" y="68"/>
                  <a:pt x="425" y="72"/>
                  <a:pt x="435" y="81"/>
                </a:cubicBezTo>
                <a:cubicBezTo>
                  <a:pt x="446" y="89"/>
                  <a:pt x="451" y="100"/>
                  <a:pt x="451" y="114"/>
                </a:cubicBezTo>
                <a:cubicBezTo>
                  <a:pt x="451" y="125"/>
                  <a:pt x="448" y="135"/>
                  <a:pt x="441" y="144"/>
                </a:cubicBezTo>
                <a:cubicBezTo>
                  <a:pt x="435" y="152"/>
                  <a:pt x="427" y="158"/>
                  <a:pt x="416" y="162"/>
                </a:cubicBezTo>
                <a:cubicBezTo>
                  <a:pt x="416" y="162"/>
                  <a:pt x="416" y="162"/>
                  <a:pt x="416" y="162"/>
                </a:cubicBezTo>
                <a:cubicBezTo>
                  <a:pt x="429" y="164"/>
                  <a:pt x="440" y="169"/>
                  <a:pt x="449" y="178"/>
                </a:cubicBezTo>
                <a:cubicBezTo>
                  <a:pt x="457" y="187"/>
                  <a:pt x="461" y="198"/>
                  <a:pt x="461" y="212"/>
                </a:cubicBezTo>
                <a:cubicBezTo>
                  <a:pt x="461" y="229"/>
                  <a:pt x="455" y="243"/>
                  <a:pt x="442" y="254"/>
                </a:cubicBezTo>
                <a:cubicBezTo>
                  <a:pt x="430" y="264"/>
                  <a:pt x="414" y="270"/>
                  <a:pt x="395" y="270"/>
                </a:cubicBezTo>
                <a:lnTo>
                  <a:pt x="336" y="270"/>
                </a:lnTo>
                <a:close/>
                <a:moveTo>
                  <a:pt x="360" y="89"/>
                </a:moveTo>
                <a:cubicBezTo>
                  <a:pt x="360" y="154"/>
                  <a:pt x="360" y="154"/>
                  <a:pt x="360" y="154"/>
                </a:cubicBezTo>
                <a:cubicBezTo>
                  <a:pt x="384" y="154"/>
                  <a:pt x="384" y="154"/>
                  <a:pt x="384" y="154"/>
                </a:cubicBezTo>
                <a:cubicBezTo>
                  <a:pt x="397" y="154"/>
                  <a:pt x="407" y="151"/>
                  <a:pt x="415" y="145"/>
                </a:cubicBezTo>
                <a:cubicBezTo>
                  <a:pt x="422" y="139"/>
                  <a:pt x="426" y="130"/>
                  <a:pt x="426" y="119"/>
                </a:cubicBezTo>
                <a:cubicBezTo>
                  <a:pt x="426" y="99"/>
                  <a:pt x="413" y="89"/>
                  <a:pt x="387" y="89"/>
                </a:cubicBezTo>
                <a:lnTo>
                  <a:pt x="360" y="89"/>
                </a:lnTo>
                <a:close/>
                <a:moveTo>
                  <a:pt x="360" y="176"/>
                </a:moveTo>
                <a:cubicBezTo>
                  <a:pt x="360" y="248"/>
                  <a:pt x="360" y="248"/>
                  <a:pt x="360" y="248"/>
                </a:cubicBezTo>
                <a:cubicBezTo>
                  <a:pt x="392" y="248"/>
                  <a:pt x="392" y="248"/>
                  <a:pt x="392" y="248"/>
                </a:cubicBezTo>
                <a:cubicBezTo>
                  <a:pt x="406" y="248"/>
                  <a:pt x="417" y="245"/>
                  <a:pt x="425" y="239"/>
                </a:cubicBezTo>
                <a:cubicBezTo>
                  <a:pt x="432" y="232"/>
                  <a:pt x="436" y="223"/>
                  <a:pt x="436" y="211"/>
                </a:cubicBezTo>
                <a:cubicBezTo>
                  <a:pt x="436" y="188"/>
                  <a:pt x="420" y="176"/>
                  <a:pt x="387" y="176"/>
                </a:cubicBezTo>
                <a:lnTo>
                  <a:pt x="360" y="176"/>
                </a:lnTo>
                <a:close/>
                <a:moveTo>
                  <a:pt x="518" y="78"/>
                </a:moveTo>
                <a:cubicBezTo>
                  <a:pt x="518" y="74"/>
                  <a:pt x="516" y="71"/>
                  <a:pt x="514" y="68"/>
                </a:cubicBezTo>
                <a:cubicBezTo>
                  <a:pt x="511" y="65"/>
                  <a:pt x="507" y="64"/>
                  <a:pt x="503" y="64"/>
                </a:cubicBezTo>
                <a:cubicBezTo>
                  <a:pt x="498" y="64"/>
                  <a:pt x="495" y="65"/>
                  <a:pt x="492" y="68"/>
                </a:cubicBezTo>
                <a:cubicBezTo>
                  <a:pt x="489" y="71"/>
                  <a:pt x="488" y="74"/>
                  <a:pt x="488" y="78"/>
                </a:cubicBezTo>
                <a:cubicBezTo>
                  <a:pt x="488" y="83"/>
                  <a:pt x="489" y="86"/>
                  <a:pt x="492" y="89"/>
                </a:cubicBezTo>
                <a:cubicBezTo>
                  <a:pt x="495" y="92"/>
                  <a:pt x="499" y="93"/>
                  <a:pt x="503" y="93"/>
                </a:cubicBezTo>
                <a:cubicBezTo>
                  <a:pt x="507" y="93"/>
                  <a:pt x="510" y="92"/>
                  <a:pt x="513" y="89"/>
                </a:cubicBezTo>
                <a:cubicBezTo>
                  <a:pt x="516" y="86"/>
                  <a:pt x="518" y="83"/>
                  <a:pt x="518" y="78"/>
                </a:cubicBezTo>
                <a:moveTo>
                  <a:pt x="514" y="126"/>
                </a:moveTo>
                <a:cubicBezTo>
                  <a:pt x="491" y="126"/>
                  <a:pt x="491" y="126"/>
                  <a:pt x="491" y="126"/>
                </a:cubicBezTo>
                <a:cubicBezTo>
                  <a:pt x="491" y="270"/>
                  <a:pt x="491" y="270"/>
                  <a:pt x="491" y="270"/>
                </a:cubicBezTo>
                <a:cubicBezTo>
                  <a:pt x="514" y="270"/>
                  <a:pt x="514" y="270"/>
                  <a:pt x="514" y="270"/>
                </a:cubicBezTo>
                <a:lnTo>
                  <a:pt x="514" y="126"/>
                </a:lnTo>
                <a:close/>
                <a:moveTo>
                  <a:pt x="671" y="182"/>
                </a:moveTo>
                <a:cubicBezTo>
                  <a:pt x="671" y="163"/>
                  <a:pt x="667" y="149"/>
                  <a:pt x="659" y="138"/>
                </a:cubicBezTo>
                <a:cubicBezTo>
                  <a:pt x="650" y="128"/>
                  <a:pt x="638" y="123"/>
                  <a:pt x="623" y="123"/>
                </a:cubicBezTo>
                <a:cubicBezTo>
                  <a:pt x="602" y="123"/>
                  <a:pt x="586" y="132"/>
                  <a:pt x="576" y="150"/>
                </a:cubicBezTo>
                <a:cubicBezTo>
                  <a:pt x="575" y="150"/>
                  <a:pt x="575" y="150"/>
                  <a:pt x="575" y="150"/>
                </a:cubicBezTo>
                <a:cubicBezTo>
                  <a:pt x="575" y="127"/>
                  <a:pt x="575" y="127"/>
                  <a:pt x="575" y="127"/>
                </a:cubicBezTo>
                <a:cubicBezTo>
                  <a:pt x="552" y="127"/>
                  <a:pt x="552" y="127"/>
                  <a:pt x="552" y="127"/>
                </a:cubicBezTo>
                <a:cubicBezTo>
                  <a:pt x="552" y="270"/>
                  <a:pt x="552" y="270"/>
                  <a:pt x="552" y="270"/>
                </a:cubicBezTo>
                <a:cubicBezTo>
                  <a:pt x="575" y="270"/>
                  <a:pt x="575" y="270"/>
                  <a:pt x="575" y="270"/>
                </a:cubicBezTo>
                <a:cubicBezTo>
                  <a:pt x="575" y="188"/>
                  <a:pt x="575" y="188"/>
                  <a:pt x="575" y="188"/>
                </a:cubicBezTo>
                <a:cubicBezTo>
                  <a:pt x="575" y="175"/>
                  <a:pt x="579" y="164"/>
                  <a:pt x="587" y="155"/>
                </a:cubicBezTo>
                <a:cubicBezTo>
                  <a:pt x="594" y="147"/>
                  <a:pt x="604" y="143"/>
                  <a:pt x="615" y="143"/>
                </a:cubicBezTo>
                <a:cubicBezTo>
                  <a:pt x="637" y="143"/>
                  <a:pt x="648" y="158"/>
                  <a:pt x="648" y="188"/>
                </a:cubicBezTo>
                <a:cubicBezTo>
                  <a:pt x="648" y="270"/>
                  <a:pt x="648" y="270"/>
                  <a:pt x="648" y="270"/>
                </a:cubicBezTo>
                <a:cubicBezTo>
                  <a:pt x="671" y="270"/>
                  <a:pt x="671" y="270"/>
                  <a:pt x="671" y="270"/>
                </a:cubicBezTo>
                <a:lnTo>
                  <a:pt x="671" y="182"/>
                </a:lnTo>
                <a:close/>
                <a:moveTo>
                  <a:pt x="833" y="258"/>
                </a:moveTo>
                <a:cubicBezTo>
                  <a:pt x="833" y="311"/>
                  <a:pt x="808" y="337"/>
                  <a:pt x="758" y="337"/>
                </a:cubicBezTo>
                <a:cubicBezTo>
                  <a:pt x="740" y="337"/>
                  <a:pt x="725" y="334"/>
                  <a:pt x="711" y="327"/>
                </a:cubicBezTo>
                <a:cubicBezTo>
                  <a:pt x="717" y="307"/>
                  <a:pt x="717" y="307"/>
                  <a:pt x="717" y="307"/>
                </a:cubicBezTo>
                <a:cubicBezTo>
                  <a:pt x="731" y="315"/>
                  <a:pt x="742" y="318"/>
                  <a:pt x="757" y="318"/>
                </a:cubicBezTo>
                <a:cubicBezTo>
                  <a:pt x="792" y="318"/>
                  <a:pt x="810" y="299"/>
                  <a:pt x="810" y="262"/>
                </a:cubicBezTo>
                <a:cubicBezTo>
                  <a:pt x="810" y="246"/>
                  <a:pt x="810" y="246"/>
                  <a:pt x="810" y="246"/>
                </a:cubicBezTo>
                <a:cubicBezTo>
                  <a:pt x="810" y="246"/>
                  <a:pt x="810" y="246"/>
                  <a:pt x="810" y="246"/>
                </a:cubicBezTo>
                <a:cubicBezTo>
                  <a:pt x="799" y="264"/>
                  <a:pt x="782" y="273"/>
                  <a:pt x="760" y="273"/>
                </a:cubicBezTo>
                <a:cubicBezTo>
                  <a:pt x="749" y="273"/>
                  <a:pt x="738" y="270"/>
                  <a:pt x="729" y="265"/>
                </a:cubicBezTo>
                <a:cubicBezTo>
                  <a:pt x="720" y="259"/>
                  <a:pt x="713" y="251"/>
                  <a:pt x="708" y="240"/>
                </a:cubicBezTo>
                <a:cubicBezTo>
                  <a:pt x="703" y="229"/>
                  <a:pt x="701" y="217"/>
                  <a:pt x="701" y="203"/>
                </a:cubicBezTo>
                <a:cubicBezTo>
                  <a:pt x="701" y="178"/>
                  <a:pt x="707" y="159"/>
                  <a:pt x="719" y="145"/>
                </a:cubicBezTo>
                <a:cubicBezTo>
                  <a:pt x="731" y="130"/>
                  <a:pt x="747" y="123"/>
                  <a:pt x="767" y="123"/>
                </a:cubicBezTo>
                <a:cubicBezTo>
                  <a:pt x="786" y="123"/>
                  <a:pt x="800" y="131"/>
                  <a:pt x="810" y="146"/>
                </a:cubicBezTo>
                <a:cubicBezTo>
                  <a:pt x="810" y="146"/>
                  <a:pt x="810" y="146"/>
                  <a:pt x="810" y="146"/>
                </a:cubicBezTo>
                <a:cubicBezTo>
                  <a:pt x="810" y="127"/>
                  <a:pt x="810" y="127"/>
                  <a:pt x="810" y="127"/>
                </a:cubicBezTo>
                <a:cubicBezTo>
                  <a:pt x="833" y="127"/>
                  <a:pt x="833" y="127"/>
                  <a:pt x="833" y="127"/>
                </a:cubicBezTo>
                <a:lnTo>
                  <a:pt x="833" y="258"/>
                </a:lnTo>
                <a:close/>
                <a:moveTo>
                  <a:pt x="810" y="205"/>
                </a:moveTo>
                <a:cubicBezTo>
                  <a:pt x="810" y="184"/>
                  <a:pt x="810" y="184"/>
                  <a:pt x="810" y="184"/>
                </a:cubicBezTo>
                <a:cubicBezTo>
                  <a:pt x="810" y="172"/>
                  <a:pt x="806" y="163"/>
                  <a:pt x="798" y="155"/>
                </a:cubicBezTo>
                <a:cubicBezTo>
                  <a:pt x="790" y="147"/>
                  <a:pt x="781" y="143"/>
                  <a:pt x="770" y="143"/>
                </a:cubicBezTo>
                <a:cubicBezTo>
                  <a:pt x="756" y="143"/>
                  <a:pt x="744" y="148"/>
                  <a:pt x="736" y="158"/>
                </a:cubicBezTo>
                <a:cubicBezTo>
                  <a:pt x="729" y="168"/>
                  <a:pt x="725" y="183"/>
                  <a:pt x="725" y="201"/>
                </a:cubicBezTo>
                <a:cubicBezTo>
                  <a:pt x="725" y="217"/>
                  <a:pt x="728" y="230"/>
                  <a:pt x="736" y="239"/>
                </a:cubicBezTo>
                <a:cubicBezTo>
                  <a:pt x="744" y="249"/>
                  <a:pt x="754" y="254"/>
                  <a:pt x="767" y="254"/>
                </a:cubicBezTo>
                <a:cubicBezTo>
                  <a:pt x="779" y="254"/>
                  <a:pt x="790" y="249"/>
                  <a:pt x="798" y="240"/>
                </a:cubicBezTo>
                <a:cubicBezTo>
                  <a:pt x="806" y="231"/>
                  <a:pt x="810" y="219"/>
                  <a:pt x="810" y="205"/>
                </a:cubicBezTo>
                <a:moveTo>
                  <a:pt x="86" y="111"/>
                </a:moveTo>
                <a:cubicBezTo>
                  <a:pt x="115" y="184"/>
                  <a:pt x="115" y="184"/>
                  <a:pt x="115" y="184"/>
                </a:cubicBezTo>
                <a:cubicBezTo>
                  <a:pt x="162" y="206"/>
                  <a:pt x="162" y="206"/>
                  <a:pt x="162" y="206"/>
                </a:cubicBezTo>
                <a:cubicBezTo>
                  <a:pt x="67" y="261"/>
                  <a:pt x="67" y="261"/>
                  <a:pt x="67" y="261"/>
                </a:cubicBezTo>
                <a:cubicBezTo>
                  <a:pt x="67" y="24"/>
                  <a:pt x="67" y="24"/>
                  <a:pt x="67" y="24"/>
                </a:cubicBezTo>
                <a:cubicBezTo>
                  <a:pt x="0" y="0"/>
                  <a:pt x="0" y="0"/>
                  <a:pt x="0" y="0"/>
                </a:cubicBezTo>
                <a:cubicBezTo>
                  <a:pt x="0" y="299"/>
                  <a:pt x="0" y="299"/>
                  <a:pt x="0" y="299"/>
                </a:cubicBezTo>
                <a:cubicBezTo>
                  <a:pt x="67" y="337"/>
                  <a:pt x="67" y="337"/>
                  <a:pt x="67" y="337"/>
                </a:cubicBezTo>
                <a:cubicBezTo>
                  <a:pt x="235" y="240"/>
                  <a:pt x="235" y="240"/>
                  <a:pt x="235" y="240"/>
                </a:cubicBezTo>
                <a:cubicBezTo>
                  <a:pt x="235" y="164"/>
                  <a:pt x="235" y="164"/>
                  <a:pt x="235" y="164"/>
                </a:cubicBezTo>
                <a:lnTo>
                  <a:pt x="86" y="1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304384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Re-enrollees are looking for savings</a:t>
            </a:r>
          </a:p>
        </p:txBody>
      </p:sp>
      <p:sp>
        <p:nvSpPr>
          <p:cNvPr id="3" name="Text Placeholder 2"/>
          <p:cNvSpPr>
            <a:spLocks noGrp="1"/>
          </p:cNvSpPr>
          <p:nvPr>
            <p:ph type="body" sz="quarter" idx="10"/>
          </p:nvPr>
        </p:nvSpPr>
        <p:spPr>
          <a:xfrm>
            <a:off x="257175" y="968742"/>
            <a:ext cx="8865202" cy="960263"/>
          </a:xfrm>
        </p:spPr>
        <p:txBody>
          <a:bodyPr lIns="182880" rIns="91440"/>
          <a:lstStyle/>
          <a:p>
            <a:r>
              <a:rPr lang="en-US" dirty="0">
                <a:gradFill>
                  <a:gsLst>
                    <a:gs pos="0">
                      <a:schemeClr val="accent1"/>
                    </a:gs>
                    <a:gs pos="100000">
                      <a:schemeClr val="accent1"/>
                    </a:gs>
                  </a:gsLst>
                </a:gradFill>
              </a:rPr>
              <a:t>Re-enrollees are likely to save on their monthly premiums by switching plans, and more when switching insurers. </a:t>
            </a:r>
          </a:p>
        </p:txBody>
      </p:sp>
      <p:sp>
        <p:nvSpPr>
          <p:cNvPr id="7" name="Content Placeholder 2"/>
          <p:cNvSpPr txBox="1">
            <a:spLocks/>
          </p:cNvSpPr>
          <p:nvPr/>
        </p:nvSpPr>
        <p:spPr>
          <a:xfrm>
            <a:off x="1399169" y="6528223"/>
            <a:ext cx="7460827" cy="279781"/>
          </a:xfrm>
          <a:prstGeom prst="rect">
            <a:avLst/>
          </a:prstGeom>
        </p:spPr>
        <p:txBody>
          <a:bodyPr lIns="0" tIns="0" rIns="0" bIns="0" anchor="ctr" anchorCtr="0"/>
          <a:lstStyle>
            <a:defPPr>
              <a:defRPr lang="en-US"/>
            </a:defPPr>
            <a:lvl1pPr indent="0">
              <a:spcBef>
                <a:spcPct val="20000"/>
              </a:spcBef>
              <a:buFont typeface="Arial"/>
              <a:buNone/>
              <a:defRPr sz="700"/>
            </a:lvl1pPr>
            <a:lvl2pPr marL="990575" indent="-380990">
              <a:spcBef>
                <a:spcPct val="20000"/>
              </a:spcBef>
              <a:buFont typeface="Arial"/>
              <a:buChar char="–"/>
              <a:defRPr sz="3733"/>
            </a:lvl2pPr>
            <a:lvl3pPr marL="1523962" indent="-304792">
              <a:spcBef>
                <a:spcPct val="20000"/>
              </a:spcBef>
              <a:buFont typeface="Arial"/>
              <a:buChar char="•"/>
              <a:defRPr sz="3200"/>
            </a:lvl3pPr>
            <a:lvl4pPr marL="2133547" indent="-304792">
              <a:spcBef>
                <a:spcPct val="20000"/>
              </a:spcBef>
              <a:buFont typeface="Arial"/>
              <a:buChar char="–"/>
              <a:defRPr sz="2667"/>
            </a:lvl4pPr>
            <a:lvl5pPr marL="2743131" indent="-304792">
              <a:spcBef>
                <a:spcPct val="20000"/>
              </a:spcBef>
              <a:buFont typeface="Arial"/>
              <a:buChar char="»"/>
              <a:defRPr sz="2667"/>
            </a:lvl5pPr>
            <a:lvl6pPr marL="3352716" indent="-304792">
              <a:spcBef>
                <a:spcPct val="20000"/>
              </a:spcBef>
              <a:buFont typeface="Arial"/>
              <a:buChar char="•"/>
              <a:defRPr sz="2667"/>
            </a:lvl6pPr>
            <a:lvl7pPr marL="3962301" indent="-304792">
              <a:spcBef>
                <a:spcPct val="20000"/>
              </a:spcBef>
              <a:buFont typeface="Arial"/>
              <a:buChar char="•"/>
              <a:defRPr sz="2667"/>
            </a:lvl7pPr>
            <a:lvl8pPr marL="4571886" indent="-304792">
              <a:spcBef>
                <a:spcPct val="20000"/>
              </a:spcBef>
              <a:buFont typeface="Arial"/>
              <a:buChar char="•"/>
              <a:defRPr sz="2667"/>
            </a:lvl8pPr>
            <a:lvl9pPr marL="5181470" indent="-304792">
              <a:spcBef>
                <a:spcPct val="20000"/>
              </a:spcBef>
              <a:buFont typeface="Arial"/>
              <a:buChar char="•"/>
              <a:defRPr sz="2667"/>
            </a:lvl9pPr>
          </a:lstStyle>
          <a:p>
            <a:pPr algn="r"/>
            <a:r>
              <a:rPr lang="en-US" sz="800" dirty="0">
                <a:solidFill>
                  <a:schemeClr val="tx2"/>
                </a:solidFill>
              </a:rPr>
              <a:t>Source: HHS, </a:t>
            </a:r>
            <a:r>
              <a:rPr lang="en-US" sz="800" dirty="0">
                <a:solidFill>
                  <a:schemeClr val="tx2"/>
                </a:solidFill>
                <a:hlinkClick r:id="rId2"/>
              </a:rPr>
              <a:t>Health Insurance Marketplaces 2016 Open Enrollment Period: Final Enrollment Report</a:t>
            </a:r>
            <a:r>
              <a:rPr lang="en-US" sz="800" dirty="0">
                <a:solidFill>
                  <a:schemeClr val="tx2"/>
                </a:solidFill>
              </a:rPr>
              <a:t>, March 11, 2016.</a:t>
            </a:r>
          </a:p>
        </p:txBody>
      </p:sp>
      <p:grpSp>
        <p:nvGrpSpPr>
          <p:cNvPr id="6" name="Group 5"/>
          <p:cNvGrpSpPr/>
          <p:nvPr/>
        </p:nvGrpSpPr>
        <p:grpSpPr>
          <a:xfrm>
            <a:off x="0" y="4885736"/>
            <a:ext cx="3749042" cy="1351360"/>
            <a:chOff x="0" y="4885736"/>
            <a:chExt cx="3749042" cy="1351360"/>
          </a:xfrm>
        </p:grpSpPr>
        <p:sp>
          <p:nvSpPr>
            <p:cNvPr id="12" name="Rectangle 11"/>
            <p:cNvSpPr/>
            <p:nvPr/>
          </p:nvSpPr>
          <p:spPr bwMode="auto">
            <a:xfrm>
              <a:off x="0" y="4885736"/>
              <a:ext cx="3749042" cy="135136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39891" rIns="186521" bIns="104919" numCol="1" spcCol="0" rtlCol="0" fromWordArt="0" anchor="t" anchorCtr="0" forceAA="0" compatLnSpc="1">
              <a:prstTxWarp prst="textNoShape">
                <a:avLst/>
              </a:prstTxWarp>
              <a:noAutofit/>
            </a:bodyPr>
            <a:lstStyle/>
            <a:p>
              <a:pPr defTabSz="1243395" fontAlgn="base">
                <a:lnSpc>
                  <a:spcPct val="90000"/>
                </a:lnSpc>
                <a:spcBef>
                  <a:spcPct val="0"/>
                </a:spcBef>
              </a:pPr>
              <a:r>
                <a:rPr lang="en-US" sz="1800" b="1" dirty="0">
                  <a:gradFill>
                    <a:gsLst>
                      <a:gs pos="0">
                        <a:schemeClr val="bg1"/>
                      </a:gs>
                      <a:gs pos="100000">
                        <a:schemeClr val="bg1"/>
                      </a:gs>
                    </a:gsLst>
                  </a:gradFill>
                </a:rPr>
                <a:t>TIP</a:t>
              </a:r>
              <a:r>
                <a:rPr lang="en-US" sz="1600" b="1" dirty="0">
                  <a:gradFill>
                    <a:gsLst>
                      <a:gs pos="0">
                        <a:schemeClr val="bg1"/>
                      </a:gs>
                      <a:gs pos="100000">
                        <a:schemeClr val="bg1"/>
                      </a:gs>
                    </a:gsLst>
                  </a:gradFill>
                </a:rPr>
                <a:t> </a:t>
              </a:r>
            </a:p>
            <a:p>
              <a:pPr defTabSz="1243395" fontAlgn="base">
                <a:lnSpc>
                  <a:spcPct val="90000"/>
                </a:lnSpc>
                <a:spcBef>
                  <a:spcPct val="0"/>
                </a:spcBef>
                <a:spcAft>
                  <a:spcPts val="408"/>
                </a:spcAft>
              </a:pPr>
              <a:r>
                <a:rPr lang="en-US" sz="1600" dirty="0">
                  <a:gradFill>
                    <a:gsLst>
                      <a:gs pos="0">
                        <a:schemeClr val="bg1"/>
                      </a:gs>
                      <a:gs pos="100000">
                        <a:schemeClr val="bg1"/>
                      </a:gs>
                    </a:gsLst>
                  </a:gradFill>
                </a:rPr>
                <a:t>Use </a:t>
              </a:r>
              <a:r>
                <a:rPr lang="en-US" sz="1600" b="1" dirty="0">
                  <a:gradFill>
                    <a:gsLst>
                      <a:gs pos="0">
                        <a:schemeClr val="bg1"/>
                      </a:gs>
                      <a:gs pos="100000">
                        <a:schemeClr val="bg1"/>
                      </a:gs>
                    </a:gsLst>
                  </a:gradFill>
                </a:rPr>
                <a:t>Callout Extensions </a:t>
              </a:r>
              <a:r>
                <a:rPr lang="en-US" sz="1600" dirty="0">
                  <a:gradFill>
                    <a:gsLst>
                      <a:gs pos="0">
                        <a:schemeClr val="bg1"/>
                      </a:gs>
                      <a:gs pos="100000">
                        <a:schemeClr val="bg1"/>
                      </a:gs>
                    </a:gsLst>
                  </a:gradFill>
                </a:rPr>
                <a:t>to highlight your price advantage. </a:t>
              </a:r>
            </a:p>
          </p:txBody>
        </p:sp>
        <p:grpSp>
          <p:nvGrpSpPr>
            <p:cNvPr id="23" name="Group 22"/>
            <p:cNvGrpSpPr/>
            <p:nvPr/>
          </p:nvGrpSpPr>
          <p:grpSpPr>
            <a:xfrm>
              <a:off x="3289856" y="4945963"/>
              <a:ext cx="390525" cy="390525"/>
              <a:chOff x="8496300" y="2287295"/>
              <a:chExt cx="390525" cy="390525"/>
            </a:xfrm>
          </p:grpSpPr>
          <p:grpSp>
            <p:nvGrpSpPr>
              <p:cNvPr id="24" name="Group 4"/>
              <p:cNvGrpSpPr>
                <a:grpSpLocks noChangeAspect="1"/>
              </p:cNvGrpSpPr>
              <p:nvPr/>
            </p:nvGrpSpPr>
            <p:grpSpPr bwMode="auto">
              <a:xfrm>
                <a:off x="8612733" y="2350730"/>
                <a:ext cx="157658" cy="263654"/>
                <a:chOff x="2" y="0"/>
                <a:chExt cx="177" cy="296"/>
              </a:xfrm>
              <a:solidFill>
                <a:schemeClr val="bg1"/>
              </a:solidFill>
            </p:grpSpPr>
            <p:sp>
              <p:nvSpPr>
                <p:cNvPr id="26" name="Rectangle 5"/>
                <p:cNvSpPr>
                  <a:spLocks noChangeArrowheads="1"/>
                </p:cNvSpPr>
                <p:nvPr/>
              </p:nvSpPr>
              <p:spPr bwMode="auto">
                <a:xfrm>
                  <a:off x="49" y="218"/>
                  <a:ext cx="83"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6"/>
                <p:cNvSpPr>
                  <a:spLocks noChangeArrowheads="1"/>
                </p:cNvSpPr>
                <p:nvPr/>
              </p:nvSpPr>
              <p:spPr bwMode="auto">
                <a:xfrm>
                  <a:off x="49" y="249"/>
                  <a:ext cx="83"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7"/>
                <p:cNvSpPr>
                  <a:spLocks noChangeArrowheads="1"/>
                </p:cNvSpPr>
                <p:nvPr/>
              </p:nvSpPr>
              <p:spPr bwMode="auto">
                <a:xfrm>
                  <a:off x="59" y="280"/>
                  <a:ext cx="63"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8"/>
                <p:cNvSpPr>
                  <a:spLocks noEditPoints="1"/>
                </p:cNvSpPr>
                <p:nvPr/>
              </p:nvSpPr>
              <p:spPr bwMode="auto">
                <a:xfrm>
                  <a:off x="2" y="0"/>
                  <a:ext cx="177" cy="202"/>
                </a:xfrm>
                <a:custGeom>
                  <a:avLst/>
                  <a:gdLst>
                    <a:gd name="T0" fmla="*/ 70 w 90"/>
                    <a:gd name="T1" fmla="*/ 104 h 104"/>
                    <a:gd name="T2" fmla="*/ 20 w 90"/>
                    <a:gd name="T3" fmla="*/ 104 h 104"/>
                    <a:gd name="T4" fmla="*/ 20 w 90"/>
                    <a:gd name="T5" fmla="*/ 100 h 104"/>
                    <a:gd name="T6" fmla="*/ 9 w 90"/>
                    <a:gd name="T7" fmla="*/ 72 h 104"/>
                    <a:gd name="T8" fmla="*/ 12 w 90"/>
                    <a:gd name="T9" fmla="*/ 70 h 104"/>
                    <a:gd name="T10" fmla="*/ 9 w 90"/>
                    <a:gd name="T11" fmla="*/ 72 h 104"/>
                    <a:gd name="T12" fmla="*/ 0 w 90"/>
                    <a:gd name="T13" fmla="*/ 45 h 104"/>
                    <a:gd name="T14" fmla="*/ 45 w 90"/>
                    <a:gd name="T15" fmla="*/ 0 h 104"/>
                    <a:gd name="T16" fmla="*/ 90 w 90"/>
                    <a:gd name="T17" fmla="*/ 45 h 104"/>
                    <a:gd name="T18" fmla="*/ 81 w 90"/>
                    <a:gd name="T19" fmla="*/ 72 h 104"/>
                    <a:gd name="T20" fmla="*/ 80 w 90"/>
                    <a:gd name="T21" fmla="*/ 74 h 104"/>
                    <a:gd name="T22" fmla="*/ 70 w 90"/>
                    <a:gd name="T23" fmla="*/ 100 h 104"/>
                    <a:gd name="T24" fmla="*/ 70 w 90"/>
                    <a:gd name="T25" fmla="*/ 104 h 104"/>
                    <a:gd name="T26" fmla="*/ 28 w 90"/>
                    <a:gd name="T27" fmla="*/ 96 h 104"/>
                    <a:gd name="T28" fmla="*/ 62 w 90"/>
                    <a:gd name="T29" fmla="*/ 96 h 104"/>
                    <a:gd name="T30" fmla="*/ 75 w 90"/>
                    <a:gd name="T31" fmla="*/ 67 h 104"/>
                    <a:gd name="T32" fmla="*/ 75 w 90"/>
                    <a:gd name="T33" fmla="*/ 67 h 104"/>
                    <a:gd name="T34" fmla="*/ 82 w 90"/>
                    <a:gd name="T35" fmla="*/ 45 h 104"/>
                    <a:gd name="T36" fmla="*/ 45 w 90"/>
                    <a:gd name="T37" fmla="*/ 8 h 104"/>
                    <a:gd name="T38" fmla="*/ 8 w 90"/>
                    <a:gd name="T39" fmla="*/ 45 h 104"/>
                    <a:gd name="T40" fmla="*/ 15 w 90"/>
                    <a:gd name="T41" fmla="*/ 67 h 104"/>
                    <a:gd name="T42" fmla="*/ 15 w 90"/>
                    <a:gd name="T43" fmla="*/ 67 h 104"/>
                    <a:gd name="T44" fmla="*/ 28 w 90"/>
                    <a:gd name="T45" fmla="*/ 9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 h="104">
                      <a:moveTo>
                        <a:pt x="70" y="104"/>
                      </a:moveTo>
                      <a:cubicBezTo>
                        <a:pt x="20" y="104"/>
                        <a:pt x="20" y="104"/>
                        <a:pt x="20" y="104"/>
                      </a:cubicBezTo>
                      <a:cubicBezTo>
                        <a:pt x="20" y="100"/>
                        <a:pt x="20" y="100"/>
                        <a:pt x="20" y="100"/>
                      </a:cubicBezTo>
                      <a:cubicBezTo>
                        <a:pt x="20" y="100"/>
                        <a:pt x="19" y="85"/>
                        <a:pt x="9" y="72"/>
                      </a:cubicBezTo>
                      <a:cubicBezTo>
                        <a:pt x="12" y="70"/>
                        <a:pt x="12" y="70"/>
                        <a:pt x="12" y="70"/>
                      </a:cubicBezTo>
                      <a:cubicBezTo>
                        <a:pt x="9" y="72"/>
                        <a:pt x="9" y="72"/>
                        <a:pt x="9" y="72"/>
                      </a:cubicBezTo>
                      <a:cubicBezTo>
                        <a:pt x="3" y="64"/>
                        <a:pt x="0" y="55"/>
                        <a:pt x="0" y="45"/>
                      </a:cubicBezTo>
                      <a:cubicBezTo>
                        <a:pt x="0" y="20"/>
                        <a:pt x="20" y="0"/>
                        <a:pt x="45" y="0"/>
                      </a:cubicBezTo>
                      <a:cubicBezTo>
                        <a:pt x="70" y="0"/>
                        <a:pt x="90" y="20"/>
                        <a:pt x="90" y="45"/>
                      </a:cubicBezTo>
                      <a:cubicBezTo>
                        <a:pt x="90" y="55"/>
                        <a:pt x="87" y="64"/>
                        <a:pt x="81" y="72"/>
                      </a:cubicBezTo>
                      <a:cubicBezTo>
                        <a:pt x="80" y="74"/>
                        <a:pt x="80" y="74"/>
                        <a:pt x="80" y="74"/>
                      </a:cubicBezTo>
                      <a:cubicBezTo>
                        <a:pt x="71" y="87"/>
                        <a:pt x="70" y="100"/>
                        <a:pt x="70" y="100"/>
                      </a:cubicBezTo>
                      <a:lnTo>
                        <a:pt x="70" y="104"/>
                      </a:lnTo>
                      <a:close/>
                      <a:moveTo>
                        <a:pt x="28" y="96"/>
                      </a:moveTo>
                      <a:cubicBezTo>
                        <a:pt x="62" y="96"/>
                        <a:pt x="62" y="96"/>
                        <a:pt x="62" y="96"/>
                      </a:cubicBezTo>
                      <a:cubicBezTo>
                        <a:pt x="63" y="90"/>
                        <a:pt x="66" y="78"/>
                        <a:pt x="75" y="67"/>
                      </a:cubicBezTo>
                      <a:cubicBezTo>
                        <a:pt x="75" y="67"/>
                        <a:pt x="75" y="67"/>
                        <a:pt x="75" y="67"/>
                      </a:cubicBezTo>
                      <a:cubicBezTo>
                        <a:pt x="80" y="60"/>
                        <a:pt x="82" y="53"/>
                        <a:pt x="82" y="45"/>
                      </a:cubicBezTo>
                      <a:cubicBezTo>
                        <a:pt x="82" y="25"/>
                        <a:pt x="65" y="8"/>
                        <a:pt x="45" y="8"/>
                      </a:cubicBezTo>
                      <a:cubicBezTo>
                        <a:pt x="25" y="8"/>
                        <a:pt x="8" y="25"/>
                        <a:pt x="8" y="45"/>
                      </a:cubicBezTo>
                      <a:cubicBezTo>
                        <a:pt x="8" y="53"/>
                        <a:pt x="10" y="61"/>
                        <a:pt x="15" y="67"/>
                      </a:cubicBezTo>
                      <a:cubicBezTo>
                        <a:pt x="15" y="67"/>
                        <a:pt x="15" y="67"/>
                        <a:pt x="15" y="67"/>
                      </a:cubicBezTo>
                      <a:cubicBezTo>
                        <a:pt x="24" y="78"/>
                        <a:pt x="27" y="90"/>
                        <a:pt x="28"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5" name="Rectangle 24"/>
              <p:cNvSpPr/>
              <p:nvPr/>
            </p:nvSpPr>
            <p:spPr bwMode="auto">
              <a:xfrm>
                <a:off x="8496300" y="2287295"/>
                <a:ext cx="390525" cy="390525"/>
              </a:xfrm>
              <a:prstGeom prst="rect">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20" name="Group 19"/>
          <p:cNvGrpSpPr/>
          <p:nvPr/>
        </p:nvGrpSpPr>
        <p:grpSpPr>
          <a:xfrm>
            <a:off x="1164638" y="2065301"/>
            <a:ext cx="3740746" cy="1167053"/>
            <a:chOff x="1667906" y="2324264"/>
            <a:chExt cx="3740746" cy="1167053"/>
          </a:xfrm>
        </p:grpSpPr>
        <p:sp>
          <p:nvSpPr>
            <p:cNvPr id="21" name="Rectangle 20"/>
            <p:cNvSpPr/>
            <p:nvPr/>
          </p:nvSpPr>
          <p:spPr bwMode="auto">
            <a:xfrm>
              <a:off x="1790398" y="2863453"/>
              <a:ext cx="3618254" cy="62786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spAutoFit/>
            </a:bodyPr>
            <a:lstStyle/>
            <a:p>
              <a:pPr defTabSz="1243395" fontAlgn="base">
                <a:lnSpc>
                  <a:spcPct val="90000"/>
                </a:lnSpc>
                <a:spcBef>
                  <a:spcPct val="0"/>
                </a:spcBef>
                <a:spcAft>
                  <a:spcPts val="408"/>
                </a:spcAft>
              </a:pPr>
              <a:r>
                <a:rPr lang="en-US" sz="1600" dirty="0">
                  <a:gradFill>
                    <a:gsLst>
                      <a:gs pos="0">
                        <a:srgbClr val="505050"/>
                      </a:gs>
                      <a:gs pos="100000">
                        <a:srgbClr val="505050"/>
                      </a:gs>
                    </a:gsLst>
                  </a:gradFill>
                </a:rPr>
                <a:t>Switchers </a:t>
              </a:r>
              <a:br>
                <a:rPr lang="en-US" sz="1600" dirty="0">
                  <a:gradFill>
                    <a:gsLst>
                      <a:gs pos="0">
                        <a:srgbClr val="505050"/>
                      </a:gs>
                      <a:gs pos="100000">
                        <a:srgbClr val="505050"/>
                      </a:gs>
                    </a:gsLst>
                  </a:gradFill>
                </a:rPr>
              </a:br>
              <a:r>
                <a:rPr lang="en-US" sz="1600" dirty="0">
                  <a:gradFill>
                    <a:gsLst>
                      <a:gs pos="0">
                        <a:srgbClr val="505050"/>
                      </a:gs>
                      <a:gs pos="100000">
                        <a:srgbClr val="505050"/>
                      </a:gs>
                    </a:gsLst>
                  </a:gradFill>
                </a:rPr>
                <a:t>changed insurers </a:t>
              </a:r>
              <a:endParaRPr lang="en-US" sz="2400" b="1" baseline="30000" dirty="0">
                <a:gradFill>
                  <a:gsLst>
                    <a:gs pos="1250">
                      <a:schemeClr val="accent1"/>
                    </a:gs>
                    <a:gs pos="100000">
                      <a:schemeClr val="accent1"/>
                    </a:gs>
                  </a:gsLst>
                  <a:lin ang="5400000" scaled="0"/>
                </a:gradFill>
              </a:endParaRPr>
            </a:p>
          </p:txBody>
        </p:sp>
        <p:sp>
          <p:nvSpPr>
            <p:cNvPr id="22" name="Rectangle 21"/>
            <p:cNvSpPr/>
            <p:nvPr/>
          </p:nvSpPr>
          <p:spPr bwMode="auto">
            <a:xfrm>
              <a:off x="1667906" y="2324264"/>
              <a:ext cx="1533223" cy="62786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91440" bIns="91440" numCol="1" spcCol="0" rtlCol="0" fromWordArt="0" anchor="t" anchorCtr="0" forceAA="0" compatLnSpc="1">
              <a:prstTxWarp prst="textNoShape">
                <a:avLst/>
              </a:prstTxWarp>
              <a:spAutoFit/>
            </a:bodyPr>
            <a:lstStyle/>
            <a:p>
              <a:pPr defTabSz="1243395" fontAlgn="base">
                <a:lnSpc>
                  <a:spcPct val="90000"/>
                </a:lnSpc>
                <a:spcBef>
                  <a:spcPct val="0"/>
                </a:spcBef>
                <a:spcAft>
                  <a:spcPts val="408"/>
                </a:spcAft>
              </a:pPr>
              <a:r>
                <a:rPr lang="en-US" sz="3200" b="1" dirty="0">
                  <a:gradFill>
                    <a:gsLst>
                      <a:gs pos="0">
                        <a:schemeClr val="accent1"/>
                      </a:gs>
                      <a:gs pos="100000">
                        <a:schemeClr val="accent1"/>
                      </a:gs>
                    </a:gsLst>
                  </a:gradFill>
                </a:rPr>
                <a:t>64%</a:t>
              </a:r>
              <a:r>
                <a:rPr lang="en-US" sz="3200" b="1" dirty="0">
                  <a:gradFill>
                    <a:gsLst>
                      <a:gs pos="0">
                        <a:schemeClr val="tx1"/>
                      </a:gs>
                      <a:gs pos="100000">
                        <a:schemeClr val="tx1"/>
                      </a:gs>
                    </a:gsLst>
                  </a:gradFill>
                </a:rPr>
                <a:t> </a:t>
              </a:r>
              <a:endParaRPr lang="en-US" sz="1800" dirty="0">
                <a:gradFill>
                  <a:gsLst>
                    <a:gs pos="0">
                      <a:schemeClr val="tx1"/>
                    </a:gs>
                    <a:gs pos="100000">
                      <a:schemeClr val="tx1"/>
                    </a:gs>
                  </a:gsLst>
                </a:gradFill>
              </a:endParaRPr>
            </a:p>
          </p:txBody>
        </p:sp>
      </p:grpSp>
      <p:grpSp>
        <p:nvGrpSpPr>
          <p:cNvPr id="30" name="Group 29"/>
          <p:cNvGrpSpPr/>
          <p:nvPr/>
        </p:nvGrpSpPr>
        <p:grpSpPr>
          <a:xfrm>
            <a:off x="1168503" y="3586593"/>
            <a:ext cx="4160345" cy="1185073"/>
            <a:chOff x="1168503" y="4022894"/>
            <a:chExt cx="4160345" cy="1185073"/>
          </a:xfrm>
        </p:grpSpPr>
        <p:sp>
          <p:nvSpPr>
            <p:cNvPr id="31" name="Rectangle 30"/>
            <p:cNvSpPr/>
            <p:nvPr/>
          </p:nvSpPr>
          <p:spPr bwMode="auto">
            <a:xfrm>
              <a:off x="1287130" y="4528807"/>
              <a:ext cx="4041718" cy="6791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spAutoFit/>
            </a:bodyPr>
            <a:lstStyle/>
            <a:p>
              <a:pPr lvl="0" defTabSz="1243395" fontAlgn="base">
                <a:lnSpc>
                  <a:spcPct val="90000"/>
                </a:lnSpc>
                <a:spcBef>
                  <a:spcPct val="0"/>
                </a:spcBef>
                <a:spcAft>
                  <a:spcPts val="408"/>
                </a:spcAft>
              </a:pPr>
              <a:r>
                <a:rPr lang="en-US" sz="1600" dirty="0">
                  <a:gradFill>
                    <a:gsLst>
                      <a:gs pos="0">
                        <a:srgbClr val="505050"/>
                      </a:gs>
                      <a:gs pos="100000">
                        <a:srgbClr val="505050"/>
                      </a:gs>
                    </a:gsLst>
                  </a:gradFill>
                </a:rPr>
                <a:t>Switchers changed </a:t>
              </a:r>
            </a:p>
            <a:p>
              <a:pPr lvl="0" defTabSz="1243395" fontAlgn="base">
                <a:lnSpc>
                  <a:spcPct val="90000"/>
                </a:lnSpc>
                <a:spcBef>
                  <a:spcPct val="0"/>
                </a:spcBef>
                <a:spcAft>
                  <a:spcPts val="408"/>
                </a:spcAft>
              </a:pPr>
              <a:r>
                <a:rPr lang="en-US" sz="1600" dirty="0">
                  <a:gradFill>
                    <a:gsLst>
                      <a:gs pos="0">
                        <a:srgbClr val="505050"/>
                      </a:gs>
                      <a:gs pos="100000">
                        <a:srgbClr val="505050"/>
                      </a:gs>
                    </a:gsLst>
                  </a:gradFill>
                </a:rPr>
                <a:t>metal level</a:t>
              </a:r>
              <a:endParaRPr lang="en-US" sz="1600" baseline="30000" dirty="0">
                <a:gradFill>
                  <a:gsLst>
                    <a:gs pos="0">
                      <a:srgbClr val="505050"/>
                    </a:gs>
                    <a:gs pos="100000">
                      <a:srgbClr val="505050"/>
                    </a:gs>
                  </a:gsLst>
                </a:gradFill>
              </a:endParaRPr>
            </a:p>
          </p:txBody>
        </p:sp>
        <p:sp>
          <p:nvSpPr>
            <p:cNvPr id="32" name="Rectangle 31"/>
            <p:cNvSpPr/>
            <p:nvPr/>
          </p:nvSpPr>
          <p:spPr bwMode="auto">
            <a:xfrm>
              <a:off x="1168503" y="4022894"/>
              <a:ext cx="1479008" cy="62786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91440" bIns="91440" numCol="1" spcCol="0" rtlCol="0" fromWordArt="0" anchor="t" anchorCtr="0" forceAA="0" compatLnSpc="1">
              <a:prstTxWarp prst="textNoShape">
                <a:avLst/>
              </a:prstTxWarp>
              <a:spAutoFit/>
            </a:bodyPr>
            <a:lstStyle/>
            <a:p>
              <a:pPr defTabSz="1243395" fontAlgn="base">
                <a:lnSpc>
                  <a:spcPct val="90000"/>
                </a:lnSpc>
                <a:spcBef>
                  <a:spcPct val="0"/>
                </a:spcBef>
                <a:spcAft>
                  <a:spcPts val="408"/>
                </a:spcAft>
              </a:pPr>
              <a:r>
                <a:rPr lang="en-US" sz="3200" b="1" dirty="0">
                  <a:gradFill>
                    <a:gsLst>
                      <a:gs pos="0">
                        <a:schemeClr val="accent1"/>
                      </a:gs>
                      <a:gs pos="100000">
                        <a:schemeClr val="accent1"/>
                      </a:gs>
                    </a:gsLst>
                  </a:gradFill>
                </a:rPr>
                <a:t>31%</a:t>
              </a:r>
              <a:endParaRPr lang="en-US" sz="1800" dirty="0">
                <a:gradFill>
                  <a:gsLst>
                    <a:gs pos="0">
                      <a:schemeClr val="tx1"/>
                    </a:gs>
                    <a:gs pos="100000">
                      <a:schemeClr val="tx1"/>
                    </a:gs>
                  </a:gsLst>
                </a:gradFill>
              </a:endParaRPr>
            </a:p>
          </p:txBody>
        </p:sp>
      </p:grpSp>
      <p:grpSp>
        <p:nvGrpSpPr>
          <p:cNvPr id="13" name="Group 4"/>
          <p:cNvGrpSpPr>
            <a:grpSpLocks noChangeAspect="1"/>
          </p:cNvGrpSpPr>
          <p:nvPr/>
        </p:nvGrpSpPr>
        <p:grpSpPr bwMode="auto">
          <a:xfrm>
            <a:off x="457200" y="2222569"/>
            <a:ext cx="829930" cy="829927"/>
            <a:chOff x="4" y="3"/>
            <a:chExt cx="187" cy="187"/>
          </a:xfrm>
          <a:solidFill>
            <a:schemeClr val="accent1"/>
          </a:solidFill>
        </p:grpSpPr>
        <p:sp>
          <p:nvSpPr>
            <p:cNvPr id="15" name="Freeform 5"/>
            <p:cNvSpPr>
              <a:spLocks noEditPoints="1"/>
            </p:cNvSpPr>
            <p:nvPr/>
          </p:nvSpPr>
          <p:spPr bwMode="auto">
            <a:xfrm>
              <a:off x="81" y="80"/>
              <a:ext cx="110" cy="110"/>
            </a:xfrm>
            <a:custGeom>
              <a:avLst/>
              <a:gdLst>
                <a:gd name="T0" fmla="*/ 52 w 56"/>
                <a:gd name="T1" fmla="*/ 24 h 56"/>
                <a:gd name="T2" fmla="*/ 48 w 56"/>
                <a:gd name="T3" fmla="*/ 14 h 56"/>
                <a:gd name="T4" fmla="*/ 51 w 56"/>
                <a:gd name="T5" fmla="*/ 11 h 56"/>
                <a:gd name="T6" fmla="*/ 45 w 56"/>
                <a:gd name="T7" fmla="*/ 5 h 56"/>
                <a:gd name="T8" fmla="*/ 42 w 56"/>
                <a:gd name="T9" fmla="*/ 8 h 56"/>
                <a:gd name="T10" fmla="*/ 32 w 56"/>
                <a:gd name="T11" fmla="*/ 4 h 56"/>
                <a:gd name="T12" fmla="*/ 32 w 56"/>
                <a:gd name="T13" fmla="*/ 0 h 56"/>
                <a:gd name="T14" fmla="*/ 24 w 56"/>
                <a:gd name="T15" fmla="*/ 0 h 56"/>
                <a:gd name="T16" fmla="*/ 24 w 56"/>
                <a:gd name="T17" fmla="*/ 4 h 56"/>
                <a:gd name="T18" fmla="*/ 14 w 56"/>
                <a:gd name="T19" fmla="*/ 8 h 56"/>
                <a:gd name="T20" fmla="*/ 11 w 56"/>
                <a:gd name="T21" fmla="*/ 5 h 56"/>
                <a:gd name="T22" fmla="*/ 5 w 56"/>
                <a:gd name="T23" fmla="*/ 11 h 56"/>
                <a:gd name="T24" fmla="*/ 8 w 56"/>
                <a:gd name="T25" fmla="*/ 14 h 56"/>
                <a:gd name="T26" fmla="*/ 4 w 56"/>
                <a:gd name="T27" fmla="*/ 24 h 56"/>
                <a:gd name="T28" fmla="*/ 0 w 56"/>
                <a:gd name="T29" fmla="*/ 24 h 56"/>
                <a:gd name="T30" fmla="*/ 0 w 56"/>
                <a:gd name="T31" fmla="*/ 32 h 56"/>
                <a:gd name="T32" fmla="*/ 4 w 56"/>
                <a:gd name="T33" fmla="*/ 32 h 56"/>
                <a:gd name="T34" fmla="*/ 8 w 56"/>
                <a:gd name="T35" fmla="*/ 42 h 56"/>
                <a:gd name="T36" fmla="*/ 5 w 56"/>
                <a:gd name="T37" fmla="*/ 45 h 56"/>
                <a:gd name="T38" fmla="*/ 11 w 56"/>
                <a:gd name="T39" fmla="*/ 51 h 56"/>
                <a:gd name="T40" fmla="*/ 14 w 56"/>
                <a:gd name="T41" fmla="*/ 48 h 56"/>
                <a:gd name="T42" fmla="*/ 24 w 56"/>
                <a:gd name="T43" fmla="*/ 52 h 56"/>
                <a:gd name="T44" fmla="*/ 24 w 56"/>
                <a:gd name="T45" fmla="*/ 56 h 56"/>
                <a:gd name="T46" fmla="*/ 32 w 56"/>
                <a:gd name="T47" fmla="*/ 56 h 56"/>
                <a:gd name="T48" fmla="*/ 32 w 56"/>
                <a:gd name="T49" fmla="*/ 52 h 56"/>
                <a:gd name="T50" fmla="*/ 42 w 56"/>
                <a:gd name="T51" fmla="*/ 48 h 56"/>
                <a:gd name="T52" fmla="*/ 45 w 56"/>
                <a:gd name="T53" fmla="*/ 51 h 56"/>
                <a:gd name="T54" fmla="*/ 51 w 56"/>
                <a:gd name="T55" fmla="*/ 45 h 56"/>
                <a:gd name="T56" fmla="*/ 48 w 56"/>
                <a:gd name="T57" fmla="*/ 42 h 56"/>
                <a:gd name="T58" fmla="*/ 52 w 56"/>
                <a:gd name="T59" fmla="*/ 32 h 56"/>
                <a:gd name="T60" fmla="*/ 56 w 56"/>
                <a:gd name="T61" fmla="*/ 32 h 56"/>
                <a:gd name="T62" fmla="*/ 56 w 56"/>
                <a:gd name="T63" fmla="*/ 24 h 56"/>
                <a:gd name="T64" fmla="*/ 52 w 56"/>
                <a:gd name="T65" fmla="*/ 24 h 56"/>
                <a:gd name="T66" fmla="*/ 28 w 56"/>
                <a:gd name="T67" fmla="*/ 44 h 56"/>
                <a:gd name="T68" fmla="*/ 12 w 56"/>
                <a:gd name="T69" fmla="*/ 28 h 56"/>
                <a:gd name="T70" fmla="*/ 28 w 56"/>
                <a:gd name="T71" fmla="*/ 12 h 56"/>
                <a:gd name="T72" fmla="*/ 44 w 56"/>
                <a:gd name="T73" fmla="*/ 28 h 56"/>
                <a:gd name="T74" fmla="*/ 28 w 56"/>
                <a:gd name="T75" fmla="*/ 4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 h="56">
                  <a:moveTo>
                    <a:pt x="52" y="24"/>
                  </a:moveTo>
                  <a:cubicBezTo>
                    <a:pt x="51" y="20"/>
                    <a:pt x="50" y="17"/>
                    <a:pt x="48" y="14"/>
                  </a:cubicBezTo>
                  <a:cubicBezTo>
                    <a:pt x="51" y="11"/>
                    <a:pt x="51" y="11"/>
                    <a:pt x="51" y="11"/>
                  </a:cubicBezTo>
                  <a:cubicBezTo>
                    <a:pt x="45" y="5"/>
                    <a:pt x="45" y="5"/>
                    <a:pt x="45" y="5"/>
                  </a:cubicBezTo>
                  <a:cubicBezTo>
                    <a:pt x="42" y="8"/>
                    <a:pt x="42" y="8"/>
                    <a:pt x="42" y="8"/>
                  </a:cubicBezTo>
                  <a:cubicBezTo>
                    <a:pt x="39" y="6"/>
                    <a:pt x="36" y="5"/>
                    <a:pt x="32" y="4"/>
                  </a:cubicBezTo>
                  <a:cubicBezTo>
                    <a:pt x="32" y="0"/>
                    <a:pt x="32" y="0"/>
                    <a:pt x="32" y="0"/>
                  </a:cubicBezTo>
                  <a:cubicBezTo>
                    <a:pt x="24" y="0"/>
                    <a:pt x="24" y="0"/>
                    <a:pt x="24" y="0"/>
                  </a:cubicBezTo>
                  <a:cubicBezTo>
                    <a:pt x="24" y="4"/>
                    <a:pt x="24" y="4"/>
                    <a:pt x="24" y="4"/>
                  </a:cubicBezTo>
                  <a:cubicBezTo>
                    <a:pt x="20" y="5"/>
                    <a:pt x="17" y="6"/>
                    <a:pt x="14" y="8"/>
                  </a:cubicBezTo>
                  <a:cubicBezTo>
                    <a:pt x="11" y="5"/>
                    <a:pt x="11" y="5"/>
                    <a:pt x="11" y="5"/>
                  </a:cubicBezTo>
                  <a:cubicBezTo>
                    <a:pt x="5" y="11"/>
                    <a:pt x="5" y="11"/>
                    <a:pt x="5" y="11"/>
                  </a:cubicBezTo>
                  <a:cubicBezTo>
                    <a:pt x="8" y="14"/>
                    <a:pt x="8" y="14"/>
                    <a:pt x="8" y="14"/>
                  </a:cubicBezTo>
                  <a:cubicBezTo>
                    <a:pt x="6" y="17"/>
                    <a:pt x="5" y="20"/>
                    <a:pt x="4" y="24"/>
                  </a:cubicBezTo>
                  <a:cubicBezTo>
                    <a:pt x="0" y="24"/>
                    <a:pt x="0" y="24"/>
                    <a:pt x="0" y="24"/>
                  </a:cubicBezTo>
                  <a:cubicBezTo>
                    <a:pt x="0" y="32"/>
                    <a:pt x="0" y="32"/>
                    <a:pt x="0" y="32"/>
                  </a:cubicBezTo>
                  <a:cubicBezTo>
                    <a:pt x="4" y="32"/>
                    <a:pt x="4" y="32"/>
                    <a:pt x="4" y="32"/>
                  </a:cubicBezTo>
                  <a:cubicBezTo>
                    <a:pt x="5" y="36"/>
                    <a:pt x="6" y="39"/>
                    <a:pt x="8" y="42"/>
                  </a:cubicBezTo>
                  <a:cubicBezTo>
                    <a:pt x="5" y="45"/>
                    <a:pt x="5" y="45"/>
                    <a:pt x="5" y="45"/>
                  </a:cubicBezTo>
                  <a:cubicBezTo>
                    <a:pt x="11" y="51"/>
                    <a:pt x="11" y="51"/>
                    <a:pt x="11" y="51"/>
                  </a:cubicBezTo>
                  <a:cubicBezTo>
                    <a:pt x="14" y="48"/>
                    <a:pt x="14" y="48"/>
                    <a:pt x="14" y="48"/>
                  </a:cubicBezTo>
                  <a:cubicBezTo>
                    <a:pt x="17" y="50"/>
                    <a:pt x="20" y="51"/>
                    <a:pt x="24" y="52"/>
                  </a:cubicBezTo>
                  <a:cubicBezTo>
                    <a:pt x="24" y="56"/>
                    <a:pt x="24" y="56"/>
                    <a:pt x="24" y="56"/>
                  </a:cubicBezTo>
                  <a:cubicBezTo>
                    <a:pt x="32" y="56"/>
                    <a:pt x="32" y="56"/>
                    <a:pt x="32" y="56"/>
                  </a:cubicBezTo>
                  <a:cubicBezTo>
                    <a:pt x="32" y="52"/>
                    <a:pt x="32" y="52"/>
                    <a:pt x="32" y="52"/>
                  </a:cubicBezTo>
                  <a:cubicBezTo>
                    <a:pt x="36" y="51"/>
                    <a:pt x="39" y="50"/>
                    <a:pt x="42" y="48"/>
                  </a:cubicBezTo>
                  <a:cubicBezTo>
                    <a:pt x="45" y="51"/>
                    <a:pt x="45" y="51"/>
                    <a:pt x="45" y="51"/>
                  </a:cubicBezTo>
                  <a:cubicBezTo>
                    <a:pt x="51" y="45"/>
                    <a:pt x="51" y="45"/>
                    <a:pt x="51" y="45"/>
                  </a:cubicBezTo>
                  <a:cubicBezTo>
                    <a:pt x="48" y="42"/>
                    <a:pt x="48" y="42"/>
                    <a:pt x="48" y="42"/>
                  </a:cubicBezTo>
                  <a:cubicBezTo>
                    <a:pt x="50" y="39"/>
                    <a:pt x="51" y="36"/>
                    <a:pt x="52" y="32"/>
                  </a:cubicBezTo>
                  <a:cubicBezTo>
                    <a:pt x="56" y="32"/>
                    <a:pt x="56" y="32"/>
                    <a:pt x="56" y="32"/>
                  </a:cubicBezTo>
                  <a:cubicBezTo>
                    <a:pt x="56" y="24"/>
                    <a:pt x="56" y="24"/>
                    <a:pt x="56" y="24"/>
                  </a:cubicBezTo>
                  <a:lnTo>
                    <a:pt x="52" y="24"/>
                  </a:lnTo>
                  <a:close/>
                  <a:moveTo>
                    <a:pt x="28" y="44"/>
                  </a:moveTo>
                  <a:cubicBezTo>
                    <a:pt x="19" y="44"/>
                    <a:pt x="12" y="37"/>
                    <a:pt x="12" y="28"/>
                  </a:cubicBezTo>
                  <a:cubicBezTo>
                    <a:pt x="12" y="19"/>
                    <a:pt x="19" y="12"/>
                    <a:pt x="28" y="12"/>
                  </a:cubicBezTo>
                  <a:cubicBezTo>
                    <a:pt x="37" y="12"/>
                    <a:pt x="44" y="19"/>
                    <a:pt x="44" y="28"/>
                  </a:cubicBezTo>
                  <a:cubicBezTo>
                    <a:pt x="44" y="37"/>
                    <a:pt x="37" y="44"/>
                    <a:pt x="28"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noEditPoints="1"/>
            </p:cNvSpPr>
            <p:nvPr/>
          </p:nvSpPr>
          <p:spPr bwMode="auto">
            <a:xfrm>
              <a:off x="4" y="3"/>
              <a:ext cx="106" cy="106"/>
            </a:xfrm>
            <a:custGeom>
              <a:avLst/>
              <a:gdLst>
                <a:gd name="T0" fmla="*/ 47 w 54"/>
                <a:gd name="T1" fmla="*/ 14 h 54"/>
                <a:gd name="T2" fmla="*/ 40 w 54"/>
                <a:gd name="T3" fmla="*/ 7 h 54"/>
                <a:gd name="T4" fmla="*/ 41 w 54"/>
                <a:gd name="T5" fmla="*/ 3 h 54"/>
                <a:gd name="T6" fmla="*/ 34 w 54"/>
                <a:gd name="T7" fmla="*/ 0 h 54"/>
                <a:gd name="T8" fmla="*/ 32 w 54"/>
                <a:gd name="T9" fmla="*/ 4 h 54"/>
                <a:gd name="T10" fmla="*/ 22 w 54"/>
                <a:gd name="T11" fmla="*/ 4 h 54"/>
                <a:gd name="T12" fmla="*/ 20 w 54"/>
                <a:gd name="T13" fmla="*/ 0 h 54"/>
                <a:gd name="T14" fmla="*/ 13 w 54"/>
                <a:gd name="T15" fmla="*/ 3 h 54"/>
                <a:gd name="T16" fmla="*/ 14 w 54"/>
                <a:gd name="T17" fmla="*/ 7 h 54"/>
                <a:gd name="T18" fmla="*/ 7 w 54"/>
                <a:gd name="T19" fmla="*/ 14 h 54"/>
                <a:gd name="T20" fmla="*/ 3 w 54"/>
                <a:gd name="T21" fmla="*/ 13 h 54"/>
                <a:gd name="T22" fmla="*/ 0 w 54"/>
                <a:gd name="T23" fmla="*/ 20 h 54"/>
                <a:gd name="T24" fmla="*/ 4 w 54"/>
                <a:gd name="T25" fmla="*/ 22 h 54"/>
                <a:gd name="T26" fmla="*/ 4 w 54"/>
                <a:gd name="T27" fmla="*/ 32 h 54"/>
                <a:gd name="T28" fmla="*/ 0 w 54"/>
                <a:gd name="T29" fmla="*/ 34 h 54"/>
                <a:gd name="T30" fmla="*/ 3 w 54"/>
                <a:gd name="T31" fmla="*/ 41 h 54"/>
                <a:gd name="T32" fmla="*/ 7 w 54"/>
                <a:gd name="T33" fmla="*/ 40 h 54"/>
                <a:gd name="T34" fmla="*/ 14 w 54"/>
                <a:gd name="T35" fmla="*/ 47 h 54"/>
                <a:gd name="T36" fmla="*/ 13 w 54"/>
                <a:gd name="T37" fmla="*/ 51 h 54"/>
                <a:gd name="T38" fmla="*/ 20 w 54"/>
                <a:gd name="T39" fmla="*/ 54 h 54"/>
                <a:gd name="T40" fmla="*/ 22 w 54"/>
                <a:gd name="T41" fmla="*/ 50 h 54"/>
                <a:gd name="T42" fmla="*/ 32 w 54"/>
                <a:gd name="T43" fmla="*/ 50 h 54"/>
                <a:gd name="T44" fmla="*/ 34 w 54"/>
                <a:gd name="T45" fmla="*/ 54 h 54"/>
                <a:gd name="T46" fmla="*/ 41 w 54"/>
                <a:gd name="T47" fmla="*/ 51 h 54"/>
                <a:gd name="T48" fmla="*/ 40 w 54"/>
                <a:gd name="T49" fmla="*/ 47 h 54"/>
                <a:gd name="T50" fmla="*/ 47 w 54"/>
                <a:gd name="T51" fmla="*/ 40 h 54"/>
                <a:gd name="T52" fmla="*/ 51 w 54"/>
                <a:gd name="T53" fmla="*/ 41 h 54"/>
                <a:gd name="T54" fmla="*/ 54 w 54"/>
                <a:gd name="T55" fmla="*/ 34 h 54"/>
                <a:gd name="T56" fmla="*/ 50 w 54"/>
                <a:gd name="T57" fmla="*/ 32 h 54"/>
                <a:gd name="T58" fmla="*/ 50 w 54"/>
                <a:gd name="T59" fmla="*/ 22 h 54"/>
                <a:gd name="T60" fmla="*/ 54 w 54"/>
                <a:gd name="T61" fmla="*/ 20 h 54"/>
                <a:gd name="T62" fmla="*/ 51 w 54"/>
                <a:gd name="T63" fmla="*/ 13 h 54"/>
                <a:gd name="T64" fmla="*/ 47 w 54"/>
                <a:gd name="T65" fmla="*/ 14 h 54"/>
                <a:gd name="T66" fmla="*/ 33 w 54"/>
                <a:gd name="T67" fmla="*/ 42 h 54"/>
                <a:gd name="T68" fmla="*/ 12 w 54"/>
                <a:gd name="T69" fmla="*/ 33 h 54"/>
                <a:gd name="T70" fmla="*/ 21 w 54"/>
                <a:gd name="T71" fmla="*/ 12 h 54"/>
                <a:gd name="T72" fmla="*/ 42 w 54"/>
                <a:gd name="T73" fmla="*/ 21 h 54"/>
                <a:gd name="T74" fmla="*/ 33 w 54"/>
                <a:gd name="T75"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4" h="54">
                  <a:moveTo>
                    <a:pt x="47" y="14"/>
                  </a:moveTo>
                  <a:cubicBezTo>
                    <a:pt x="45" y="11"/>
                    <a:pt x="43" y="9"/>
                    <a:pt x="40" y="7"/>
                  </a:cubicBezTo>
                  <a:cubicBezTo>
                    <a:pt x="41" y="3"/>
                    <a:pt x="41" y="3"/>
                    <a:pt x="41" y="3"/>
                  </a:cubicBezTo>
                  <a:cubicBezTo>
                    <a:pt x="34" y="0"/>
                    <a:pt x="34" y="0"/>
                    <a:pt x="34" y="0"/>
                  </a:cubicBezTo>
                  <a:cubicBezTo>
                    <a:pt x="32" y="4"/>
                    <a:pt x="32" y="4"/>
                    <a:pt x="32" y="4"/>
                  </a:cubicBezTo>
                  <a:cubicBezTo>
                    <a:pt x="29" y="3"/>
                    <a:pt x="25" y="3"/>
                    <a:pt x="22" y="4"/>
                  </a:cubicBezTo>
                  <a:cubicBezTo>
                    <a:pt x="20" y="0"/>
                    <a:pt x="20" y="0"/>
                    <a:pt x="20" y="0"/>
                  </a:cubicBezTo>
                  <a:cubicBezTo>
                    <a:pt x="13" y="3"/>
                    <a:pt x="13" y="3"/>
                    <a:pt x="13" y="3"/>
                  </a:cubicBezTo>
                  <a:cubicBezTo>
                    <a:pt x="14" y="7"/>
                    <a:pt x="14" y="7"/>
                    <a:pt x="14" y="7"/>
                  </a:cubicBezTo>
                  <a:cubicBezTo>
                    <a:pt x="11" y="9"/>
                    <a:pt x="9" y="11"/>
                    <a:pt x="7" y="14"/>
                  </a:cubicBezTo>
                  <a:cubicBezTo>
                    <a:pt x="3" y="13"/>
                    <a:pt x="3" y="13"/>
                    <a:pt x="3" y="13"/>
                  </a:cubicBezTo>
                  <a:cubicBezTo>
                    <a:pt x="0" y="20"/>
                    <a:pt x="0" y="20"/>
                    <a:pt x="0" y="20"/>
                  </a:cubicBezTo>
                  <a:cubicBezTo>
                    <a:pt x="4" y="22"/>
                    <a:pt x="4" y="22"/>
                    <a:pt x="4" y="22"/>
                  </a:cubicBezTo>
                  <a:cubicBezTo>
                    <a:pt x="3" y="25"/>
                    <a:pt x="3" y="29"/>
                    <a:pt x="4" y="32"/>
                  </a:cubicBezTo>
                  <a:cubicBezTo>
                    <a:pt x="0" y="34"/>
                    <a:pt x="0" y="34"/>
                    <a:pt x="0" y="34"/>
                  </a:cubicBezTo>
                  <a:cubicBezTo>
                    <a:pt x="3" y="41"/>
                    <a:pt x="3" y="41"/>
                    <a:pt x="3" y="41"/>
                  </a:cubicBezTo>
                  <a:cubicBezTo>
                    <a:pt x="7" y="40"/>
                    <a:pt x="7" y="40"/>
                    <a:pt x="7" y="40"/>
                  </a:cubicBezTo>
                  <a:cubicBezTo>
                    <a:pt x="9" y="43"/>
                    <a:pt x="11" y="45"/>
                    <a:pt x="14" y="47"/>
                  </a:cubicBezTo>
                  <a:cubicBezTo>
                    <a:pt x="13" y="51"/>
                    <a:pt x="13" y="51"/>
                    <a:pt x="13" y="51"/>
                  </a:cubicBezTo>
                  <a:cubicBezTo>
                    <a:pt x="20" y="54"/>
                    <a:pt x="20" y="54"/>
                    <a:pt x="20" y="54"/>
                  </a:cubicBezTo>
                  <a:cubicBezTo>
                    <a:pt x="22" y="50"/>
                    <a:pt x="22" y="50"/>
                    <a:pt x="22" y="50"/>
                  </a:cubicBezTo>
                  <a:cubicBezTo>
                    <a:pt x="25" y="51"/>
                    <a:pt x="29" y="51"/>
                    <a:pt x="32" y="50"/>
                  </a:cubicBezTo>
                  <a:cubicBezTo>
                    <a:pt x="34" y="54"/>
                    <a:pt x="34" y="54"/>
                    <a:pt x="34" y="54"/>
                  </a:cubicBezTo>
                  <a:cubicBezTo>
                    <a:pt x="41" y="51"/>
                    <a:pt x="41" y="51"/>
                    <a:pt x="41" y="51"/>
                  </a:cubicBezTo>
                  <a:cubicBezTo>
                    <a:pt x="40" y="47"/>
                    <a:pt x="40" y="47"/>
                    <a:pt x="40" y="47"/>
                  </a:cubicBezTo>
                  <a:cubicBezTo>
                    <a:pt x="43" y="45"/>
                    <a:pt x="45" y="43"/>
                    <a:pt x="47" y="40"/>
                  </a:cubicBezTo>
                  <a:cubicBezTo>
                    <a:pt x="51" y="41"/>
                    <a:pt x="51" y="41"/>
                    <a:pt x="51" y="41"/>
                  </a:cubicBezTo>
                  <a:cubicBezTo>
                    <a:pt x="54" y="34"/>
                    <a:pt x="54" y="34"/>
                    <a:pt x="54" y="34"/>
                  </a:cubicBezTo>
                  <a:cubicBezTo>
                    <a:pt x="50" y="32"/>
                    <a:pt x="50" y="32"/>
                    <a:pt x="50" y="32"/>
                  </a:cubicBezTo>
                  <a:cubicBezTo>
                    <a:pt x="51" y="29"/>
                    <a:pt x="51" y="25"/>
                    <a:pt x="50" y="22"/>
                  </a:cubicBezTo>
                  <a:cubicBezTo>
                    <a:pt x="54" y="20"/>
                    <a:pt x="54" y="20"/>
                    <a:pt x="54" y="20"/>
                  </a:cubicBezTo>
                  <a:cubicBezTo>
                    <a:pt x="51" y="13"/>
                    <a:pt x="51" y="13"/>
                    <a:pt x="51" y="13"/>
                  </a:cubicBezTo>
                  <a:lnTo>
                    <a:pt x="47" y="14"/>
                  </a:lnTo>
                  <a:close/>
                  <a:moveTo>
                    <a:pt x="33" y="42"/>
                  </a:moveTo>
                  <a:cubicBezTo>
                    <a:pt x="25" y="45"/>
                    <a:pt x="16" y="41"/>
                    <a:pt x="12" y="33"/>
                  </a:cubicBezTo>
                  <a:cubicBezTo>
                    <a:pt x="9" y="25"/>
                    <a:pt x="13" y="16"/>
                    <a:pt x="21" y="12"/>
                  </a:cubicBezTo>
                  <a:cubicBezTo>
                    <a:pt x="29" y="9"/>
                    <a:pt x="38" y="13"/>
                    <a:pt x="42" y="21"/>
                  </a:cubicBezTo>
                  <a:cubicBezTo>
                    <a:pt x="45" y="29"/>
                    <a:pt x="41" y="38"/>
                    <a:pt x="33"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4" name="Freeform 10"/>
          <p:cNvSpPr>
            <a:spLocks noEditPoints="1"/>
          </p:cNvSpPr>
          <p:nvPr/>
        </p:nvSpPr>
        <p:spPr bwMode="auto">
          <a:xfrm flipH="1">
            <a:off x="457200" y="3923203"/>
            <a:ext cx="711303" cy="711303"/>
          </a:xfrm>
          <a:custGeom>
            <a:avLst/>
            <a:gdLst>
              <a:gd name="T0" fmla="*/ 141 w 204"/>
              <a:gd name="T1" fmla="*/ 0 h 204"/>
              <a:gd name="T2" fmla="*/ 67 w 204"/>
              <a:gd name="T3" fmla="*/ 0 h 204"/>
              <a:gd name="T4" fmla="*/ 0 w 204"/>
              <a:gd name="T5" fmla="*/ 67 h 204"/>
              <a:gd name="T6" fmla="*/ 0 w 204"/>
              <a:gd name="T7" fmla="*/ 133 h 204"/>
              <a:gd name="T8" fmla="*/ 0 w 204"/>
              <a:gd name="T9" fmla="*/ 204 h 204"/>
              <a:gd name="T10" fmla="*/ 71 w 204"/>
              <a:gd name="T11" fmla="*/ 204 h 204"/>
              <a:gd name="T12" fmla="*/ 137 w 204"/>
              <a:gd name="T13" fmla="*/ 204 h 204"/>
              <a:gd name="T14" fmla="*/ 204 w 204"/>
              <a:gd name="T15" fmla="*/ 137 h 204"/>
              <a:gd name="T16" fmla="*/ 204 w 204"/>
              <a:gd name="T17" fmla="*/ 63 h 204"/>
              <a:gd name="T18" fmla="*/ 141 w 204"/>
              <a:gd name="T19" fmla="*/ 63 h 204"/>
              <a:gd name="T20" fmla="*/ 141 w 204"/>
              <a:gd name="T21" fmla="*/ 0 h 204"/>
              <a:gd name="T22" fmla="*/ 126 w 204"/>
              <a:gd name="T23" fmla="*/ 67 h 204"/>
              <a:gd name="T24" fmla="*/ 78 w 204"/>
              <a:gd name="T25" fmla="*/ 114 h 204"/>
              <a:gd name="T26" fmla="*/ 78 w 204"/>
              <a:gd name="T27" fmla="*/ 75 h 204"/>
              <a:gd name="T28" fmla="*/ 126 w 204"/>
              <a:gd name="T29" fmla="*/ 27 h 204"/>
              <a:gd name="T30" fmla="*/ 126 w 204"/>
              <a:gd name="T31" fmla="*/ 67 h 204"/>
              <a:gd name="T32" fmla="*/ 75 w 204"/>
              <a:gd name="T33" fmla="*/ 16 h 204"/>
              <a:gd name="T34" fmla="*/ 114 w 204"/>
              <a:gd name="T35" fmla="*/ 16 h 204"/>
              <a:gd name="T36" fmla="*/ 67 w 204"/>
              <a:gd name="T37" fmla="*/ 63 h 204"/>
              <a:gd name="T38" fmla="*/ 27 w 204"/>
              <a:gd name="T39" fmla="*/ 63 h 204"/>
              <a:gd name="T40" fmla="*/ 75 w 204"/>
              <a:gd name="T41" fmla="*/ 16 h 204"/>
              <a:gd name="T42" fmla="*/ 16 w 204"/>
              <a:gd name="T43" fmla="*/ 188 h 204"/>
              <a:gd name="T44" fmla="*/ 16 w 204"/>
              <a:gd name="T45" fmla="*/ 133 h 204"/>
              <a:gd name="T46" fmla="*/ 16 w 204"/>
              <a:gd name="T47" fmla="*/ 78 h 204"/>
              <a:gd name="T48" fmla="*/ 63 w 204"/>
              <a:gd name="T49" fmla="*/ 78 h 204"/>
              <a:gd name="T50" fmla="*/ 63 w 204"/>
              <a:gd name="T51" fmla="*/ 141 h 204"/>
              <a:gd name="T52" fmla="*/ 126 w 204"/>
              <a:gd name="T53" fmla="*/ 141 h 204"/>
              <a:gd name="T54" fmla="*/ 126 w 204"/>
              <a:gd name="T55" fmla="*/ 188 h 204"/>
              <a:gd name="T56" fmla="*/ 71 w 204"/>
              <a:gd name="T57" fmla="*/ 188 h 204"/>
              <a:gd name="T58" fmla="*/ 16 w 204"/>
              <a:gd name="T59" fmla="*/ 188 h 204"/>
              <a:gd name="T60" fmla="*/ 141 w 204"/>
              <a:gd name="T61" fmla="*/ 177 h 204"/>
              <a:gd name="T62" fmla="*/ 141 w 204"/>
              <a:gd name="T63" fmla="*/ 137 h 204"/>
              <a:gd name="T64" fmla="*/ 188 w 204"/>
              <a:gd name="T65" fmla="*/ 90 h 204"/>
              <a:gd name="T66" fmla="*/ 188 w 204"/>
              <a:gd name="T67" fmla="*/ 129 h 204"/>
              <a:gd name="T68" fmla="*/ 141 w 204"/>
              <a:gd name="T69" fmla="*/ 177 h 204"/>
              <a:gd name="T70" fmla="*/ 177 w 204"/>
              <a:gd name="T71" fmla="*/ 78 h 204"/>
              <a:gd name="T72" fmla="*/ 129 w 204"/>
              <a:gd name="T73" fmla="*/ 126 h 204"/>
              <a:gd name="T74" fmla="*/ 90 w 204"/>
              <a:gd name="T75" fmla="*/ 126 h 204"/>
              <a:gd name="T76" fmla="*/ 137 w 204"/>
              <a:gd name="T77" fmla="*/ 78 h 204"/>
              <a:gd name="T78" fmla="*/ 177 w 204"/>
              <a:gd name="T79" fmla="*/ 78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4" h="204">
                <a:moveTo>
                  <a:pt x="141" y="0"/>
                </a:moveTo>
                <a:lnTo>
                  <a:pt x="67" y="0"/>
                </a:lnTo>
                <a:lnTo>
                  <a:pt x="0" y="67"/>
                </a:lnTo>
                <a:lnTo>
                  <a:pt x="0" y="133"/>
                </a:lnTo>
                <a:lnTo>
                  <a:pt x="0" y="204"/>
                </a:lnTo>
                <a:lnTo>
                  <a:pt x="71" y="204"/>
                </a:lnTo>
                <a:lnTo>
                  <a:pt x="137" y="204"/>
                </a:lnTo>
                <a:lnTo>
                  <a:pt x="204" y="137"/>
                </a:lnTo>
                <a:lnTo>
                  <a:pt x="204" y="63"/>
                </a:lnTo>
                <a:lnTo>
                  <a:pt x="141" y="63"/>
                </a:lnTo>
                <a:lnTo>
                  <a:pt x="141" y="0"/>
                </a:lnTo>
                <a:close/>
                <a:moveTo>
                  <a:pt x="126" y="67"/>
                </a:moveTo>
                <a:lnTo>
                  <a:pt x="78" y="114"/>
                </a:lnTo>
                <a:lnTo>
                  <a:pt x="78" y="75"/>
                </a:lnTo>
                <a:lnTo>
                  <a:pt x="126" y="27"/>
                </a:lnTo>
                <a:lnTo>
                  <a:pt x="126" y="67"/>
                </a:lnTo>
                <a:close/>
                <a:moveTo>
                  <a:pt x="75" y="16"/>
                </a:moveTo>
                <a:lnTo>
                  <a:pt x="114" y="16"/>
                </a:lnTo>
                <a:lnTo>
                  <a:pt x="67" y="63"/>
                </a:lnTo>
                <a:lnTo>
                  <a:pt x="27" y="63"/>
                </a:lnTo>
                <a:lnTo>
                  <a:pt x="75" y="16"/>
                </a:lnTo>
                <a:close/>
                <a:moveTo>
                  <a:pt x="16" y="188"/>
                </a:moveTo>
                <a:lnTo>
                  <a:pt x="16" y="133"/>
                </a:lnTo>
                <a:lnTo>
                  <a:pt x="16" y="78"/>
                </a:lnTo>
                <a:lnTo>
                  <a:pt x="63" y="78"/>
                </a:lnTo>
                <a:lnTo>
                  <a:pt x="63" y="141"/>
                </a:lnTo>
                <a:lnTo>
                  <a:pt x="126" y="141"/>
                </a:lnTo>
                <a:lnTo>
                  <a:pt x="126" y="188"/>
                </a:lnTo>
                <a:lnTo>
                  <a:pt x="71" y="188"/>
                </a:lnTo>
                <a:lnTo>
                  <a:pt x="16" y="188"/>
                </a:lnTo>
                <a:close/>
                <a:moveTo>
                  <a:pt x="141" y="177"/>
                </a:moveTo>
                <a:lnTo>
                  <a:pt x="141" y="137"/>
                </a:lnTo>
                <a:lnTo>
                  <a:pt x="188" y="90"/>
                </a:lnTo>
                <a:lnTo>
                  <a:pt x="188" y="129"/>
                </a:lnTo>
                <a:lnTo>
                  <a:pt x="141" y="177"/>
                </a:lnTo>
                <a:close/>
                <a:moveTo>
                  <a:pt x="177" y="78"/>
                </a:moveTo>
                <a:lnTo>
                  <a:pt x="129" y="126"/>
                </a:lnTo>
                <a:lnTo>
                  <a:pt x="90" y="126"/>
                </a:lnTo>
                <a:lnTo>
                  <a:pt x="137" y="78"/>
                </a:lnTo>
                <a:lnTo>
                  <a:pt x="177" y="7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3"/>
          <a:stretch>
            <a:fillRect/>
          </a:stretch>
        </p:blipFill>
        <p:spPr>
          <a:xfrm>
            <a:off x="3848880" y="2128036"/>
            <a:ext cx="5273497" cy="4109060"/>
          </a:xfrm>
          <a:prstGeom prst="rect">
            <a:avLst/>
          </a:prstGeom>
        </p:spPr>
      </p:pic>
    </p:spTree>
    <p:extLst>
      <p:ext uri="{BB962C8B-B14F-4D97-AF65-F5344CB8AC3E}">
        <p14:creationId xmlns:p14="http://schemas.microsoft.com/office/powerpoint/2010/main" val="6785061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10" presetClass="entr" presetSubtype="0" fill="hold" nodeType="withEffect">
                                  <p:stCondLst>
                                    <p:cond delay="25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42" presetClass="path" presetSubtype="0" accel="50000" decel="50000" fill="hold" nodeType="withEffect">
                                  <p:stCondLst>
                                    <p:cond delay="0"/>
                                  </p:stCondLst>
                                  <p:childTnLst>
                                    <p:animMotion origin="layout" path="M 3.19149E-6 -4.6709E-6 L 3.19149E-6 0.04562 " pathEditMode="relative" rAng="0" ptsTypes="AA">
                                      <p:cBhvr>
                                        <p:cTn id="14" dur="750" spd="-100000" fill="hold"/>
                                        <p:tgtEl>
                                          <p:spTgt spid="20"/>
                                        </p:tgtEl>
                                        <p:attrNameLst>
                                          <p:attrName>ppt_x</p:attrName>
                                          <p:attrName>ppt_y</p:attrName>
                                        </p:attrNameLst>
                                      </p:cBhvr>
                                      <p:rCtr x="0" y="2270"/>
                                    </p:animMotion>
                                  </p:childTnLst>
                                </p:cTn>
                              </p:par>
                              <p:par>
                                <p:cTn id="15" presetID="53" presetClass="entr" presetSubtype="16" fill="hold" grpId="0" nodeType="withEffect">
                                  <p:stCondLst>
                                    <p:cond delay="50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ppt_w</p:attrName>
                                        </p:attrNameLst>
                                      </p:cBhvr>
                                      <p:tavLst>
                                        <p:tav tm="0">
                                          <p:val>
                                            <p:fltVal val="0"/>
                                          </p:val>
                                        </p:tav>
                                        <p:tav tm="100000">
                                          <p:val>
                                            <p:strVal val="#ppt_w"/>
                                          </p:val>
                                        </p:tav>
                                      </p:tavLst>
                                    </p:anim>
                                    <p:anim calcmode="lin" valueType="num">
                                      <p:cBhvr>
                                        <p:cTn id="18" dur="500" fill="hold"/>
                                        <p:tgtEl>
                                          <p:spTgt spid="34"/>
                                        </p:tgtEl>
                                        <p:attrNameLst>
                                          <p:attrName>ppt_h</p:attrName>
                                        </p:attrNameLst>
                                      </p:cBhvr>
                                      <p:tavLst>
                                        <p:tav tm="0">
                                          <p:val>
                                            <p:fltVal val="0"/>
                                          </p:val>
                                        </p:tav>
                                        <p:tav tm="100000">
                                          <p:val>
                                            <p:strVal val="#ppt_h"/>
                                          </p:val>
                                        </p:tav>
                                      </p:tavLst>
                                    </p:anim>
                                    <p:animEffect transition="in" filter="fade">
                                      <p:cBhvr>
                                        <p:cTn id="19" dur="500"/>
                                        <p:tgtEl>
                                          <p:spTgt spid="34"/>
                                        </p:tgtEl>
                                      </p:cBhvr>
                                    </p:animEffect>
                                  </p:childTnLst>
                                </p:cTn>
                              </p:par>
                              <p:par>
                                <p:cTn id="20" presetID="10" presetClass="entr" presetSubtype="0" fill="hold" nodeType="withEffect">
                                  <p:stCondLst>
                                    <p:cond delay="75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par>
                                <p:cTn id="23" presetID="42" presetClass="path" presetSubtype="0" accel="50000" decel="50000" fill="hold" nodeType="withEffect">
                                  <p:stCondLst>
                                    <p:cond delay="500"/>
                                  </p:stCondLst>
                                  <p:childTnLst>
                                    <p:animMotion origin="layout" path="M 4.68085E-6 2.77349E-6 L 4.68085E-6 0.04562 " pathEditMode="relative" rAng="0" ptsTypes="AA">
                                      <p:cBhvr>
                                        <p:cTn id="24" dur="750" spd="-100000" fill="hold"/>
                                        <p:tgtEl>
                                          <p:spTgt spid="30"/>
                                        </p:tgtEl>
                                        <p:attrNameLst>
                                          <p:attrName>ppt_x</p:attrName>
                                          <p:attrName>ppt_y</p:attrName>
                                        </p:attrNameLst>
                                      </p:cBhvr>
                                      <p:rCtr x="0" y="2270"/>
                                    </p:animMotion>
                                  </p:childTnLst>
                                </p:cTn>
                              </p:par>
                            </p:childTnLst>
                          </p:cTn>
                        </p:par>
                      </p:childTnLst>
                    </p:cTn>
                  </p:par>
                  <p:par>
                    <p:cTn id="25" fill="hold">
                      <p:stCondLst>
                        <p:cond delay="indefinite"/>
                      </p:stCondLst>
                      <p:childTnLst>
                        <p:par>
                          <p:cTn id="26" fill="hold">
                            <p:stCondLst>
                              <p:cond delay="0"/>
                            </p:stCondLst>
                            <p:childTnLst>
                              <p:par>
                                <p:cTn id="27" presetID="2" presetClass="entr" presetSubtype="8" decel="10000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750" fill="hold"/>
                                        <p:tgtEl>
                                          <p:spTgt spid="6"/>
                                        </p:tgtEl>
                                        <p:attrNameLst>
                                          <p:attrName>ppt_x</p:attrName>
                                        </p:attrNameLst>
                                      </p:cBhvr>
                                      <p:tavLst>
                                        <p:tav tm="0">
                                          <p:val>
                                            <p:strVal val="0-#ppt_w/2"/>
                                          </p:val>
                                        </p:tav>
                                        <p:tav tm="100000">
                                          <p:val>
                                            <p:strVal val="#ppt_x"/>
                                          </p:val>
                                        </p:tav>
                                      </p:tavLst>
                                    </p:anim>
                                    <p:anim calcmode="lin" valueType="num">
                                      <p:cBhvr additive="base">
                                        <p:cTn id="30"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Consumers are choosing Silver plans</a:t>
            </a:r>
          </a:p>
        </p:txBody>
      </p:sp>
      <p:sp>
        <p:nvSpPr>
          <p:cNvPr id="3" name="Text Placeholder 2"/>
          <p:cNvSpPr>
            <a:spLocks noGrp="1"/>
          </p:cNvSpPr>
          <p:nvPr>
            <p:ph type="body" sz="quarter" idx="10"/>
          </p:nvPr>
        </p:nvSpPr>
        <p:spPr>
          <a:xfrm>
            <a:off x="257175" y="968742"/>
            <a:ext cx="8865202" cy="1348061"/>
          </a:xfrm>
        </p:spPr>
        <p:txBody>
          <a:bodyPr lIns="182880" rIns="182880"/>
          <a:lstStyle/>
          <a:p>
            <a:r>
              <a:rPr lang="en-US" dirty="0">
                <a:gradFill>
                  <a:gsLst>
                    <a:gs pos="0">
                      <a:schemeClr val="accent1"/>
                    </a:gs>
                    <a:gs pos="100000">
                      <a:schemeClr val="accent1"/>
                    </a:gs>
                  </a:gsLst>
                </a:gradFill>
              </a:rPr>
              <a:t>Silver plans offer consumers low premiums and moderate coverage. They’re popular with consumers receiving tax credits and subsidies. </a:t>
            </a:r>
          </a:p>
        </p:txBody>
      </p:sp>
      <p:sp>
        <p:nvSpPr>
          <p:cNvPr id="7" name="Content Placeholder 2"/>
          <p:cNvSpPr txBox="1">
            <a:spLocks/>
          </p:cNvSpPr>
          <p:nvPr/>
        </p:nvSpPr>
        <p:spPr>
          <a:xfrm>
            <a:off x="1399169" y="6528223"/>
            <a:ext cx="7460827" cy="279781"/>
          </a:xfrm>
          <a:prstGeom prst="rect">
            <a:avLst/>
          </a:prstGeom>
        </p:spPr>
        <p:txBody>
          <a:bodyPr lIns="0" tIns="0" rIns="0" bIns="0" anchor="ctr" anchorCtr="0"/>
          <a:lstStyle>
            <a:defPPr>
              <a:defRPr lang="en-US"/>
            </a:defPPr>
            <a:lvl1pPr indent="0">
              <a:spcBef>
                <a:spcPct val="20000"/>
              </a:spcBef>
              <a:buFont typeface="Arial"/>
              <a:buNone/>
              <a:defRPr sz="700"/>
            </a:lvl1pPr>
            <a:lvl2pPr marL="990575" indent="-380990">
              <a:spcBef>
                <a:spcPct val="20000"/>
              </a:spcBef>
              <a:buFont typeface="Arial"/>
              <a:buChar char="–"/>
              <a:defRPr sz="3733"/>
            </a:lvl2pPr>
            <a:lvl3pPr marL="1523962" indent="-304792">
              <a:spcBef>
                <a:spcPct val="20000"/>
              </a:spcBef>
              <a:buFont typeface="Arial"/>
              <a:buChar char="•"/>
              <a:defRPr sz="3200"/>
            </a:lvl3pPr>
            <a:lvl4pPr marL="2133547" indent="-304792">
              <a:spcBef>
                <a:spcPct val="20000"/>
              </a:spcBef>
              <a:buFont typeface="Arial"/>
              <a:buChar char="–"/>
              <a:defRPr sz="2667"/>
            </a:lvl4pPr>
            <a:lvl5pPr marL="2743131" indent="-304792">
              <a:spcBef>
                <a:spcPct val="20000"/>
              </a:spcBef>
              <a:buFont typeface="Arial"/>
              <a:buChar char="»"/>
              <a:defRPr sz="2667"/>
            </a:lvl5pPr>
            <a:lvl6pPr marL="3352716" indent="-304792">
              <a:spcBef>
                <a:spcPct val="20000"/>
              </a:spcBef>
              <a:buFont typeface="Arial"/>
              <a:buChar char="•"/>
              <a:defRPr sz="2667"/>
            </a:lvl6pPr>
            <a:lvl7pPr marL="3962301" indent="-304792">
              <a:spcBef>
                <a:spcPct val="20000"/>
              </a:spcBef>
              <a:buFont typeface="Arial"/>
              <a:buChar char="•"/>
              <a:defRPr sz="2667"/>
            </a:lvl7pPr>
            <a:lvl8pPr marL="4571886" indent="-304792">
              <a:spcBef>
                <a:spcPct val="20000"/>
              </a:spcBef>
              <a:buFont typeface="Arial"/>
              <a:buChar char="•"/>
              <a:defRPr sz="2667"/>
            </a:lvl8pPr>
            <a:lvl9pPr marL="5181470" indent="-304792">
              <a:spcBef>
                <a:spcPct val="20000"/>
              </a:spcBef>
              <a:buFont typeface="Arial"/>
              <a:buChar char="•"/>
              <a:defRPr sz="2667"/>
            </a:lvl9pPr>
          </a:lstStyle>
          <a:p>
            <a:pPr algn="r"/>
            <a:r>
              <a:rPr lang="en-US" sz="800" dirty="0">
                <a:solidFill>
                  <a:schemeClr val="tx2"/>
                </a:solidFill>
              </a:rPr>
              <a:t>Source: HHS, </a:t>
            </a:r>
            <a:r>
              <a:rPr lang="en-US" sz="800" dirty="0">
                <a:solidFill>
                  <a:schemeClr val="tx2"/>
                </a:solidFill>
                <a:hlinkClick r:id="rId3"/>
              </a:rPr>
              <a:t>Health Insurance Marketplaces 2016 Open Enrollment Period: Final Enrollment Report</a:t>
            </a:r>
            <a:r>
              <a:rPr lang="en-US" sz="800" dirty="0">
                <a:solidFill>
                  <a:schemeClr val="tx2"/>
                </a:solidFill>
              </a:rPr>
              <a:t>, March 11, 2016.</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7196" y="2316803"/>
            <a:ext cx="4649367" cy="3487025"/>
          </a:xfrm>
          <a:prstGeom prst="rect">
            <a:avLst/>
          </a:prstGeom>
        </p:spPr>
      </p:pic>
      <p:grpSp>
        <p:nvGrpSpPr>
          <p:cNvPr id="25" name="Group 24"/>
          <p:cNvGrpSpPr/>
          <p:nvPr/>
        </p:nvGrpSpPr>
        <p:grpSpPr>
          <a:xfrm>
            <a:off x="0" y="5285195"/>
            <a:ext cx="9326563" cy="1061817"/>
            <a:chOff x="0" y="5285195"/>
            <a:chExt cx="9326563" cy="1187678"/>
          </a:xfrm>
        </p:grpSpPr>
        <p:sp>
          <p:nvSpPr>
            <p:cNvPr id="26" name="Rectangle 25"/>
            <p:cNvSpPr/>
            <p:nvPr/>
          </p:nvSpPr>
          <p:spPr bwMode="auto">
            <a:xfrm>
              <a:off x="0" y="5285195"/>
              <a:ext cx="9326563" cy="118767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91440" rIns="457200" bIns="9144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800" b="1" dirty="0">
                  <a:gradFill>
                    <a:gsLst>
                      <a:gs pos="0">
                        <a:schemeClr val="bg1"/>
                      </a:gs>
                      <a:gs pos="100000">
                        <a:schemeClr val="bg1"/>
                      </a:gs>
                    </a:gsLst>
                    <a:lin ang="5400000" scaled="0"/>
                  </a:gradFill>
                  <a:ea typeface="Segoe UI" pitchFamily="34" charset="0"/>
                  <a:cs typeface="Segoe UI" pitchFamily="34" charset="0"/>
                </a:rPr>
                <a:t>TIP</a:t>
              </a:r>
            </a:p>
            <a:p>
              <a:pPr defTabSz="932472" fontAlgn="base">
                <a:lnSpc>
                  <a:spcPct val="90000"/>
                </a:lnSpc>
                <a:spcBef>
                  <a:spcPct val="0"/>
                </a:spcBef>
                <a:spcAft>
                  <a:spcPct val="0"/>
                </a:spcAft>
              </a:pPr>
              <a:r>
                <a:rPr lang="en-US" sz="1600" dirty="0">
                  <a:gradFill>
                    <a:gsLst>
                      <a:gs pos="0">
                        <a:schemeClr val="bg1"/>
                      </a:gs>
                      <a:gs pos="100000">
                        <a:schemeClr val="bg1"/>
                      </a:gs>
                    </a:gsLst>
                    <a:lin ang="5400000" scaled="0"/>
                  </a:gradFill>
                  <a:ea typeface="Segoe UI" pitchFamily="34" charset="0"/>
                  <a:cs typeface="Segoe UI" pitchFamily="34" charset="0"/>
                </a:rPr>
                <a:t>Use your marketing efforts to help consumers learn more about their options and </a:t>
              </a:r>
              <a:br>
                <a:rPr lang="en-US" sz="1600" dirty="0">
                  <a:gradFill>
                    <a:gsLst>
                      <a:gs pos="0">
                        <a:schemeClr val="bg1"/>
                      </a:gs>
                      <a:gs pos="100000">
                        <a:schemeClr val="bg1"/>
                      </a:gs>
                    </a:gsLst>
                    <a:lin ang="5400000" scaled="0"/>
                  </a:gradFill>
                  <a:ea typeface="Segoe UI" pitchFamily="34" charset="0"/>
                  <a:cs typeface="Segoe UI" pitchFamily="34" charset="0"/>
                </a:rPr>
              </a:br>
              <a:r>
                <a:rPr lang="en-US" sz="1600" dirty="0">
                  <a:gradFill>
                    <a:gsLst>
                      <a:gs pos="0">
                        <a:schemeClr val="bg1"/>
                      </a:gs>
                      <a:gs pos="100000">
                        <a:schemeClr val="bg1"/>
                      </a:gs>
                    </a:gsLst>
                    <a:lin ang="5400000" scaled="0"/>
                  </a:gradFill>
                  <a:ea typeface="Segoe UI" pitchFamily="34" charset="0"/>
                  <a:cs typeface="Segoe UI" pitchFamily="34" charset="0"/>
                </a:rPr>
                <a:t>how your plans, networks and services compare with those of your competitors. </a:t>
              </a:r>
            </a:p>
          </p:txBody>
        </p:sp>
        <p:grpSp>
          <p:nvGrpSpPr>
            <p:cNvPr id="27" name="Group 26"/>
            <p:cNvGrpSpPr/>
            <p:nvPr/>
          </p:nvGrpSpPr>
          <p:grpSpPr>
            <a:xfrm>
              <a:off x="8853487" y="5358448"/>
              <a:ext cx="390525" cy="390525"/>
              <a:chOff x="8496300" y="2287295"/>
              <a:chExt cx="390525" cy="390525"/>
            </a:xfrm>
          </p:grpSpPr>
          <p:grpSp>
            <p:nvGrpSpPr>
              <p:cNvPr id="28" name="Group 4"/>
              <p:cNvGrpSpPr>
                <a:grpSpLocks noChangeAspect="1"/>
              </p:cNvGrpSpPr>
              <p:nvPr/>
            </p:nvGrpSpPr>
            <p:grpSpPr bwMode="auto">
              <a:xfrm>
                <a:off x="8612733" y="2350730"/>
                <a:ext cx="157658" cy="263654"/>
                <a:chOff x="2" y="0"/>
                <a:chExt cx="177" cy="296"/>
              </a:xfrm>
              <a:solidFill>
                <a:schemeClr val="bg1"/>
              </a:solidFill>
            </p:grpSpPr>
            <p:sp>
              <p:nvSpPr>
                <p:cNvPr id="30" name="Rectangle 5"/>
                <p:cNvSpPr>
                  <a:spLocks noChangeArrowheads="1"/>
                </p:cNvSpPr>
                <p:nvPr/>
              </p:nvSpPr>
              <p:spPr bwMode="auto">
                <a:xfrm>
                  <a:off x="49" y="218"/>
                  <a:ext cx="83"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6"/>
                <p:cNvSpPr>
                  <a:spLocks noChangeArrowheads="1"/>
                </p:cNvSpPr>
                <p:nvPr/>
              </p:nvSpPr>
              <p:spPr bwMode="auto">
                <a:xfrm>
                  <a:off x="49" y="249"/>
                  <a:ext cx="83"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7"/>
                <p:cNvSpPr>
                  <a:spLocks noChangeArrowheads="1"/>
                </p:cNvSpPr>
                <p:nvPr/>
              </p:nvSpPr>
              <p:spPr bwMode="auto">
                <a:xfrm>
                  <a:off x="59" y="280"/>
                  <a:ext cx="63"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8"/>
                <p:cNvSpPr>
                  <a:spLocks noEditPoints="1"/>
                </p:cNvSpPr>
                <p:nvPr/>
              </p:nvSpPr>
              <p:spPr bwMode="auto">
                <a:xfrm>
                  <a:off x="2" y="0"/>
                  <a:ext cx="177" cy="202"/>
                </a:xfrm>
                <a:custGeom>
                  <a:avLst/>
                  <a:gdLst>
                    <a:gd name="T0" fmla="*/ 70 w 90"/>
                    <a:gd name="T1" fmla="*/ 104 h 104"/>
                    <a:gd name="T2" fmla="*/ 20 w 90"/>
                    <a:gd name="T3" fmla="*/ 104 h 104"/>
                    <a:gd name="T4" fmla="*/ 20 w 90"/>
                    <a:gd name="T5" fmla="*/ 100 h 104"/>
                    <a:gd name="T6" fmla="*/ 9 w 90"/>
                    <a:gd name="T7" fmla="*/ 72 h 104"/>
                    <a:gd name="T8" fmla="*/ 12 w 90"/>
                    <a:gd name="T9" fmla="*/ 70 h 104"/>
                    <a:gd name="T10" fmla="*/ 9 w 90"/>
                    <a:gd name="T11" fmla="*/ 72 h 104"/>
                    <a:gd name="T12" fmla="*/ 0 w 90"/>
                    <a:gd name="T13" fmla="*/ 45 h 104"/>
                    <a:gd name="T14" fmla="*/ 45 w 90"/>
                    <a:gd name="T15" fmla="*/ 0 h 104"/>
                    <a:gd name="T16" fmla="*/ 90 w 90"/>
                    <a:gd name="T17" fmla="*/ 45 h 104"/>
                    <a:gd name="T18" fmla="*/ 81 w 90"/>
                    <a:gd name="T19" fmla="*/ 72 h 104"/>
                    <a:gd name="T20" fmla="*/ 80 w 90"/>
                    <a:gd name="T21" fmla="*/ 74 h 104"/>
                    <a:gd name="T22" fmla="*/ 70 w 90"/>
                    <a:gd name="T23" fmla="*/ 100 h 104"/>
                    <a:gd name="T24" fmla="*/ 70 w 90"/>
                    <a:gd name="T25" fmla="*/ 104 h 104"/>
                    <a:gd name="T26" fmla="*/ 28 w 90"/>
                    <a:gd name="T27" fmla="*/ 96 h 104"/>
                    <a:gd name="T28" fmla="*/ 62 w 90"/>
                    <a:gd name="T29" fmla="*/ 96 h 104"/>
                    <a:gd name="T30" fmla="*/ 75 w 90"/>
                    <a:gd name="T31" fmla="*/ 67 h 104"/>
                    <a:gd name="T32" fmla="*/ 75 w 90"/>
                    <a:gd name="T33" fmla="*/ 67 h 104"/>
                    <a:gd name="T34" fmla="*/ 82 w 90"/>
                    <a:gd name="T35" fmla="*/ 45 h 104"/>
                    <a:gd name="T36" fmla="*/ 45 w 90"/>
                    <a:gd name="T37" fmla="*/ 8 h 104"/>
                    <a:gd name="T38" fmla="*/ 8 w 90"/>
                    <a:gd name="T39" fmla="*/ 45 h 104"/>
                    <a:gd name="T40" fmla="*/ 15 w 90"/>
                    <a:gd name="T41" fmla="*/ 67 h 104"/>
                    <a:gd name="T42" fmla="*/ 15 w 90"/>
                    <a:gd name="T43" fmla="*/ 67 h 104"/>
                    <a:gd name="T44" fmla="*/ 28 w 90"/>
                    <a:gd name="T45" fmla="*/ 9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 h="104">
                      <a:moveTo>
                        <a:pt x="70" y="104"/>
                      </a:moveTo>
                      <a:cubicBezTo>
                        <a:pt x="20" y="104"/>
                        <a:pt x="20" y="104"/>
                        <a:pt x="20" y="104"/>
                      </a:cubicBezTo>
                      <a:cubicBezTo>
                        <a:pt x="20" y="100"/>
                        <a:pt x="20" y="100"/>
                        <a:pt x="20" y="100"/>
                      </a:cubicBezTo>
                      <a:cubicBezTo>
                        <a:pt x="20" y="100"/>
                        <a:pt x="19" y="85"/>
                        <a:pt x="9" y="72"/>
                      </a:cubicBezTo>
                      <a:cubicBezTo>
                        <a:pt x="12" y="70"/>
                        <a:pt x="12" y="70"/>
                        <a:pt x="12" y="70"/>
                      </a:cubicBezTo>
                      <a:cubicBezTo>
                        <a:pt x="9" y="72"/>
                        <a:pt x="9" y="72"/>
                        <a:pt x="9" y="72"/>
                      </a:cubicBezTo>
                      <a:cubicBezTo>
                        <a:pt x="3" y="64"/>
                        <a:pt x="0" y="55"/>
                        <a:pt x="0" y="45"/>
                      </a:cubicBezTo>
                      <a:cubicBezTo>
                        <a:pt x="0" y="20"/>
                        <a:pt x="20" y="0"/>
                        <a:pt x="45" y="0"/>
                      </a:cubicBezTo>
                      <a:cubicBezTo>
                        <a:pt x="70" y="0"/>
                        <a:pt x="90" y="20"/>
                        <a:pt x="90" y="45"/>
                      </a:cubicBezTo>
                      <a:cubicBezTo>
                        <a:pt x="90" y="55"/>
                        <a:pt x="87" y="64"/>
                        <a:pt x="81" y="72"/>
                      </a:cubicBezTo>
                      <a:cubicBezTo>
                        <a:pt x="80" y="74"/>
                        <a:pt x="80" y="74"/>
                        <a:pt x="80" y="74"/>
                      </a:cubicBezTo>
                      <a:cubicBezTo>
                        <a:pt x="71" y="87"/>
                        <a:pt x="70" y="100"/>
                        <a:pt x="70" y="100"/>
                      </a:cubicBezTo>
                      <a:lnTo>
                        <a:pt x="70" y="104"/>
                      </a:lnTo>
                      <a:close/>
                      <a:moveTo>
                        <a:pt x="28" y="96"/>
                      </a:moveTo>
                      <a:cubicBezTo>
                        <a:pt x="62" y="96"/>
                        <a:pt x="62" y="96"/>
                        <a:pt x="62" y="96"/>
                      </a:cubicBezTo>
                      <a:cubicBezTo>
                        <a:pt x="63" y="90"/>
                        <a:pt x="66" y="78"/>
                        <a:pt x="75" y="67"/>
                      </a:cubicBezTo>
                      <a:cubicBezTo>
                        <a:pt x="75" y="67"/>
                        <a:pt x="75" y="67"/>
                        <a:pt x="75" y="67"/>
                      </a:cubicBezTo>
                      <a:cubicBezTo>
                        <a:pt x="80" y="60"/>
                        <a:pt x="82" y="53"/>
                        <a:pt x="82" y="45"/>
                      </a:cubicBezTo>
                      <a:cubicBezTo>
                        <a:pt x="82" y="25"/>
                        <a:pt x="65" y="8"/>
                        <a:pt x="45" y="8"/>
                      </a:cubicBezTo>
                      <a:cubicBezTo>
                        <a:pt x="25" y="8"/>
                        <a:pt x="8" y="25"/>
                        <a:pt x="8" y="45"/>
                      </a:cubicBezTo>
                      <a:cubicBezTo>
                        <a:pt x="8" y="53"/>
                        <a:pt x="10" y="61"/>
                        <a:pt x="15" y="67"/>
                      </a:cubicBezTo>
                      <a:cubicBezTo>
                        <a:pt x="15" y="67"/>
                        <a:pt x="15" y="67"/>
                        <a:pt x="15" y="67"/>
                      </a:cubicBezTo>
                      <a:cubicBezTo>
                        <a:pt x="24" y="78"/>
                        <a:pt x="27" y="90"/>
                        <a:pt x="28"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9" name="Rectangle 28"/>
              <p:cNvSpPr/>
              <p:nvPr/>
            </p:nvSpPr>
            <p:spPr bwMode="auto">
              <a:xfrm>
                <a:off x="8496300" y="2287295"/>
                <a:ext cx="390525" cy="390525"/>
              </a:xfrm>
              <a:prstGeom prst="rect">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pic>
        <p:nvPicPr>
          <p:cNvPr id="4" name="Picture 3"/>
          <p:cNvPicPr>
            <a:picLocks noChangeAspect="1"/>
          </p:cNvPicPr>
          <p:nvPr/>
        </p:nvPicPr>
        <p:blipFill>
          <a:blip r:embed="rId5"/>
          <a:stretch>
            <a:fillRect/>
          </a:stretch>
        </p:blipFill>
        <p:spPr>
          <a:xfrm>
            <a:off x="257213" y="2316803"/>
            <a:ext cx="4419983" cy="2932430"/>
          </a:xfrm>
          <a:prstGeom prst="rect">
            <a:avLst/>
          </a:prstGeom>
        </p:spPr>
      </p:pic>
    </p:spTree>
    <p:extLst>
      <p:ext uri="{BB962C8B-B14F-4D97-AF65-F5344CB8AC3E}">
        <p14:creationId xmlns:p14="http://schemas.microsoft.com/office/powerpoint/2010/main" val="33950069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0-#ppt_w/2"/>
                                          </p:val>
                                        </p:tav>
                                        <p:tav tm="100000">
                                          <p:val>
                                            <p:strVal val="#ppt_x"/>
                                          </p:val>
                                        </p:tav>
                                      </p:tavLst>
                                    </p:anim>
                                    <p:anim calcmode="lin" valueType="num">
                                      <p:cBhvr additive="base">
                                        <p:cTn id="8"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Money is a factor, but not for everyone</a:t>
            </a:r>
          </a:p>
        </p:txBody>
      </p:sp>
      <p:sp>
        <p:nvSpPr>
          <p:cNvPr id="8" name="Text Placeholder 7"/>
          <p:cNvSpPr>
            <a:spLocks noGrp="1"/>
          </p:cNvSpPr>
          <p:nvPr>
            <p:ph type="body" sz="quarter" idx="10"/>
          </p:nvPr>
        </p:nvSpPr>
        <p:spPr>
          <a:xfrm>
            <a:off x="257175" y="968742"/>
            <a:ext cx="8865202" cy="960263"/>
          </a:xfrm>
        </p:spPr>
        <p:txBody>
          <a:bodyPr lIns="182880" rIns="182880"/>
          <a:lstStyle/>
          <a:p>
            <a:r>
              <a:rPr lang="en-US" dirty="0">
                <a:gradFill>
                  <a:gsLst>
                    <a:gs pos="0">
                      <a:schemeClr val="accent1"/>
                    </a:gs>
                    <a:gs pos="100000">
                      <a:schemeClr val="accent1"/>
                    </a:gs>
                  </a:gsLst>
                </a:gradFill>
              </a:rPr>
              <a:t>Younger consumers want to keep costs low, while older consumers want to keep their primary care doctors. </a:t>
            </a:r>
          </a:p>
        </p:txBody>
      </p:sp>
      <p:sp>
        <p:nvSpPr>
          <p:cNvPr id="6" name="Content Placeholder 2"/>
          <p:cNvSpPr txBox="1">
            <a:spLocks/>
          </p:cNvSpPr>
          <p:nvPr/>
        </p:nvSpPr>
        <p:spPr>
          <a:xfrm>
            <a:off x="1399169" y="6528223"/>
            <a:ext cx="7460827" cy="279781"/>
          </a:xfrm>
          <a:prstGeom prst="rect">
            <a:avLst/>
          </a:prstGeom>
        </p:spPr>
        <p:txBody>
          <a:bodyPr lIns="0" tIns="0" rIns="0" bIns="0" anchor="ctr" anchorCtr="0"/>
          <a:lstStyle>
            <a:defPPr>
              <a:defRPr lang="en-US"/>
            </a:defPPr>
            <a:lvl1pPr indent="0">
              <a:spcBef>
                <a:spcPct val="20000"/>
              </a:spcBef>
              <a:buFont typeface="Arial"/>
              <a:buNone/>
              <a:defRPr sz="700"/>
            </a:lvl1pPr>
            <a:lvl2pPr marL="990575" indent="-380990">
              <a:spcBef>
                <a:spcPct val="20000"/>
              </a:spcBef>
              <a:buFont typeface="Arial"/>
              <a:buChar char="–"/>
              <a:defRPr sz="3733"/>
            </a:lvl2pPr>
            <a:lvl3pPr marL="1523962" indent="-304792">
              <a:spcBef>
                <a:spcPct val="20000"/>
              </a:spcBef>
              <a:buFont typeface="Arial"/>
              <a:buChar char="•"/>
              <a:defRPr sz="3200"/>
            </a:lvl3pPr>
            <a:lvl4pPr marL="2133547" indent="-304792">
              <a:spcBef>
                <a:spcPct val="20000"/>
              </a:spcBef>
              <a:buFont typeface="Arial"/>
              <a:buChar char="–"/>
              <a:defRPr sz="2667"/>
            </a:lvl4pPr>
            <a:lvl5pPr marL="2743131" indent="-304792">
              <a:spcBef>
                <a:spcPct val="20000"/>
              </a:spcBef>
              <a:buFont typeface="Arial"/>
              <a:buChar char="»"/>
              <a:defRPr sz="2667"/>
            </a:lvl5pPr>
            <a:lvl6pPr marL="3352716" indent="-304792">
              <a:spcBef>
                <a:spcPct val="20000"/>
              </a:spcBef>
              <a:buFont typeface="Arial"/>
              <a:buChar char="•"/>
              <a:defRPr sz="2667"/>
            </a:lvl6pPr>
            <a:lvl7pPr marL="3962301" indent="-304792">
              <a:spcBef>
                <a:spcPct val="20000"/>
              </a:spcBef>
              <a:buFont typeface="Arial"/>
              <a:buChar char="•"/>
              <a:defRPr sz="2667"/>
            </a:lvl7pPr>
            <a:lvl8pPr marL="4571886" indent="-304792">
              <a:spcBef>
                <a:spcPct val="20000"/>
              </a:spcBef>
              <a:buFont typeface="Arial"/>
              <a:buChar char="•"/>
              <a:defRPr sz="2667"/>
            </a:lvl8pPr>
            <a:lvl9pPr marL="5181470" indent="-304792">
              <a:spcBef>
                <a:spcPct val="20000"/>
              </a:spcBef>
              <a:buFont typeface="Arial"/>
              <a:buChar char="•"/>
              <a:defRPr sz="2667"/>
            </a:lvl9pPr>
          </a:lstStyle>
          <a:p>
            <a:pPr algn="r"/>
            <a:r>
              <a:rPr lang="en-US" sz="800" dirty="0">
                <a:solidFill>
                  <a:schemeClr val="tx2"/>
                </a:solidFill>
              </a:rPr>
              <a:t>Source: Fair Health, “Understanding Consumer Health Insurance Preferences”, conducted by ORC International, August 12, 2015. </a:t>
            </a:r>
          </a:p>
        </p:txBody>
      </p:sp>
      <p:grpSp>
        <p:nvGrpSpPr>
          <p:cNvPr id="2" name="Group 1"/>
          <p:cNvGrpSpPr/>
          <p:nvPr/>
        </p:nvGrpSpPr>
        <p:grpSpPr>
          <a:xfrm>
            <a:off x="7076209" y="2125663"/>
            <a:ext cx="2250353" cy="4236036"/>
            <a:chOff x="7076209" y="2125663"/>
            <a:chExt cx="2250353" cy="4236036"/>
          </a:xfrm>
        </p:grpSpPr>
        <p:sp>
          <p:nvSpPr>
            <p:cNvPr id="9" name="Rectangle 8"/>
            <p:cNvSpPr/>
            <p:nvPr/>
          </p:nvSpPr>
          <p:spPr bwMode="auto">
            <a:xfrm>
              <a:off x="7076209" y="2125663"/>
              <a:ext cx="2250353" cy="423603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45720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1800" b="1" dirty="0">
                  <a:gradFill>
                    <a:gsLst>
                      <a:gs pos="0">
                        <a:schemeClr val="bg1"/>
                      </a:gs>
                      <a:gs pos="100000">
                        <a:schemeClr val="bg1"/>
                      </a:gs>
                    </a:gsLst>
                    <a:lin ang="5400000" scaled="0"/>
                  </a:gradFill>
                  <a:ea typeface="Segoe UI" pitchFamily="34" charset="0"/>
                  <a:cs typeface="Segoe UI" pitchFamily="34" charset="0"/>
                </a:rPr>
                <a:t>TIP</a:t>
              </a:r>
            </a:p>
            <a:p>
              <a:pPr defTabSz="932472" fontAlgn="base">
                <a:lnSpc>
                  <a:spcPct val="90000"/>
                </a:lnSpc>
                <a:spcBef>
                  <a:spcPct val="0"/>
                </a:spcBef>
                <a:spcAft>
                  <a:spcPct val="0"/>
                </a:spcAft>
              </a:pPr>
              <a:r>
                <a:rPr lang="en-US" sz="1600" dirty="0">
                  <a:gradFill>
                    <a:gsLst>
                      <a:gs pos="0">
                        <a:schemeClr val="bg1"/>
                      </a:gs>
                      <a:gs pos="100000">
                        <a:schemeClr val="bg1"/>
                      </a:gs>
                    </a:gsLst>
                    <a:lin ang="5400000" scaled="0"/>
                  </a:gradFill>
                  <a:ea typeface="Segoe UI" pitchFamily="34" charset="0"/>
                  <a:cs typeface="Segoe UI" pitchFamily="34" charset="0"/>
                </a:rPr>
                <a:t>Use demographic targeting to present tailored ads to each group based on what plan aspects they care about. </a:t>
              </a:r>
            </a:p>
          </p:txBody>
        </p:sp>
        <p:grpSp>
          <p:nvGrpSpPr>
            <p:cNvPr id="15" name="Group 14"/>
            <p:cNvGrpSpPr/>
            <p:nvPr/>
          </p:nvGrpSpPr>
          <p:grpSpPr>
            <a:xfrm>
              <a:off x="8853487" y="2221469"/>
              <a:ext cx="390525" cy="390525"/>
              <a:chOff x="8496300" y="2287295"/>
              <a:chExt cx="390525" cy="390525"/>
            </a:xfrm>
          </p:grpSpPr>
          <p:grpSp>
            <p:nvGrpSpPr>
              <p:cNvPr id="16" name="Group 4"/>
              <p:cNvGrpSpPr>
                <a:grpSpLocks noChangeAspect="1"/>
              </p:cNvGrpSpPr>
              <p:nvPr/>
            </p:nvGrpSpPr>
            <p:grpSpPr bwMode="auto">
              <a:xfrm>
                <a:off x="8612733" y="2350730"/>
                <a:ext cx="157658" cy="263654"/>
                <a:chOff x="2" y="0"/>
                <a:chExt cx="177" cy="296"/>
              </a:xfrm>
              <a:solidFill>
                <a:schemeClr val="bg1"/>
              </a:solidFill>
            </p:grpSpPr>
            <p:sp>
              <p:nvSpPr>
                <p:cNvPr id="18" name="Rectangle 5"/>
                <p:cNvSpPr>
                  <a:spLocks noChangeArrowheads="1"/>
                </p:cNvSpPr>
                <p:nvPr/>
              </p:nvSpPr>
              <p:spPr bwMode="auto">
                <a:xfrm>
                  <a:off x="49" y="218"/>
                  <a:ext cx="83"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6"/>
                <p:cNvSpPr>
                  <a:spLocks noChangeArrowheads="1"/>
                </p:cNvSpPr>
                <p:nvPr/>
              </p:nvSpPr>
              <p:spPr bwMode="auto">
                <a:xfrm>
                  <a:off x="49" y="249"/>
                  <a:ext cx="83"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7"/>
                <p:cNvSpPr>
                  <a:spLocks noChangeArrowheads="1"/>
                </p:cNvSpPr>
                <p:nvPr/>
              </p:nvSpPr>
              <p:spPr bwMode="auto">
                <a:xfrm>
                  <a:off x="59" y="280"/>
                  <a:ext cx="63"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8"/>
                <p:cNvSpPr>
                  <a:spLocks noEditPoints="1"/>
                </p:cNvSpPr>
                <p:nvPr/>
              </p:nvSpPr>
              <p:spPr bwMode="auto">
                <a:xfrm>
                  <a:off x="2" y="0"/>
                  <a:ext cx="177" cy="202"/>
                </a:xfrm>
                <a:custGeom>
                  <a:avLst/>
                  <a:gdLst>
                    <a:gd name="T0" fmla="*/ 70 w 90"/>
                    <a:gd name="T1" fmla="*/ 104 h 104"/>
                    <a:gd name="T2" fmla="*/ 20 w 90"/>
                    <a:gd name="T3" fmla="*/ 104 h 104"/>
                    <a:gd name="T4" fmla="*/ 20 w 90"/>
                    <a:gd name="T5" fmla="*/ 100 h 104"/>
                    <a:gd name="T6" fmla="*/ 9 w 90"/>
                    <a:gd name="T7" fmla="*/ 72 h 104"/>
                    <a:gd name="T8" fmla="*/ 12 w 90"/>
                    <a:gd name="T9" fmla="*/ 70 h 104"/>
                    <a:gd name="T10" fmla="*/ 9 w 90"/>
                    <a:gd name="T11" fmla="*/ 72 h 104"/>
                    <a:gd name="T12" fmla="*/ 0 w 90"/>
                    <a:gd name="T13" fmla="*/ 45 h 104"/>
                    <a:gd name="T14" fmla="*/ 45 w 90"/>
                    <a:gd name="T15" fmla="*/ 0 h 104"/>
                    <a:gd name="T16" fmla="*/ 90 w 90"/>
                    <a:gd name="T17" fmla="*/ 45 h 104"/>
                    <a:gd name="T18" fmla="*/ 81 w 90"/>
                    <a:gd name="T19" fmla="*/ 72 h 104"/>
                    <a:gd name="T20" fmla="*/ 80 w 90"/>
                    <a:gd name="T21" fmla="*/ 74 h 104"/>
                    <a:gd name="T22" fmla="*/ 70 w 90"/>
                    <a:gd name="T23" fmla="*/ 100 h 104"/>
                    <a:gd name="T24" fmla="*/ 70 w 90"/>
                    <a:gd name="T25" fmla="*/ 104 h 104"/>
                    <a:gd name="T26" fmla="*/ 28 w 90"/>
                    <a:gd name="T27" fmla="*/ 96 h 104"/>
                    <a:gd name="T28" fmla="*/ 62 w 90"/>
                    <a:gd name="T29" fmla="*/ 96 h 104"/>
                    <a:gd name="T30" fmla="*/ 75 w 90"/>
                    <a:gd name="T31" fmla="*/ 67 h 104"/>
                    <a:gd name="T32" fmla="*/ 75 w 90"/>
                    <a:gd name="T33" fmla="*/ 67 h 104"/>
                    <a:gd name="T34" fmla="*/ 82 w 90"/>
                    <a:gd name="T35" fmla="*/ 45 h 104"/>
                    <a:gd name="T36" fmla="*/ 45 w 90"/>
                    <a:gd name="T37" fmla="*/ 8 h 104"/>
                    <a:gd name="T38" fmla="*/ 8 w 90"/>
                    <a:gd name="T39" fmla="*/ 45 h 104"/>
                    <a:gd name="T40" fmla="*/ 15 w 90"/>
                    <a:gd name="T41" fmla="*/ 67 h 104"/>
                    <a:gd name="T42" fmla="*/ 15 w 90"/>
                    <a:gd name="T43" fmla="*/ 67 h 104"/>
                    <a:gd name="T44" fmla="*/ 28 w 90"/>
                    <a:gd name="T45" fmla="*/ 9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 h="104">
                      <a:moveTo>
                        <a:pt x="70" y="104"/>
                      </a:moveTo>
                      <a:cubicBezTo>
                        <a:pt x="20" y="104"/>
                        <a:pt x="20" y="104"/>
                        <a:pt x="20" y="104"/>
                      </a:cubicBezTo>
                      <a:cubicBezTo>
                        <a:pt x="20" y="100"/>
                        <a:pt x="20" y="100"/>
                        <a:pt x="20" y="100"/>
                      </a:cubicBezTo>
                      <a:cubicBezTo>
                        <a:pt x="20" y="100"/>
                        <a:pt x="19" y="85"/>
                        <a:pt x="9" y="72"/>
                      </a:cubicBezTo>
                      <a:cubicBezTo>
                        <a:pt x="12" y="70"/>
                        <a:pt x="12" y="70"/>
                        <a:pt x="12" y="70"/>
                      </a:cubicBezTo>
                      <a:cubicBezTo>
                        <a:pt x="9" y="72"/>
                        <a:pt x="9" y="72"/>
                        <a:pt x="9" y="72"/>
                      </a:cubicBezTo>
                      <a:cubicBezTo>
                        <a:pt x="3" y="64"/>
                        <a:pt x="0" y="55"/>
                        <a:pt x="0" y="45"/>
                      </a:cubicBezTo>
                      <a:cubicBezTo>
                        <a:pt x="0" y="20"/>
                        <a:pt x="20" y="0"/>
                        <a:pt x="45" y="0"/>
                      </a:cubicBezTo>
                      <a:cubicBezTo>
                        <a:pt x="70" y="0"/>
                        <a:pt x="90" y="20"/>
                        <a:pt x="90" y="45"/>
                      </a:cubicBezTo>
                      <a:cubicBezTo>
                        <a:pt x="90" y="55"/>
                        <a:pt x="87" y="64"/>
                        <a:pt x="81" y="72"/>
                      </a:cubicBezTo>
                      <a:cubicBezTo>
                        <a:pt x="80" y="74"/>
                        <a:pt x="80" y="74"/>
                        <a:pt x="80" y="74"/>
                      </a:cubicBezTo>
                      <a:cubicBezTo>
                        <a:pt x="71" y="87"/>
                        <a:pt x="70" y="100"/>
                        <a:pt x="70" y="100"/>
                      </a:cubicBezTo>
                      <a:lnTo>
                        <a:pt x="70" y="104"/>
                      </a:lnTo>
                      <a:close/>
                      <a:moveTo>
                        <a:pt x="28" y="96"/>
                      </a:moveTo>
                      <a:cubicBezTo>
                        <a:pt x="62" y="96"/>
                        <a:pt x="62" y="96"/>
                        <a:pt x="62" y="96"/>
                      </a:cubicBezTo>
                      <a:cubicBezTo>
                        <a:pt x="63" y="90"/>
                        <a:pt x="66" y="78"/>
                        <a:pt x="75" y="67"/>
                      </a:cubicBezTo>
                      <a:cubicBezTo>
                        <a:pt x="75" y="67"/>
                        <a:pt x="75" y="67"/>
                        <a:pt x="75" y="67"/>
                      </a:cubicBezTo>
                      <a:cubicBezTo>
                        <a:pt x="80" y="60"/>
                        <a:pt x="82" y="53"/>
                        <a:pt x="82" y="45"/>
                      </a:cubicBezTo>
                      <a:cubicBezTo>
                        <a:pt x="82" y="25"/>
                        <a:pt x="65" y="8"/>
                        <a:pt x="45" y="8"/>
                      </a:cubicBezTo>
                      <a:cubicBezTo>
                        <a:pt x="25" y="8"/>
                        <a:pt x="8" y="25"/>
                        <a:pt x="8" y="45"/>
                      </a:cubicBezTo>
                      <a:cubicBezTo>
                        <a:pt x="8" y="53"/>
                        <a:pt x="10" y="61"/>
                        <a:pt x="15" y="67"/>
                      </a:cubicBezTo>
                      <a:cubicBezTo>
                        <a:pt x="15" y="67"/>
                        <a:pt x="15" y="67"/>
                        <a:pt x="15" y="67"/>
                      </a:cubicBezTo>
                      <a:cubicBezTo>
                        <a:pt x="24" y="78"/>
                        <a:pt x="27" y="90"/>
                        <a:pt x="28"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7" name="Rectangle 16"/>
              <p:cNvSpPr/>
              <p:nvPr/>
            </p:nvSpPr>
            <p:spPr bwMode="auto">
              <a:xfrm>
                <a:off x="8496300" y="2287295"/>
                <a:ext cx="390525" cy="390525"/>
              </a:xfrm>
              <a:prstGeom prst="rect">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pic>
        <p:nvPicPr>
          <p:cNvPr id="3" name="Picture 2"/>
          <p:cNvPicPr>
            <a:picLocks noChangeAspect="1"/>
          </p:cNvPicPr>
          <p:nvPr/>
        </p:nvPicPr>
        <p:blipFill>
          <a:blip r:embed="rId2"/>
          <a:stretch>
            <a:fillRect/>
          </a:stretch>
        </p:blipFill>
        <p:spPr>
          <a:xfrm>
            <a:off x="257175" y="1929005"/>
            <a:ext cx="6822015" cy="4438273"/>
          </a:xfrm>
          <a:prstGeom prst="rect">
            <a:avLst/>
          </a:prstGeom>
        </p:spPr>
      </p:pic>
    </p:spTree>
    <p:extLst>
      <p:ext uri="{BB962C8B-B14F-4D97-AF65-F5344CB8AC3E}">
        <p14:creationId xmlns:p14="http://schemas.microsoft.com/office/powerpoint/2010/main" val="42767257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1+#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tx1"/>
                </a:solidFill>
              </a:rPr>
              <a:t>Premiums vary widely by state</a:t>
            </a:r>
            <a:endParaRPr lang="en-US" dirty="0"/>
          </a:p>
        </p:txBody>
      </p:sp>
      <p:sp>
        <p:nvSpPr>
          <p:cNvPr id="278" name="Text Placeholder 277"/>
          <p:cNvSpPr>
            <a:spLocks noGrp="1"/>
          </p:cNvSpPr>
          <p:nvPr>
            <p:ph type="body" sz="quarter" idx="10"/>
          </p:nvPr>
        </p:nvSpPr>
        <p:spPr>
          <a:xfrm>
            <a:off x="257175" y="968742"/>
            <a:ext cx="8865202" cy="960263"/>
          </a:xfrm>
        </p:spPr>
        <p:txBody>
          <a:bodyPr lIns="182880" rIns="182880"/>
          <a:lstStyle/>
          <a:p>
            <a:r>
              <a:rPr lang="en-US" dirty="0">
                <a:gradFill>
                  <a:gsLst>
                    <a:gs pos="0">
                      <a:schemeClr val="accent1"/>
                    </a:gs>
                    <a:gs pos="100000">
                      <a:schemeClr val="accent1"/>
                    </a:gs>
                  </a:gsLst>
                </a:gradFill>
              </a:rPr>
              <a:t>Premiums in the costliest state (Alaska) can be double or triple that of the lowest cost states. </a:t>
            </a:r>
          </a:p>
        </p:txBody>
      </p:sp>
      <p:grpSp>
        <p:nvGrpSpPr>
          <p:cNvPr id="275" name="Group 274"/>
          <p:cNvGrpSpPr/>
          <p:nvPr/>
        </p:nvGrpSpPr>
        <p:grpSpPr>
          <a:xfrm>
            <a:off x="7216718" y="4886891"/>
            <a:ext cx="1890762" cy="249299"/>
            <a:chOff x="7165883" y="2339777"/>
            <a:chExt cx="1853857" cy="244433"/>
          </a:xfrm>
        </p:grpSpPr>
        <p:sp>
          <p:nvSpPr>
            <p:cNvPr id="265" name="Rectangle 264"/>
            <p:cNvSpPr>
              <a:spLocks noChangeArrowheads="1"/>
            </p:cNvSpPr>
            <p:nvPr/>
          </p:nvSpPr>
          <p:spPr bwMode="auto">
            <a:xfrm>
              <a:off x="7165883" y="2385793"/>
              <a:ext cx="152400" cy="152400"/>
            </a:xfrm>
            <a:prstGeom prst="rect">
              <a:avLst/>
            </a:prstGeom>
            <a:solidFill>
              <a:schemeClr val="accent5"/>
            </a:solidFill>
            <a:ln w="19050">
              <a:noFill/>
              <a:miter lim="800000"/>
              <a:headEnd/>
              <a:tailEnd/>
            </a:ln>
            <a:effectLst/>
          </p:spPr>
          <p:txBody>
            <a:bodyPr wrap="none" anchor="ctr"/>
            <a:lstStyle/>
            <a:p>
              <a:endParaRPr lang="en-US" sz="1122" b="1" dirty="0">
                <a:gradFill>
                  <a:gsLst>
                    <a:gs pos="1250">
                      <a:schemeClr val="tx1"/>
                    </a:gs>
                    <a:gs pos="100000">
                      <a:schemeClr val="tx1"/>
                    </a:gs>
                  </a:gsLst>
                  <a:lin ang="5400000" scaled="0"/>
                </a:gradFill>
                <a:latin typeface="+mj-lt"/>
                <a:cs typeface="Calibri" pitchFamily="34" charset="0"/>
              </a:endParaRPr>
            </a:p>
          </p:txBody>
        </p:sp>
        <p:sp>
          <p:nvSpPr>
            <p:cNvPr id="267" name="Text Box 135"/>
            <p:cNvSpPr txBox="1">
              <a:spLocks noChangeArrowheads="1"/>
            </p:cNvSpPr>
            <p:nvPr/>
          </p:nvSpPr>
          <p:spPr bwMode="auto">
            <a:xfrm>
              <a:off x="7374275" y="2339777"/>
              <a:ext cx="1645465" cy="244433"/>
            </a:xfrm>
            <a:prstGeom prst="rect">
              <a:avLst/>
            </a:prstGeom>
            <a:noFill/>
            <a:ln w="9525">
              <a:noFill/>
              <a:miter lim="800000"/>
              <a:headEnd/>
              <a:tailEnd/>
            </a:ln>
            <a:effectLst/>
          </p:spPr>
          <p:txBody>
            <a:bodyPr wrap="square">
              <a:spAutoFit/>
            </a:bodyPr>
            <a:lstStyle/>
            <a:p>
              <a:r>
                <a:rPr lang="en-US" sz="1020" dirty="0">
                  <a:gradFill>
                    <a:gsLst>
                      <a:gs pos="1250">
                        <a:schemeClr val="tx1"/>
                      </a:gs>
                      <a:gs pos="100000">
                        <a:schemeClr val="tx1"/>
                      </a:gs>
                    </a:gsLst>
                    <a:lin ang="5400000" scaled="0"/>
                  </a:gradFill>
                  <a:latin typeface="+mj-lt"/>
                  <a:cs typeface="Calibri" pitchFamily="34" charset="0"/>
                </a:rPr>
                <a:t>Below average (&lt;$224)</a:t>
              </a:r>
            </a:p>
          </p:txBody>
        </p:sp>
      </p:grpSp>
      <p:grpSp>
        <p:nvGrpSpPr>
          <p:cNvPr id="274" name="Group 273"/>
          <p:cNvGrpSpPr/>
          <p:nvPr/>
        </p:nvGrpSpPr>
        <p:grpSpPr>
          <a:xfrm>
            <a:off x="7214360" y="6044924"/>
            <a:ext cx="1891845" cy="406265"/>
            <a:chOff x="7164822" y="1599101"/>
            <a:chExt cx="1854918" cy="398335"/>
          </a:xfrm>
        </p:grpSpPr>
        <p:sp>
          <p:nvSpPr>
            <p:cNvPr id="269" name="Rectangle 268"/>
            <p:cNvSpPr>
              <a:spLocks noChangeArrowheads="1"/>
            </p:cNvSpPr>
            <p:nvPr/>
          </p:nvSpPr>
          <p:spPr bwMode="auto">
            <a:xfrm>
              <a:off x="7164822" y="1675301"/>
              <a:ext cx="152400" cy="152400"/>
            </a:xfrm>
            <a:prstGeom prst="rect">
              <a:avLst/>
            </a:prstGeom>
            <a:solidFill>
              <a:schemeClr val="bg2"/>
            </a:solidFill>
            <a:ln w="19050">
              <a:noFill/>
              <a:miter lim="800000"/>
              <a:headEnd/>
              <a:tailEnd/>
            </a:ln>
            <a:effectLst/>
          </p:spPr>
          <p:txBody>
            <a:bodyPr wrap="none" anchor="ctr"/>
            <a:lstStyle/>
            <a:p>
              <a:endParaRPr lang="en-US" sz="1122" b="1" dirty="0">
                <a:gradFill>
                  <a:gsLst>
                    <a:gs pos="1250">
                      <a:schemeClr val="tx1"/>
                    </a:gs>
                    <a:gs pos="100000">
                      <a:schemeClr val="tx1"/>
                    </a:gs>
                  </a:gsLst>
                  <a:lin ang="5400000" scaled="0"/>
                </a:gradFill>
                <a:latin typeface="+mj-lt"/>
                <a:cs typeface="Calibri" pitchFamily="34" charset="0"/>
              </a:endParaRPr>
            </a:p>
          </p:txBody>
        </p:sp>
        <p:sp>
          <p:nvSpPr>
            <p:cNvPr id="270" name="Text Box 135"/>
            <p:cNvSpPr txBox="1">
              <a:spLocks noChangeArrowheads="1"/>
            </p:cNvSpPr>
            <p:nvPr/>
          </p:nvSpPr>
          <p:spPr bwMode="auto">
            <a:xfrm>
              <a:off x="7374275" y="1599101"/>
              <a:ext cx="1645465" cy="398335"/>
            </a:xfrm>
            <a:prstGeom prst="rect">
              <a:avLst/>
            </a:prstGeom>
            <a:noFill/>
            <a:ln w="9525">
              <a:noFill/>
              <a:miter lim="800000"/>
              <a:headEnd/>
              <a:tailEnd/>
            </a:ln>
            <a:effectLst/>
          </p:spPr>
          <p:txBody>
            <a:bodyPr wrap="square">
              <a:spAutoFit/>
            </a:bodyPr>
            <a:lstStyle/>
            <a:p>
              <a:r>
                <a:rPr lang="en-US" sz="1020" dirty="0">
                  <a:gradFill>
                    <a:gsLst>
                      <a:gs pos="1250">
                        <a:schemeClr val="tx1"/>
                      </a:gs>
                      <a:gs pos="100000">
                        <a:schemeClr val="tx1"/>
                      </a:gs>
                    </a:gsLst>
                    <a:lin ang="5400000" scaled="0"/>
                  </a:gradFill>
                  <a:latin typeface="+mj-lt"/>
                  <a:cs typeface="Calibri" pitchFamily="34" charset="0"/>
                </a:rPr>
                <a:t>No data, state-based marketplaces </a:t>
              </a:r>
              <a:r>
                <a:rPr lang="en-US" sz="1020" dirty="0">
                  <a:gradFill>
                    <a:gsLst>
                      <a:gs pos="1250">
                        <a:schemeClr val="tx1"/>
                      </a:gs>
                      <a:gs pos="100000">
                        <a:schemeClr val="tx1"/>
                      </a:gs>
                    </a:gsLst>
                    <a:lin ang="5400000" scaled="0"/>
                  </a:gradFill>
                  <a:cs typeface="Calibri" pitchFamily="34" charset="0"/>
                </a:rPr>
                <a:t> </a:t>
              </a:r>
              <a:endParaRPr lang="en-US" sz="1020" dirty="0">
                <a:gradFill>
                  <a:gsLst>
                    <a:gs pos="1250">
                      <a:schemeClr val="tx1"/>
                    </a:gs>
                    <a:gs pos="100000">
                      <a:schemeClr val="tx1"/>
                    </a:gs>
                  </a:gsLst>
                  <a:lin ang="5400000" scaled="0"/>
                </a:gradFill>
                <a:latin typeface="+mj-lt"/>
                <a:cs typeface="Calibri" pitchFamily="34" charset="0"/>
              </a:endParaRPr>
            </a:p>
          </p:txBody>
        </p:sp>
      </p:grpSp>
      <p:grpSp>
        <p:nvGrpSpPr>
          <p:cNvPr id="277" name="Group 276"/>
          <p:cNvGrpSpPr/>
          <p:nvPr/>
        </p:nvGrpSpPr>
        <p:grpSpPr>
          <a:xfrm>
            <a:off x="7216718" y="5476925"/>
            <a:ext cx="1939036" cy="249299"/>
            <a:chOff x="7158831" y="4003959"/>
            <a:chExt cx="1901188" cy="244433"/>
          </a:xfrm>
        </p:grpSpPr>
        <p:sp>
          <p:nvSpPr>
            <p:cNvPr id="266" name="Rectangle 265"/>
            <p:cNvSpPr>
              <a:spLocks noChangeArrowheads="1"/>
            </p:cNvSpPr>
            <p:nvPr/>
          </p:nvSpPr>
          <p:spPr bwMode="auto">
            <a:xfrm>
              <a:off x="7158831" y="4049975"/>
              <a:ext cx="152400" cy="152400"/>
            </a:xfrm>
            <a:prstGeom prst="rect">
              <a:avLst/>
            </a:prstGeom>
            <a:solidFill>
              <a:schemeClr val="accent1"/>
            </a:solidFill>
            <a:ln w="19050">
              <a:noFill/>
              <a:miter lim="800000"/>
              <a:headEnd/>
              <a:tailEnd/>
            </a:ln>
            <a:effectLst/>
          </p:spPr>
          <p:txBody>
            <a:bodyPr wrap="none" anchor="ctr"/>
            <a:lstStyle/>
            <a:p>
              <a:endParaRPr lang="en-US" sz="1873" b="1" dirty="0">
                <a:gradFill>
                  <a:gsLst>
                    <a:gs pos="1250">
                      <a:schemeClr val="tx1"/>
                    </a:gs>
                    <a:gs pos="100000">
                      <a:schemeClr val="tx1"/>
                    </a:gs>
                  </a:gsLst>
                  <a:lin ang="5400000" scaled="0"/>
                </a:gradFill>
                <a:latin typeface="+mj-lt"/>
                <a:cs typeface="Calibri" pitchFamily="34" charset="0"/>
              </a:endParaRPr>
            </a:p>
          </p:txBody>
        </p:sp>
        <p:sp>
          <p:nvSpPr>
            <p:cNvPr id="271" name="Text Box 136"/>
            <p:cNvSpPr txBox="1">
              <a:spLocks noChangeArrowheads="1"/>
            </p:cNvSpPr>
            <p:nvPr/>
          </p:nvSpPr>
          <p:spPr bwMode="auto">
            <a:xfrm>
              <a:off x="7376347" y="4003959"/>
              <a:ext cx="1683672" cy="244433"/>
            </a:xfrm>
            <a:prstGeom prst="rect">
              <a:avLst/>
            </a:prstGeom>
            <a:noFill/>
            <a:ln w="9525">
              <a:noFill/>
              <a:miter lim="800000"/>
              <a:headEnd/>
              <a:tailEnd/>
            </a:ln>
            <a:effectLst/>
          </p:spPr>
          <p:txBody>
            <a:bodyPr wrap="square">
              <a:spAutoFit/>
            </a:bodyPr>
            <a:lstStyle/>
            <a:p>
              <a:r>
                <a:rPr lang="en-US" sz="1020" dirty="0">
                  <a:gradFill>
                    <a:gsLst>
                      <a:gs pos="1250">
                        <a:schemeClr val="tx1"/>
                      </a:gs>
                      <a:gs pos="100000">
                        <a:schemeClr val="tx1"/>
                      </a:gs>
                    </a:gsLst>
                    <a:lin ang="5400000" scaled="0"/>
                  </a:gradFill>
                  <a:latin typeface="+mj-lt"/>
                  <a:cs typeface="Calibri" pitchFamily="34" charset="0"/>
                </a:rPr>
                <a:t>Above average ($256-$350)</a:t>
              </a:r>
            </a:p>
          </p:txBody>
        </p:sp>
      </p:grpSp>
      <p:grpSp>
        <p:nvGrpSpPr>
          <p:cNvPr id="276" name="Group 275"/>
          <p:cNvGrpSpPr/>
          <p:nvPr/>
        </p:nvGrpSpPr>
        <p:grpSpPr>
          <a:xfrm>
            <a:off x="7220141" y="5181005"/>
            <a:ext cx="1878773" cy="249299"/>
            <a:chOff x="7163831" y="3113314"/>
            <a:chExt cx="1842102" cy="244433"/>
          </a:xfrm>
        </p:grpSpPr>
        <p:sp>
          <p:nvSpPr>
            <p:cNvPr id="268" name="Rectangle 267"/>
            <p:cNvSpPr>
              <a:spLocks noChangeArrowheads="1"/>
            </p:cNvSpPr>
            <p:nvPr/>
          </p:nvSpPr>
          <p:spPr bwMode="auto">
            <a:xfrm>
              <a:off x="7163831" y="3159330"/>
              <a:ext cx="152400" cy="152400"/>
            </a:xfrm>
            <a:prstGeom prst="rect">
              <a:avLst/>
            </a:prstGeom>
            <a:solidFill>
              <a:schemeClr val="accent2"/>
            </a:solidFill>
            <a:ln w="19050">
              <a:noFill/>
              <a:miter lim="800000"/>
              <a:headEnd/>
              <a:tailEnd/>
            </a:ln>
            <a:effectLst/>
          </p:spPr>
          <p:txBody>
            <a:bodyPr wrap="none" anchor="ctr"/>
            <a:lstStyle/>
            <a:p>
              <a:endParaRPr lang="en-US" sz="1873" b="1" dirty="0">
                <a:gradFill>
                  <a:gsLst>
                    <a:gs pos="1250">
                      <a:schemeClr val="tx1"/>
                    </a:gs>
                    <a:gs pos="100000">
                      <a:schemeClr val="tx1"/>
                    </a:gs>
                  </a:gsLst>
                  <a:lin ang="5400000" scaled="0"/>
                </a:gradFill>
                <a:latin typeface="+mj-lt"/>
                <a:cs typeface="Calibri" pitchFamily="34" charset="0"/>
              </a:endParaRPr>
            </a:p>
          </p:txBody>
        </p:sp>
        <p:sp>
          <p:nvSpPr>
            <p:cNvPr id="272" name="Text Box 136"/>
            <p:cNvSpPr txBox="1">
              <a:spLocks noChangeArrowheads="1"/>
            </p:cNvSpPr>
            <p:nvPr/>
          </p:nvSpPr>
          <p:spPr bwMode="auto">
            <a:xfrm>
              <a:off x="7360468" y="3113314"/>
              <a:ext cx="1645465" cy="244433"/>
            </a:xfrm>
            <a:prstGeom prst="rect">
              <a:avLst/>
            </a:prstGeom>
            <a:noFill/>
            <a:ln w="9525">
              <a:noFill/>
              <a:miter lim="800000"/>
              <a:headEnd/>
              <a:tailEnd/>
            </a:ln>
            <a:effectLst/>
          </p:spPr>
          <p:txBody>
            <a:bodyPr wrap="square">
              <a:spAutoFit/>
            </a:bodyPr>
            <a:lstStyle/>
            <a:p>
              <a:r>
                <a:rPr lang="en-US" sz="1020" dirty="0">
                  <a:gradFill>
                    <a:gsLst>
                      <a:gs pos="1250">
                        <a:schemeClr val="tx1"/>
                      </a:gs>
                      <a:gs pos="100000">
                        <a:schemeClr val="tx1"/>
                      </a:gs>
                    </a:gsLst>
                    <a:lin ang="5400000" scaled="0"/>
                  </a:gradFill>
                  <a:latin typeface="+mj-lt"/>
                  <a:cs typeface="Calibri" pitchFamily="34" charset="0"/>
                </a:rPr>
                <a:t>Average ($225-$255)</a:t>
              </a:r>
            </a:p>
          </p:txBody>
        </p:sp>
      </p:grpSp>
      <p:sp>
        <p:nvSpPr>
          <p:cNvPr id="273" name="Text Placeholder 142"/>
          <p:cNvSpPr txBox="1">
            <a:spLocks/>
          </p:cNvSpPr>
          <p:nvPr/>
        </p:nvSpPr>
        <p:spPr>
          <a:xfrm>
            <a:off x="1282594" y="6528223"/>
            <a:ext cx="7460827" cy="279781"/>
          </a:xfrm>
          <a:prstGeom prst="rect">
            <a:avLst/>
          </a:prstGeom>
        </p:spPr>
        <p:txBody>
          <a:bodyPr lIns="0" tIns="0" rIns="0" bIns="0" anchor="ctr" anchorCtr="0"/>
          <a:lstStyle>
            <a:defPPr>
              <a:defRPr lang="en-US"/>
            </a:defPPr>
            <a:lvl1pPr indent="0">
              <a:spcBef>
                <a:spcPct val="20000"/>
              </a:spcBef>
              <a:buFont typeface="Arial"/>
              <a:buNone/>
              <a:defRPr sz="700"/>
            </a:lvl1pPr>
            <a:lvl2pPr marL="990575" indent="-380990">
              <a:spcBef>
                <a:spcPct val="20000"/>
              </a:spcBef>
              <a:buFont typeface="Arial"/>
              <a:buChar char="–"/>
              <a:defRPr sz="3733"/>
            </a:lvl2pPr>
            <a:lvl3pPr marL="1523962" indent="-304792">
              <a:spcBef>
                <a:spcPct val="20000"/>
              </a:spcBef>
              <a:buFont typeface="Arial"/>
              <a:buChar char="•"/>
              <a:defRPr sz="3200"/>
            </a:lvl3pPr>
            <a:lvl4pPr marL="2133547" indent="-304792">
              <a:spcBef>
                <a:spcPct val="20000"/>
              </a:spcBef>
              <a:buFont typeface="Arial"/>
              <a:buChar char="–"/>
              <a:defRPr sz="2667"/>
            </a:lvl4pPr>
            <a:lvl5pPr marL="2743131" indent="-304792">
              <a:spcBef>
                <a:spcPct val="20000"/>
              </a:spcBef>
              <a:buFont typeface="Arial"/>
              <a:buChar char="»"/>
              <a:defRPr sz="2667"/>
            </a:lvl5pPr>
            <a:lvl6pPr marL="3352716" indent="-304792">
              <a:spcBef>
                <a:spcPct val="20000"/>
              </a:spcBef>
              <a:buFont typeface="Arial"/>
              <a:buChar char="•"/>
              <a:defRPr sz="2667"/>
            </a:lvl6pPr>
            <a:lvl7pPr marL="3962301" indent="-304792">
              <a:spcBef>
                <a:spcPct val="20000"/>
              </a:spcBef>
              <a:buFont typeface="Arial"/>
              <a:buChar char="•"/>
              <a:defRPr sz="2667"/>
            </a:lvl7pPr>
            <a:lvl8pPr marL="4571886" indent="-304792">
              <a:spcBef>
                <a:spcPct val="20000"/>
              </a:spcBef>
              <a:buFont typeface="Arial"/>
              <a:buChar char="•"/>
              <a:defRPr sz="2667"/>
            </a:lvl8pPr>
            <a:lvl9pPr marL="5181470" indent="-304792">
              <a:spcBef>
                <a:spcPct val="20000"/>
              </a:spcBef>
              <a:buFont typeface="Arial"/>
              <a:buChar char="•"/>
              <a:defRPr sz="2667"/>
            </a:lvl9pPr>
          </a:lstStyle>
          <a:p>
            <a:pPr algn="r">
              <a:spcBef>
                <a:spcPts val="0"/>
              </a:spcBef>
            </a:pPr>
            <a:r>
              <a:rPr lang="en-US" sz="800" dirty="0">
                <a:solidFill>
                  <a:schemeClr val="tx2"/>
                </a:solidFill>
              </a:rPr>
              <a:t>Source: Microsoft internal analysis, based on HHS ASPE, </a:t>
            </a:r>
            <a:r>
              <a:rPr lang="en-US" sz="800" dirty="0">
                <a:solidFill>
                  <a:schemeClr val="tx2"/>
                </a:solidFill>
                <a:hlinkClick r:id="rId3"/>
              </a:rPr>
              <a:t>ASPE Research Brief: Health Plan Choice and Premiums in the 2016 Health Insurance Marketplace</a:t>
            </a:r>
            <a:r>
              <a:rPr lang="en-US" sz="800" dirty="0">
                <a:solidFill>
                  <a:schemeClr val="tx2"/>
                </a:solidFill>
              </a:rPr>
              <a:t>, </a:t>
            </a:r>
            <a:br>
              <a:rPr lang="en-US" sz="800" dirty="0">
                <a:solidFill>
                  <a:schemeClr val="tx2"/>
                </a:solidFill>
              </a:rPr>
            </a:br>
            <a:r>
              <a:rPr lang="en-US" sz="800" dirty="0">
                <a:solidFill>
                  <a:schemeClr val="tx2"/>
                </a:solidFill>
              </a:rPr>
              <a:t>October 30, 2015.</a:t>
            </a:r>
          </a:p>
        </p:txBody>
      </p:sp>
      <p:grpSp>
        <p:nvGrpSpPr>
          <p:cNvPr id="146" name="Group 145"/>
          <p:cNvGrpSpPr/>
          <p:nvPr/>
        </p:nvGrpSpPr>
        <p:grpSpPr>
          <a:xfrm>
            <a:off x="7214360" y="5774821"/>
            <a:ext cx="1255973" cy="249299"/>
            <a:chOff x="7158831" y="4008840"/>
            <a:chExt cx="1231458" cy="244433"/>
          </a:xfrm>
        </p:grpSpPr>
        <p:sp>
          <p:nvSpPr>
            <p:cNvPr id="147" name="Rectangle 146"/>
            <p:cNvSpPr>
              <a:spLocks noChangeArrowheads="1"/>
            </p:cNvSpPr>
            <p:nvPr/>
          </p:nvSpPr>
          <p:spPr bwMode="auto">
            <a:xfrm>
              <a:off x="7158831" y="4054856"/>
              <a:ext cx="152400" cy="152400"/>
            </a:xfrm>
            <a:prstGeom prst="rect">
              <a:avLst/>
            </a:prstGeom>
            <a:solidFill>
              <a:schemeClr val="accent3"/>
            </a:solidFill>
            <a:ln w="19050">
              <a:noFill/>
              <a:miter lim="800000"/>
              <a:headEnd/>
              <a:tailEnd/>
            </a:ln>
            <a:effectLst/>
          </p:spPr>
          <p:txBody>
            <a:bodyPr wrap="none" anchor="ctr"/>
            <a:lstStyle/>
            <a:p>
              <a:endParaRPr lang="en-US" sz="1873" b="1" dirty="0">
                <a:gradFill>
                  <a:gsLst>
                    <a:gs pos="1250">
                      <a:schemeClr val="tx1"/>
                    </a:gs>
                    <a:gs pos="100000">
                      <a:schemeClr val="tx1"/>
                    </a:gs>
                  </a:gsLst>
                  <a:lin ang="5400000" scaled="0"/>
                </a:gradFill>
                <a:latin typeface="+mj-lt"/>
                <a:cs typeface="Calibri" pitchFamily="34" charset="0"/>
              </a:endParaRPr>
            </a:p>
          </p:txBody>
        </p:sp>
        <p:sp>
          <p:nvSpPr>
            <p:cNvPr id="148" name="Text Box 136"/>
            <p:cNvSpPr txBox="1">
              <a:spLocks noChangeArrowheads="1"/>
            </p:cNvSpPr>
            <p:nvPr/>
          </p:nvSpPr>
          <p:spPr bwMode="auto">
            <a:xfrm>
              <a:off x="7369307" y="4008840"/>
              <a:ext cx="1020982" cy="244433"/>
            </a:xfrm>
            <a:prstGeom prst="rect">
              <a:avLst/>
            </a:prstGeom>
            <a:noFill/>
            <a:ln w="9525">
              <a:noFill/>
              <a:miter lim="800000"/>
              <a:headEnd/>
              <a:tailEnd/>
            </a:ln>
            <a:effectLst/>
          </p:spPr>
          <p:txBody>
            <a:bodyPr wrap="square">
              <a:spAutoFit/>
            </a:bodyPr>
            <a:lstStyle/>
            <a:p>
              <a:r>
                <a:rPr lang="en-US" sz="1020" dirty="0">
                  <a:gradFill>
                    <a:gsLst>
                      <a:gs pos="1250">
                        <a:schemeClr val="tx1"/>
                      </a:gs>
                      <a:gs pos="100000">
                        <a:schemeClr val="tx1"/>
                      </a:gs>
                    </a:gsLst>
                    <a:lin ang="5400000" scaled="0"/>
                  </a:gradFill>
                  <a:latin typeface="+mj-lt"/>
                  <a:cs typeface="Calibri" pitchFamily="34" charset="0"/>
                </a:rPr>
                <a:t>Highest (&gt;$351)</a:t>
              </a:r>
            </a:p>
          </p:txBody>
        </p:sp>
      </p:grpSp>
      <p:sp>
        <p:nvSpPr>
          <p:cNvPr id="2" name="TextBox 1"/>
          <p:cNvSpPr txBox="1"/>
          <p:nvPr/>
        </p:nvSpPr>
        <p:spPr>
          <a:xfrm>
            <a:off x="257175" y="1817635"/>
            <a:ext cx="7336710" cy="794064"/>
          </a:xfrm>
          <a:prstGeom prst="rect">
            <a:avLst/>
          </a:prstGeom>
          <a:noFill/>
        </p:spPr>
        <p:txBody>
          <a:bodyPr wrap="square" lIns="182880" tIns="146304" rIns="182880" bIns="146304" rtlCol="0">
            <a:spAutoFit/>
          </a:bodyPr>
          <a:lstStyle/>
          <a:p>
            <a:pPr>
              <a:lnSpc>
                <a:spcPct val="90000"/>
              </a:lnSpc>
              <a:spcAft>
                <a:spcPts val="600"/>
              </a:spcAft>
            </a:pPr>
            <a:r>
              <a:rPr lang="en-US" sz="1800" dirty="0">
                <a:gradFill>
                  <a:gsLst>
                    <a:gs pos="2917">
                      <a:schemeClr val="tx1"/>
                    </a:gs>
                    <a:gs pos="30000">
                      <a:schemeClr val="tx1"/>
                    </a:gs>
                  </a:gsLst>
                  <a:lin ang="5400000" scaled="0"/>
                </a:gradFill>
                <a:latin typeface="+mj-lt"/>
              </a:rPr>
              <a:t>2016 average monthly premiums for second-lowest cost silver plans for a 27-year-old (before tax credits), in Healthcare.gov states</a:t>
            </a:r>
          </a:p>
        </p:txBody>
      </p:sp>
      <p:grpSp>
        <p:nvGrpSpPr>
          <p:cNvPr id="4" name="Group 3"/>
          <p:cNvGrpSpPr/>
          <p:nvPr/>
        </p:nvGrpSpPr>
        <p:grpSpPr>
          <a:xfrm>
            <a:off x="7593885" y="2427786"/>
            <a:ext cx="1747995" cy="2256165"/>
            <a:chOff x="7593885" y="2427786"/>
            <a:chExt cx="1747995" cy="2256165"/>
          </a:xfrm>
        </p:grpSpPr>
        <p:sp>
          <p:nvSpPr>
            <p:cNvPr id="149" name="Rectangle 148"/>
            <p:cNvSpPr/>
            <p:nvPr/>
          </p:nvSpPr>
          <p:spPr bwMode="auto">
            <a:xfrm>
              <a:off x="7593885" y="2427786"/>
              <a:ext cx="1747995" cy="225616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45720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1800" b="1" dirty="0">
                  <a:gradFill>
                    <a:gsLst>
                      <a:gs pos="0">
                        <a:schemeClr val="bg1"/>
                      </a:gs>
                      <a:gs pos="100000">
                        <a:schemeClr val="bg1"/>
                      </a:gs>
                    </a:gsLst>
                    <a:lin ang="5400000" scaled="0"/>
                  </a:gradFill>
                  <a:ea typeface="Segoe UI" pitchFamily="34" charset="0"/>
                  <a:cs typeface="Segoe UI" pitchFamily="34" charset="0"/>
                </a:rPr>
                <a:t>TIP</a:t>
              </a:r>
              <a:endParaRPr lang="en-US" sz="1600" b="1" dirty="0">
                <a:gradFill>
                  <a:gsLst>
                    <a:gs pos="0">
                      <a:schemeClr val="bg1"/>
                    </a:gs>
                    <a:gs pos="100000">
                      <a:schemeClr val="bg1"/>
                    </a:gs>
                  </a:gsLst>
                  <a:lin ang="5400000" scaled="0"/>
                </a:gradFill>
                <a:ea typeface="Segoe UI" pitchFamily="34" charset="0"/>
                <a:cs typeface="Segoe UI" pitchFamily="34" charset="0"/>
              </a:endParaRPr>
            </a:p>
            <a:p>
              <a:pPr defTabSz="932472" fontAlgn="base">
                <a:lnSpc>
                  <a:spcPct val="90000"/>
                </a:lnSpc>
                <a:spcBef>
                  <a:spcPct val="0"/>
                </a:spcBef>
                <a:spcAft>
                  <a:spcPct val="0"/>
                </a:spcAft>
              </a:pPr>
              <a:r>
                <a:rPr lang="en-US" sz="1600" dirty="0">
                  <a:gradFill>
                    <a:gsLst>
                      <a:gs pos="0">
                        <a:schemeClr val="bg1"/>
                      </a:gs>
                      <a:gs pos="100000">
                        <a:schemeClr val="bg1"/>
                      </a:gs>
                    </a:gsLst>
                    <a:lin ang="5400000" scaled="0"/>
                  </a:gradFill>
                  <a:ea typeface="Segoe UI" pitchFamily="34" charset="0"/>
                  <a:cs typeface="Segoe UI" pitchFamily="34" charset="0"/>
                </a:rPr>
                <a:t>Location targeting is key to reaching state-specific audiences.  </a:t>
              </a:r>
            </a:p>
          </p:txBody>
        </p:sp>
        <p:grpSp>
          <p:nvGrpSpPr>
            <p:cNvPr id="155" name="Group 154"/>
            <p:cNvGrpSpPr/>
            <p:nvPr/>
          </p:nvGrpSpPr>
          <p:grpSpPr>
            <a:xfrm>
              <a:off x="8853487" y="2526450"/>
              <a:ext cx="390525" cy="390525"/>
              <a:chOff x="8496300" y="2287295"/>
              <a:chExt cx="390525" cy="390525"/>
            </a:xfrm>
          </p:grpSpPr>
          <p:grpSp>
            <p:nvGrpSpPr>
              <p:cNvPr id="156" name="Group 4"/>
              <p:cNvGrpSpPr>
                <a:grpSpLocks noChangeAspect="1"/>
              </p:cNvGrpSpPr>
              <p:nvPr/>
            </p:nvGrpSpPr>
            <p:grpSpPr bwMode="auto">
              <a:xfrm>
                <a:off x="8612733" y="2350730"/>
                <a:ext cx="157658" cy="263654"/>
                <a:chOff x="2" y="0"/>
                <a:chExt cx="177" cy="296"/>
              </a:xfrm>
              <a:solidFill>
                <a:schemeClr val="bg1"/>
              </a:solidFill>
            </p:grpSpPr>
            <p:sp>
              <p:nvSpPr>
                <p:cNvPr id="158" name="Rectangle 5"/>
                <p:cNvSpPr>
                  <a:spLocks noChangeArrowheads="1"/>
                </p:cNvSpPr>
                <p:nvPr/>
              </p:nvSpPr>
              <p:spPr bwMode="auto">
                <a:xfrm>
                  <a:off x="49" y="218"/>
                  <a:ext cx="83"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Rectangle 6"/>
                <p:cNvSpPr>
                  <a:spLocks noChangeArrowheads="1"/>
                </p:cNvSpPr>
                <p:nvPr/>
              </p:nvSpPr>
              <p:spPr bwMode="auto">
                <a:xfrm>
                  <a:off x="49" y="249"/>
                  <a:ext cx="83"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7"/>
                <p:cNvSpPr>
                  <a:spLocks noChangeArrowheads="1"/>
                </p:cNvSpPr>
                <p:nvPr/>
              </p:nvSpPr>
              <p:spPr bwMode="auto">
                <a:xfrm>
                  <a:off x="59" y="280"/>
                  <a:ext cx="63"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8"/>
                <p:cNvSpPr>
                  <a:spLocks noEditPoints="1"/>
                </p:cNvSpPr>
                <p:nvPr/>
              </p:nvSpPr>
              <p:spPr bwMode="auto">
                <a:xfrm>
                  <a:off x="2" y="0"/>
                  <a:ext cx="177" cy="202"/>
                </a:xfrm>
                <a:custGeom>
                  <a:avLst/>
                  <a:gdLst>
                    <a:gd name="T0" fmla="*/ 70 w 90"/>
                    <a:gd name="T1" fmla="*/ 104 h 104"/>
                    <a:gd name="T2" fmla="*/ 20 w 90"/>
                    <a:gd name="T3" fmla="*/ 104 h 104"/>
                    <a:gd name="T4" fmla="*/ 20 w 90"/>
                    <a:gd name="T5" fmla="*/ 100 h 104"/>
                    <a:gd name="T6" fmla="*/ 9 w 90"/>
                    <a:gd name="T7" fmla="*/ 72 h 104"/>
                    <a:gd name="T8" fmla="*/ 12 w 90"/>
                    <a:gd name="T9" fmla="*/ 70 h 104"/>
                    <a:gd name="T10" fmla="*/ 9 w 90"/>
                    <a:gd name="T11" fmla="*/ 72 h 104"/>
                    <a:gd name="T12" fmla="*/ 0 w 90"/>
                    <a:gd name="T13" fmla="*/ 45 h 104"/>
                    <a:gd name="T14" fmla="*/ 45 w 90"/>
                    <a:gd name="T15" fmla="*/ 0 h 104"/>
                    <a:gd name="T16" fmla="*/ 90 w 90"/>
                    <a:gd name="T17" fmla="*/ 45 h 104"/>
                    <a:gd name="T18" fmla="*/ 81 w 90"/>
                    <a:gd name="T19" fmla="*/ 72 h 104"/>
                    <a:gd name="T20" fmla="*/ 80 w 90"/>
                    <a:gd name="T21" fmla="*/ 74 h 104"/>
                    <a:gd name="T22" fmla="*/ 70 w 90"/>
                    <a:gd name="T23" fmla="*/ 100 h 104"/>
                    <a:gd name="T24" fmla="*/ 70 w 90"/>
                    <a:gd name="T25" fmla="*/ 104 h 104"/>
                    <a:gd name="T26" fmla="*/ 28 w 90"/>
                    <a:gd name="T27" fmla="*/ 96 h 104"/>
                    <a:gd name="T28" fmla="*/ 62 w 90"/>
                    <a:gd name="T29" fmla="*/ 96 h 104"/>
                    <a:gd name="T30" fmla="*/ 75 w 90"/>
                    <a:gd name="T31" fmla="*/ 67 h 104"/>
                    <a:gd name="T32" fmla="*/ 75 w 90"/>
                    <a:gd name="T33" fmla="*/ 67 h 104"/>
                    <a:gd name="T34" fmla="*/ 82 w 90"/>
                    <a:gd name="T35" fmla="*/ 45 h 104"/>
                    <a:gd name="T36" fmla="*/ 45 w 90"/>
                    <a:gd name="T37" fmla="*/ 8 h 104"/>
                    <a:gd name="T38" fmla="*/ 8 w 90"/>
                    <a:gd name="T39" fmla="*/ 45 h 104"/>
                    <a:gd name="T40" fmla="*/ 15 w 90"/>
                    <a:gd name="T41" fmla="*/ 67 h 104"/>
                    <a:gd name="T42" fmla="*/ 15 w 90"/>
                    <a:gd name="T43" fmla="*/ 67 h 104"/>
                    <a:gd name="T44" fmla="*/ 28 w 90"/>
                    <a:gd name="T45" fmla="*/ 9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 h="104">
                      <a:moveTo>
                        <a:pt x="70" y="104"/>
                      </a:moveTo>
                      <a:cubicBezTo>
                        <a:pt x="20" y="104"/>
                        <a:pt x="20" y="104"/>
                        <a:pt x="20" y="104"/>
                      </a:cubicBezTo>
                      <a:cubicBezTo>
                        <a:pt x="20" y="100"/>
                        <a:pt x="20" y="100"/>
                        <a:pt x="20" y="100"/>
                      </a:cubicBezTo>
                      <a:cubicBezTo>
                        <a:pt x="20" y="100"/>
                        <a:pt x="19" y="85"/>
                        <a:pt x="9" y="72"/>
                      </a:cubicBezTo>
                      <a:cubicBezTo>
                        <a:pt x="12" y="70"/>
                        <a:pt x="12" y="70"/>
                        <a:pt x="12" y="70"/>
                      </a:cubicBezTo>
                      <a:cubicBezTo>
                        <a:pt x="9" y="72"/>
                        <a:pt x="9" y="72"/>
                        <a:pt x="9" y="72"/>
                      </a:cubicBezTo>
                      <a:cubicBezTo>
                        <a:pt x="3" y="64"/>
                        <a:pt x="0" y="55"/>
                        <a:pt x="0" y="45"/>
                      </a:cubicBezTo>
                      <a:cubicBezTo>
                        <a:pt x="0" y="20"/>
                        <a:pt x="20" y="0"/>
                        <a:pt x="45" y="0"/>
                      </a:cubicBezTo>
                      <a:cubicBezTo>
                        <a:pt x="70" y="0"/>
                        <a:pt x="90" y="20"/>
                        <a:pt x="90" y="45"/>
                      </a:cubicBezTo>
                      <a:cubicBezTo>
                        <a:pt x="90" y="55"/>
                        <a:pt x="87" y="64"/>
                        <a:pt x="81" y="72"/>
                      </a:cubicBezTo>
                      <a:cubicBezTo>
                        <a:pt x="80" y="74"/>
                        <a:pt x="80" y="74"/>
                        <a:pt x="80" y="74"/>
                      </a:cubicBezTo>
                      <a:cubicBezTo>
                        <a:pt x="71" y="87"/>
                        <a:pt x="70" y="100"/>
                        <a:pt x="70" y="100"/>
                      </a:cubicBezTo>
                      <a:lnTo>
                        <a:pt x="70" y="104"/>
                      </a:lnTo>
                      <a:close/>
                      <a:moveTo>
                        <a:pt x="28" y="96"/>
                      </a:moveTo>
                      <a:cubicBezTo>
                        <a:pt x="62" y="96"/>
                        <a:pt x="62" y="96"/>
                        <a:pt x="62" y="96"/>
                      </a:cubicBezTo>
                      <a:cubicBezTo>
                        <a:pt x="63" y="90"/>
                        <a:pt x="66" y="78"/>
                        <a:pt x="75" y="67"/>
                      </a:cubicBezTo>
                      <a:cubicBezTo>
                        <a:pt x="75" y="67"/>
                        <a:pt x="75" y="67"/>
                        <a:pt x="75" y="67"/>
                      </a:cubicBezTo>
                      <a:cubicBezTo>
                        <a:pt x="80" y="60"/>
                        <a:pt x="82" y="53"/>
                        <a:pt x="82" y="45"/>
                      </a:cubicBezTo>
                      <a:cubicBezTo>
                        <a:pt x="82" y="25"/>
                        <a:pt x="65" y="8"/>
                        <a:pt x="45" y="8"/>
                      </a:cubicBezTo>
                      <a:cubicBezTo>
                        <a:pt x="25" y="8"/>
                        <a:pt x="8" y="25"/>
                        <a:pt x="8" y="45"/>
                      </a:cubicBezTo>
                      <a:cubicBezTo>
                        <a:pt x="8" y="53"/>
                        <a:pt x="10" y="61"/>
                        <a:pt x="15" y="67"/>
                      </a:cubicBezTo>
                      <a:cubicBezTo>
                        <a:pt x="15" y="67"/>
                        <a:pt x="15" y="67"/>
                        <a:pt x="15" y="67"/>
                      </a:cubicBezTo>
                      <a:cubicBezTo>
                        <a:pt x="24" y="78"/>
                        <a:pt x="27" y="90"/>
                        <a:pt x="28"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57" name="Rectangle 156"/>
              <p:cNvSpPr/>
              <p:nvPr/>
            </p:nvSpPr>
            <p:spPr bwMode="auto">
              <a:xfrm>
                <a:off x="8496300" y="2287295"/>
                <a:ext cx="390525" cy="390525"/>
              </a:xfrm>
              <a:prstGeom prst="rect">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pic>
        <p:nvPicPr>
          <p:cNvPr id="5" name="Picture 4"/>
          <p:cNvPicPr>
            <a:picLocks noChangeAspect="1"/>
          </p:cNvPicPr>
          <p:nvPr/>
        </p:nvPicPr>
        <p:blipFill>
          <a:blip r:embed="rId4"/>
          <a:stretch>
            <a:fillRect/>
          </a:stretch>
        </p:blipFill>
        <p:spPr>
          <a:xfrm>
            <a:off x="180506" y="2535605"/>
            <a:ext cx="7413379" cy="3767655"/>
          </a:xfrm>
          <a:prstGeom prst="rect">
            <a:avLst/>
          </a:prstGeom>
        </p:spPr>
      </p:pic>
    </p:spTree>
    <p:extLst>
      <p:ext uri="{BB962C8B-B14F-4D97-AF65-F5344CB8AC3E}">
        <p14:creationId xmlns:p14="http://schemas.microsoft.com/office/powerpoint/2010/main" val="17306258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January coverage drives enrollment</a:t>
            </a:r>
          </a:p>
        </p:txBody>
      </p:sp>
      <p:sp>
        <p:nvSpPr>
          <p:cNvPr id="3" name="Text Placeholder 2"/>
          <p:cNvSpPr>
            <a:spLocks noGrp="1"/>
          </p:cNvSpPr>
          <p:nvPr>
            <p:ph type="body" sz="quarter" idx="10"/>
          </p:nvPr>
        </p:nvSpPr>
        <p:spPr>
          <a:xfrm>
            <a:off x="257175" y="968742"/>
            <a:ext cx="8865202" cy="960263"/>
          </a:xfrm>
        </p:spPr>
        <p:txBody>
          <a:bodyPr lIns="182880" rIns="182880"/>
          <a:lstStyle/>
          <a:p>
            <a:r>
              <a:rPr lang="en-US" dirty="0">
                <a:gradFill>
                  <a:gsLst>
                    <a:gs pos="0">
                      <a:schemeClr val="accent1"/>
                    </a:gs>
                    <a:gs pos="100000">
                      <a:schemeClr val="accent1"/>
                    </a:gs>
                  </a:gsLst>
                </a:gradFill>
              </a:rPr>
              <a:t>As the marketplace matures, more people enroll and re‑enroll in plans early in the enrollment period.  </a:t>
            </a:r>
          </a:p>
        </p:txBody>
      </p:sp>
      <p:sp>
        <p:nvSpPr>
          <p:cNvPr id="8" name="Content Placeholder 2"/>
          <p:cNvSpPr txBox="1">
            <a:spLocks/>
          </p:cNvSpPr>
          <p:nvPr/>
        </p:nvSpPr>
        <p:spPr>
          <a:xfrm>
            <a:off x="1399169" y="6528223"/>
            <a:ext cx="7460827" cy="279781"/>
          </a:xfrm>
          <a:prstGeom prst="rect">
            <a:avLst/>
          </a:prstGeom>
        </p:spPr>
        <p:txBody>
          <a:bodyPr lIns="0" tIns="0" rIns="0" bIns="0" anchor="ctr" anchorCtr="0"/>
          <a:lstStyle>
            <a:defPPr>
              <a:defRPr lang="en-US"/>
            </a:defPPr>
            <a:lvl1pPr indent="0">
              <a:spcBef>
                <a:spcPct val="20000"/>
              </a:spcBef>
              <a:buFont typeface="Arial"/>
              <a:buNone/>
              <a:defRPr sz="700"/>
            </a:lvl1pPr>
            <a:lvl2pPr marL="990575" indent="-380990">
              <a:spcBef>
                <a:spcPct val="20000"/>
              </a:spcBef>
              <a:buFont typeface="Arial"/>
              <a:buChar char="–"/>
              <a:defRPr sz="3733"/>
            </a:lvl2pPr>
            <a:lvl3pPr marL="1523962" indent="-304792">
              <a:spcBef>
                <a:spcPct val="20000"/>
              </a:spcBef>
              <a:buFont typeface="Arial"/>
              <a:buChar char="•"/>
              <a:defRPr sz="3200"/>
            </a:lvl3pPr>
            <a:lvl4pPr marL="2133547" indent="-304792">
              <a:spcBef>
                <a:spcPct val="20000"/>
              </a:spcBef>
              <a:buFont typeface="Arial"/>
              <a:buChar char="–"/>
              <a:defRPr sz="2667"/>
            </a:lvl4pPr>
            <a:lvl5pPr marL="2743131" indent="-304792">
              <a:spcBef>
                <a:spcPct val="20000"/>
              </a:spcBef>
              <a:buFont typeface="Arial"/>
              <a:buChar char="»"/>
              <a:defRPr sz="2667"/>
            </a:lvl5pPr>
            <a:lvl6pPr marL="3352716" indent="-304792">
              <a:spcBef>
                <a:spcPct val="20000"/>
              </a:spcBef>
              <a:buFont typeface="Arial"/>
              <a:buChar char="•"/>
              <a:defRPr sz="2667"/>
            </a:lvl6pPr>
            <a:lvl7pPr marL="3962301" indent="-304792">
              <a:spcBef>
                <a:spcPct val="20000"/>
              </a:spcBef>
              <a:buFont typeface="Arial"/>
              <a:buChar char="•"/>
              <a:defRPr sz="2667"/>
            </a:lvl7pPr>
            <a:lvl8pPr marL="4571886" indent="-304792">
              <a:spcBef>
                <a:spcPct val="20000"/>
              </a:spcBef>
              <a:buFont typeface="Arial"/>
              <a:buChar char="•"/>
              <a:defRPr sz="2667"/>
            </a:lvl8pPr>
            <a:lvl9pPr marL="5181470" indent="-304792">
              <a:spcBef>
                <a:spcPct val="20000"/>
              </a:spcBef>
              <a:buFont typeface="Arial"/>
              <a:buChar char="•"/>
              <a:defRPr sz="2667"/>
            </a:lvl9pPr>
          </a:lstStyle>
          <a:p>
            <a:pPr algn="r"/>
            <a:r>
              <a:rPr lang="en-US" dirty="0">
                <a:solidFill>
                  <a:schemeClr val="tx2"/>
                </a:solidFill>
              </a:rPr>
              <a:t>Note: In the 2016 Open Enrollment, the January coverage deadline and automatic reenrollments both occurred in Week 7. </a:t>
            </a:r>
          </a:p>
          <a:p>
            <a:pPr algn="r"/>
            <a:r>
              <a:rPr lang="en-US" dirty="0">
                <a:solidFill>
                  <a:schemeClr val="tx2"/>
                </a:solidFill>
              </a:rPr>
              <a:t>Source: HHS, </a:t>
            </a:r>
            <a:r>
              <a:rPr lang="en-US" dirty="0">
                <a:solidFill>
                  <a:schemeClr val="tx2"/>
                </a:solidFill>
                <a:hlinkClick r:id="rId3"/>
              </a:rPr>
              <a:t>Health Insurance Marketplaces 2016 Open Enrollment Period: Final Enrollment Report</a:t>
            </a:r>
            <a:r>
              <a:rPr lang="en-US" dirty="0">
                <a:solidFill>
                  <a:schemeClr val="tx2"/>
                </a:solidFill>
              </a:rPr>
              <a:t>, March 11, 2016.</a:t>
            </a:r>
          </a:p>
          <a:p>
            <a:pPr algn="r"/>
            <a:r>
              <a:rPr lang="en-US" dirty="0">
                <a:solidFill>
                  <a:schemeClr val="tx2"/>
                </a:solidFill>
              </a:rPr>
              <a:t>2014: Early (10/1/13 to 12/28/13), Middle (12/29/13 to 3/1/14), End (3/2/14 to 3/31/14, including Special Enrollment Period [SEP] activity through 4/19/14); 2015: Early (11/15/14 to 12/26/14), Middle (12/27/14 to 2/6/15), End (2/7/15 to 2/15/15, including SEP activity through 2/22/15); 2016: Early (11/1/15 to 12/19/15), Middle (12/20/15 to 1/23/16), End (1/24/16 to 2/1/16).</a:t>
            </a:r>
          </a:p>
        </p:txBody>
      </p:sp>
      <p:grpSp>
        <p:nvGrpSpPr>
          <p:cNvPr id="5" name="Group 4"/>
          <p:cNvGrpSpPr/>
          <p:nvPr/>
        </p:nvGrpSpPr>
        <p:grpSpPr>
          <a:xfrm>
            <a:off x="6562641" y="2125663"/>
            <a:ext cx="2763922" cy="4104968"/>
            <a:chOff x="6562641" y="2125663"/>
            <a:chExt cx="2763922" cy="4104968"/>
          </a:xfrm>
        </p:grpSpPr>
        <p:sp>
          <p:nvSpPr>
            <p:cNvPr id="6" name="Rectangle 5"/>
            <p:cNvSpPr/>
            <p:nvPr/>
          </p:nvSpPr>
          <p:spPr bwMode="auto">
            <a:xfrm>
              <a:off x="6562641" y="2125663"/>
              <a:ext cx="2763922" cy="410496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45720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1800" b="1" dirty="0">
                  <a:gradFill>
                    <a:gsLst>
                      <a:gs pos="0">
                        <a:schemeClr val="bg1"/>
                      </a:gs>
                      <a:gs pos="100000">
                        <a:schemeClr val="bg1"/>
                      </a:gs>
                    </a:gsLst>
                    <a:lin ang="5400000" scaled="0"/>
                  </a:gradFill>
                  <a:ea typeface="Segoe UI" pitchFamily="34" charset="0"/>
                  <a:cs typeface="Segoe UI" pitchFamily="34" charset="0"/>
                </a:rPr>
                <a:t>TIP</a:t>
              </a:r>
            </a:p>
            <a:p>
              <a:pPr defTabSz="932472" fontAlgn="base">
                <a:lnSpc>
                  <a:spcPct val="90000"/>
                </a:lnSpc>
                <a:spcBef>
                  <a:spcPct val="0"/>
                </a:spcBef>
                <a:spcAft>
                  <a:spcPct val="0"/>
                </a:spcAft>
              </a:pPr>
              <a:r>
                <a:rPr lang="en-US" sz="1800" dirty="0">
                  <a:gradFill>
                    <a:gsLst>
                      <a:gs pos="0">
                        <a:schemeClr val="bg1"/>
                      </a:gs>
                      <a:gs pos="100000">
                        <a:schemeClr val="bg1"/>
                      </a:gs>
                    </a:gsLst>
                    <a:lin ang="5400000" scaled="0"/>
                  </a:gradFill>
                  <a:ea typeface="Segoe UI" pitchFamily="34" charset="0"/>
                  <a:cs typeface="Segoe UI" pitchFamily="34" charset="0"/>
                </a:rPr>
                <a:t>Front-load your campaign budgets to capture customers who are shopping for a new plan before the January coverage and automatic re‑enrollment deadlines. </a:t>
              </a:r>
            </a:p>
          </p:txBody>
        </p:sp>
        <p:grpSp>
          <p:nvGrpSpPr>
            <p:cNvPr id="14" name="Group 13"/>
            <p:cNvGrpSpPr/>
            <p:nvPr/>
          </p:nvGrpSpPr>
          <p:grpSpPr>
            <a:xfrm>
              <a:off x="8853487" y="2221469"/>
              <a:ext cx="390525" cy="390525"/>
              <a:chOff x="8496300" y="2287295"/>
              <a:chExt cx="390525" cy="390525"/>
            </a:xfrm>
          </p:grpSpPr>
          <p:grpSp>
            <p:nvGrpSpPr>
              <p:cNvPr id="15" name="Group 4"/>
              <p:cNvGrpSpPr>
                <a:grpSpLocks noChangeAspect="1"/>
              </p:cNvGrpSpPr>
              <p:nvPr/>
            </p:nvGrpSpPr>
            <p:grpSpPr bwMode="auto">
              <a:xfrm>
                <a:off x="8612733" y="2350730"/>
                <a:ext cx="157658" cy="263654"/>
                <a:chOff x="2" y="0"/>
                <a:chExt cx="177" cy="296"/>
              </a:xfrm>
              <a:solidFill>
                <a:schemeClr val="bg1"/>
              </a:solidFill>
            </p:grpSpPr>
            <p:sp>
              <p:nvSpPr>
                <p:cNvPr id="17" name="Rectangle 5"/>
                <p:cNvSpPr>
                  <a:spLocks noChangeArrowheads="1"/>
                </p:cNvSpPr>
                <p:nvPr/>
              </p:nvSpPr>
              <p:spPr bwMode="auto">
                <a:xfrm>
                  <a:off x="49" y="218"/>
                  <a:ext cx="83"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6"/>
                <p:cNvSpPr>
                  <a:spLocks noChangeArrowheads="1"/>
                </p:cNvSpPr>
                <p:nvPr/>
              </p:nvSpPr>
              <p:spPr bwMode="auto">
                <a:xfrm>
                  <a:off x="49" y="249"/>
                  <a:ext cx="83"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7"/>
                <p:cNvSpPr>
                  <a:spLocks noChangeArrowheads="1"/>
                </p:cNvSpPr>
                <p:nvPr/>
              </p:nvSpPr>
              <p:spPr bwMode="auto">
                <a:xfrm>
                  <a:off x="59" y="280"/>
                  <a:ext cx="63"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8"/>
                <p:cNvSpPr>
                  <a:spLocks noEditPoints="1"/>
                </p:cNvSpPr>
                <p:nvPr/>
              </p:nvSpPr>
              <p:spPr bwMode="auto">
                <a:xfrm>
                  <a:off x="2" y="0"/>
                  <a:ext cx="177" cy="202"/>
                </a:xfrm>
                <a:custGeom>
                  <a:avLst/>
                  <a:gdLst>
                    <a:gd name="T0" fmla="*/ 70 w 90"/>
                    <a:gd name="T1" fmla="*/ 104 h 104"/>
                    <a:gd name="T2" fmla="*/ 20 w 90"/>
                    <a:gd name="T3" fmla="*/ 104 h 104"/>
                    <a:gd name="T4" fmla="*/ 20 w 90"/>
                    <a:gd name="T5" fmla="*/ 100 h 104"/>
                    <a:gd name="T6" fmla="*/ 9 w 90"/>
                    <a:gd name="T7" fmla="*/ 72 h 104"/>
                    <a:gd name="T8" fmla="*/ 12 w 90"/>
                    <a:gd name="T9" fmla="*/ 70 h 104"/>
                    <a:gd name="T10" fmla="*/ 9 w 90"/>
                    <a:gd name="T11" fmla="*/ 72 h 104"/>
                    <a:gd name="T12" fmla="*/ 0 w 90"/>
                    <a:gd name="T13" fmla="*/ 45 h 104"/>
                    <a:gd name="T14" fmla="*/ 45 w 90"/>
                    <a:gd name="T15" fmla="*/ 0 h 104"/>
                    <a:gd name="T16" fmla="*/ 90 w 90"/>
                    <a:gd name="T17" fmla="*/ 45 h 104"/>
                    <a:gd name="T18" fmla="*/ 81 w 90"/>
                    <a:gd name="T19" fmla="*/ 72 h 104"/>
                    <a:gd name="T20" fmla="*/ 80 w 90"/>
                    <a:gd name="T21" fmla="*/ 74 h 104"/>
                    <a:gd name="T22" fmla="*/ 70 w 90"/>
                    <a:gd name="T23" fmla="*/ 100 h 104"/>
                    <a:gd name="T24" fmla="*/ 70 w 90"/>
                    <a:gd name="T25" fmla="*/ 104 h 104"/>
                    <a:gd name="T26" fmla="*/ 28 w 90"/>
                    <a:gd name="T27" fmla="*/ 96 h 104"/>
                    <a:gd name="T28" fmla="*/ 62 w 90"/>
                    <a:gd name="T29" fmla="*/ 96 h 104"/>
                    <a:gd name="T30" fmla="*/ 75 w 90"/>
                    <a:gd name="T31" fmla="*/ 67 h 104"/>
                    <a:gd name="T32" fmla="*/ 75 w 90"/>
                    <a:gd name="T33" fmla="*/ 67 h 104"/>
                    <a:gd name="T34" fmla="*/ 82 w 90"/>
                    <a:gd name="T35" fmla="*/ 45 h 104"/>
                    <a:gd name="T36" fmla="*/ 45 w 90"/>
                    <a:gd name="T37" fmla="*/ 8 h 104"/>
                    <a:gd name="T38" fmla="*/ 8 w 90"/>
                    <a:gd name="T39" fmla="*/ 45 h 104"/>
                    <a:gd name="T40" fmla="*/ 15 w 90"/>
                    <a:gd name="T41" fmla="*/ 67 h 104"/>
                    <a:gd name="T42" fmla="*/ 15 w 90"/>
                    <a:gd name="T43" fmla="*/ 67 h 104"/>
                    <a:gd name="T44" fmla="*/ 28 w 90"/>
                    <a:gd name="T45" fmla="*/ 9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 h="104">
                      <a:moveTo>
                        <a:pt x="70" y="104"/>
                      </a:moveTo>
                      <a:cubicBezTo>
                        <a:pt x="20" y="104"/>
                        <a:pt x="20" y="104"/>
                        <a:pt x="20" y="104"/>
                      </a:cubicBezTo>
                      <a:cubicBezTo>
                        <a:pt x="20" y="100"/>
                        <a:pt x="20" y="100"/>
                        <a:pt x="20" y="100"/>
                      </a:cubicBezTo>
                      <a:cubicBezTo>
                        <a:pt x="20" y="100"/>
                        <a:pt x="19" y="85"/>
                        <a:pt x="9" y="72"/>
                      </a:cubicBezTo>
                      <a:cubicBezTo>
                        <a:pt x="12" y="70"/>
                        <a:pt x="12" y="70"/>
                        <a:pt x="12" y="70"/>
                      </a:cubicBezTo>
                      <a:cubicBezTo>
                        <a:pt x="9" y="72"/>
                        <a:pt x="9" y="72"/>
                        <a:pt x="9" y="72"/>
                      </a:cubicBezTo>
                      <a:cubicBezTo>
                        <a:pt x="3" y="64"/>
                        <a:pt x="0" y="55"/>
                        <a:pt x="0" y="45"/>
                      </a:cubicBezTo>
                      <a:cubicBezTo>
                        <a:pt x="0" y="20"/>
                        <a:pt x="20" y="0"/>
                        <a:pt x="45" y="0"/>
                      </a:cubicBezTo>
                      <a:cubicBezTo>
                        <a:pt x="70" y="0"/>
                        <a:pt x="90" y="20"/>
                        <a:pt x="90" y="45"/>
                      </a:cubicBezTo>
                      <a:cubicBezTo>
                        <a:pt x="90" y="55"/>
                        <a:pt x="87" y="64"/>
                        <a:pt x="81" y="72"/>
                      </a:cubicBezTo>
                      <a:cubicBezTo>
                        <a:pt x="80" y="74"/>
                        <a:pt x="80" y="74"/>
                        <a:pt x="80" y="74"/>
                      </a:cubicBezTo>
                      <a:cubicBezTo>
                        <a:pt x="71" y="87"/>
                        <a:pt x="70" y="100"/>
                        <a:pt x="70" y="100"/>
                      </a:cubicBezTo>
                      <a:lnTo>
                        <a:pt x="70" y="104"/>
                      </a:lnTo>
                      <a:close/>
                      <a:moveTo>
                        <a:pt x="28" y="96"/>
                      </a:moveTo>
                      <a:cubicBezTo>
                        <a:pt x="62" y="96"/>
                        <a:pt x="62" y="96"/>
                        <a:pt x="62" y="96"/>
                      </a:cubicBezTo>
                      <a:cubicBezTo>
                        <a:pt x="63" y="90"/>
                        <a:pt x="66" y="78"/>
                        <a:pt x="75" y="67"/>
                      </a:cubicBezTo>
                      <a:cubicBezTo>
                        <a:pt x="75" y="67"/>
                        <a:pt x="75" y="67"/>
                        <a:pt x="75" y="67"/>
                      </a:cubicBezTo>
                      <a:cubicBezTo>
                        <a:pt x="80" y="60"/>
                        <a:pt x="82" y="53"/>
                        <a:pt x="82" y="45"/>
                      </a:cubicBezTo>
                      <a:cubicBezTo>
                        <a:pt x="82" y="25"/>
                        <a:pt x="65" y="8"/>
                        <a:pt x="45" y="8"/>
                      </a:cubicBezTo>
                      <a:cubicBezTo>
                        <a:pt x="25" y="8"/>
                        <a:pt x="8" y="25"/>
                        <a:pt x="8" y="45"/>
                      </a:cubicBezTo>
                      <a:cubicBezTo>
                        <a:pt x="8" y="53"/>
                        <a:pt x="10" y="61"/>
                        <a:pt x="15" y="67"/>
                      </a:cubicBezTo>
                      <a:cubicBezTo>
                        <a:pt x="15" y="67"/>
                        <a:pt x="15" y="67"/>
                        <a:pt x="15" y="67"/>
                      </a:cubicBezTo>
                      <a:cubicBezTo>
                        <a:pt x="24" y="78"/>
                        <a:pt x="27" y="90"/>
                        <a:pt x="28"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6" name="Rectangle 15"/>
              <p:cNvSpPr/>
              <p:nvPr/>
            </p:nvSpPr>
            <p:spPr bwMode="auto">
              <a:xfrm>
                <a:off x="8496300" y="2287295"/>
                <a:ext cx="390525" cy="390525"/>
              </a:xfrm>
              <a:prstGeom prst="rect">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pic>
        <p:nvPicPr>
          <p:cNvPr id="9" name="Picture 8"/>
          <p:cNvPicPr>
            <a:picLocks noChangeAspect="1"/>
          </p:cNvPicPr>
          <p:nvPr/>
        </p:nvPicPr>
        <p:blipFill>
          <a:blip r:embed="rId4"/>
          <a:stretch>
            <a:fillRect/>
          </a:stretch>
        </p:blipFill>
        <p:spPr>
          <a:xfrm>
            <a:off x="257175" y="2121571"/>
            <a:ext cx="6218459" cy="4109060"/>
          </a:xfrm>
          <a:prstGeom prst="rect">
            <a:avLst/>
          </a:prstGeom>
        </p:spPr>
      </p:pic>
    </p:spTree>
    <p:extLst>
      <p:ext uri="{BB962C8B-B14F-4D97-AF65-F5344CB8AC3E}">
        <p14:creationId xmlns:p14="http://schemas.microsoft.com/office/powerpoint/2010/main" val="3842067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enrollees respond to deadlines</a:t>
            </a:r>
          </a:p>
        </p:txBody>
      </p:sp>
      <p:sp>
        <p:nvSpPr>
          <p:cNvPr id="3" name="Text Placeholder 2"/>
          <p:cNvSpPr>
            <a:spLocks noGrp="1"/>
          </p:cNvSpPr>
          <p:nvPr>
            <p:ph type="body" sz="quarter" idx="10"/>
          </p:nvPr>
        </p:nvSpPr>
        <p:spPr>
          <a:xfrm>
            <a:off x="257175" y="968742"/>
            <a:ext cx="8865202" cy="960263"/>
          </a:xfrm>
        </p:spPr>
        <p:txBody>
          <a:bodyPr lIns="182880" rIns="182880"/>
          <a:lstStyle/>
          <a:p>
            <a:r>
              <a:rPr lang="en-US" dirty="0">
                <a:gradFill>
                  <a:gsLst>
                    <a:gs pos="0">
                      <a:schemeClr val="accent1"/>
                    </a:gs>
                    <a:gs pos="100000">
                      <a:schemeClr val="accent1"/>
                    </a:gs>
                  </a:gsLst>
                </a:gradFill>
              </a:rPr>
              <a:t>Selections peak around the January coverage deadlines and again at the end of the enrollment period. </a:t>
            </a:r>
          </a:p>
        </p:txBody>
      </p:sp>
      <p:sp>
        <p:nvSpPr>
          <p:cNvPr id="5" name="Content Placeholder 2"/>
          <p:cNvSpPr txBox="1">
            <a:spLocks/>
          </p:cNvSpPr>
          <p:nvPr/>
        </p:nvSpPr>
        <p:spPr>
          <a:xfrm>
            <a:off x="1399169" y="6528223"/>
            <a:ext cx="7460827" cy="279781"/>
          </a:xfrm>
          <a:prstGeom prst="rect">
            <a:avLst/>
          </a:prstGeom>
        </p:spPr>
        <p:txBody>
          <a:bodyPr lIns="0" tIns="0" rIns="0" bIns="0" anchor="ctr" anchorCtr="0"/>
          <a:lstStyle>
            <a:defPPr>
              <a:defRPr lang="en-US"/>
            </a:defPPr>
            <a:lvl1pPr indent="0">
              <a:spcBef>
                <a:spcPct val="20000"/>
              </a:spcBef>
              <a:buFont typeface="Arial"/>
              <a:buNone/>
              <a:defRPr sz="700"/>
            </a:lvl1pPr>
            <a:lvl2pPr marL="990575" indent="-380990">
              <a:spcBef>
                <a:spcPct val="20000"/>
              </a:spcBef>
              <a:buFont typeface="Arial"/>
              <a:buChar char="–"/>
              <a:defRPr sz="3733"/>
            </a:lvl2pPr>
            <a:lvl3pPr marL="1523962" indent="-304792">
              <a:spcBef>
                <a:spcPct val="20000"/>
              </a:spcBef>
              <a:buFont typeface="Arial"/>
              <a:buChar char="•"/>
              <a:defRPr sz="3200"/>
            </a:lvl3pPr>
            <a:lvl4pPr marL="2133547" indent="-304792">
              <a:spcBef>
                <a:spcPct val="20000"/>
              </a:spcBef>
              <a:buFont typeface="Arial"/>
              <a:buChar char="–"/>
              <a:defRPr sz="2667"/>
            </a:lvl4pPr>
            <a:lvl5pPr marL="2743131" indent="-304792">
              <a:spcBef>
                <a:spcPct val="20000"/>
              </a:spcBef>
              <a:buFont typeface="Arial"/>
              <a:buChar char="»"/>
              <a:defRPr sz="2667"/>
            </a:lvl5pPr>
            <a:lvl6pPr marL="3352716" indent="-304792">
              <a:spcBef>
                <a:spcPct val="20000"/>
              </a:spcBef>
              <a:buFont typeface="Arial"/>
              <a:buChar char="•"/>
              <a:defRPr sz="2667"/>
            </a:lvl6pPr>
            <a:lvl7pPr marL="3962301" indent="-304792">
              <a:spcBef>
                <a:spcPct val="20000"/>
              </a:spcBef>
              <a:buFont typeface="Arial"/>
              <a:buChar char="•"/>
              <a:defRPr sz="2667"/>
            </a:lvl7pPr>
            <a:lvl8pPr marL="4571886" indent="-304792">
              <a:spcBef>
                <a:spcPct val="20000"/>
              </a:spcBef>
              <a:buFont typeface="Arial"/>
              <a:buChar char="•"/>
              <a:defRPr sz="2667"/>
            </a:lvl8pPr>
            <a:lvl9pPr marL="5181470" indent="-304792">
              <a:spcBef>
                <a:spcPct val="20000"/>
              </a:spcBef>
              <a:buFont typeface="Arial"/>
              <a:buChar char="•"/>
              <a:defRPr sz="2667"/>
            </a:lvl9pPr>
          </a:lstStyle>
          <a:p>
            <a:pPr algn="r"/>
            <a:r>
              <a:rPr lang="en-US" sz="800" dirty="0">
                <a:solidFill>
                  <a:schemeClr val="tx2"/>
                </a:solidFill>
              </a:rPr>
              <a:t>Notes:  2015 Open Enrollment - Nov. 15, 2014 to Feb. 22, 2015; 2016 Open Enrollment - Nov. 1, 2015 to Feb. 1, 2016; </a:t>
            </a:r>
            <a:br>
              <a:rPr lang="en-US" sz="800" dirty="0">
                <a:solidFill>
                  <a:schemeClr val="tx2"/>
                </a:solidFill>
              </a:rPr>
            </a:br>
            <a:r>
              <a:rPr lang="en-US" sz="800" dirty="0">
                <a:solidFill>
                  <a:schemeClr val="tx2"/>
                </a:solidFill>
              </a:rPr>
              <a:t>Batch Automatic Reenrollments: 2015 Week 6, 2016 Week 7; January coverage deadline: 2015 Week 4 (Dec. 15, 2014); 2016 Week 7 (Dec. 17, 2015).  </a:t>
            </a:r>
          </a:p>
          <a:p>
            <a:pPr algn="r"/>
            <a:r>
              <a:rPr lang="en-US" sz="800" dirty="0">
                <a:solidFill>
                  <a:schemeClr val="tx2"/>
                </a:solidFill>
              </a:rPr>
              <a:t>Source: HHS, </a:t>
            </a:r>
            <a:r>
              <a:rPr lang="en-US" sz="800" dirty="0">
                <a:solidFill>
                  <a:schemeClr val="tx2"/>
                </a:solidFill>
                <a:hlinkClick r:id="rId2"/>
              </a:rPr>
              <a:t>Health Insurance Marketplaces 2016 Open Enrollment Period: Final Enrollment Report</a:t>
            </a:r>
            <a:r>
              <a:rPr lang="en-US" sz="800" dirty="0">
                <a:solidFill>
                  <a:schemeClr val="tx2"/>
                </a:solidFill>
              </a:rPr>
              <a:t>, March 11, 2016.</a:t>
            </a:r>
          </a:p>
        </p:txBody>
      </p:sp>
      <p:grpSp>
        <p:nvGrpSpPr>
          <p:cNvPr id="6" name="Group 5"/>
          <p:cNvGrpSpPr/>
          <p:nvPr/>
        </p:nvGrpSpPr>
        <p:grpSpPr>
          <a:xfrm>
            <a:off x="0" y="5356928"/>
            <a:ext cx="9326563" cy="958680"/>
            <a:chOff x="0" y="5356928"/>
            <a:chExt cx="9326563" cy="958680"/>
          </a:xfrm>
        </p:grpSpPr>
        <p:sp>
          <p:nvSpPr>
            <p:cNvPr id="7" name="Rectangle 6"/>
            <p:cNvSpPr/>
            <p:nvPr/>
          </p:nvSpPr>
          <p:spPr bwMode="auto">
            <a:xfrm>
              <a:off x="0" y="5356928"/>
              <a:ext cx="9326563" cy="95868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91440" rIns="457200" bIns="91440"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1800" b="1" dirty="0">
                  <a:gradFill>
                    <a:gsLst>
                      <a:gs pos="0">
                        <a:schemeClr val="bg1"/>
                      </a:gs>
                      <a:gs pos="100000">
                        <a:schemeClr val="bg1"/>
                      </a:gs>
                    </a:gsLst>
                    <a:lin ang="5400000" scaled="0"/>
                  </a:gradFill>
                  <a:ea typeface="Segoe UI" pitchFamily="34" charset="0"/>
                  <a:cs typeface="Segoe UI" pitchFamily="34" charset="0"/>
                </a:rPr>
                <a:t>TIP</a:t>
              </a:r>
            </a:p>
            <a:p>
              <a:pPr defTabSz="932472" fontAlgn="base">
                <a:lnSpc>
                  <a:spcPct val="90000"/>
                </a:lnSpc>
                <a:spcBef>
                  <a:spcPct val="0"/>
                </a:spcBef>
                <a:spcAft>
                  <a:spcPct val="0"/>
                </a:spcAft>
              </a:pPr>
              <a:r>
                <a:rPr lang="en-US" sz="1600" dirty="0">
                  <a:gradFill>
                    <a:gsLst>
                      <a:gs pos="0">
                        <a:schemeClr val="bg1"/>
                      </a:gs>
                      <a:gs pos="100000">
                        <a:schemeClr val="bg1"/>
                      </a:gs>
                    </a:gsLst>
                    <a:lin ang="5400000" scaled="0"/>
                  </a:gradFill>
                  <a:ea typeface="Segoe UI" pitchFamily="34" charset="0"/>
                  <a:cs typeface="Segoe UI" pitchFamily="34" charset="0"/>
                </a:rPr>
                <a:t>Leave some budget to make it through January. Enrollment may peak in December, </a:t>
              </a:r>
              <a:br>
                <a:rPr lang="en-US" sz="1600" dirty="0">
                  <a:gradFill>
                    <a:gsLst>
                      <a:gs pos="0">
                        <a:schemeClr val="bg1"/>
                      </a:gs>
                      <a:gs pos="100000">
                        <a:schemeClr val="bg1"/>
                      </a:gs>
                    </a:gsLst>
                    <a:lin ang="5400000" scaled="0"/>
                  </a:gradFill>
                  <a:ea typeface="Segoe UI" pitchFamily="34" charset="0"/>
                  <a:cs typeface="Segoe UI" pitchFamily="34" charset="0"/>
                </a:rPr>
              </a:br>
              <a:r>
                <a:rPr lang="en-US" sz="1600" dirty="0">
                  <a:gradFill>
                    <a:gsLst>
                      <a:gs pos="0">
                        <a:schemeClr val="bg1"/>
                      </a:gs>
                      <a:gs pos="100000">
                        <a:schemeClr val="bg1"/>
                      </a:gs>
                    </a:gsLst>
                    <a:lin ang="5400000" scaled="0"/>
                  </a:gradFill>
                  <a:ea typeface="Segoe UI" pitchFamily="34" charset="0"/>
                  <a:cs typeface="Segoe UI" pitchFamily="34" charset="0"/>
                </a:rPr>
                <a:t>but searches peak in January.</a:t>
              </a:r>
            </a:p>
          </p:txBody>
        </p:sp>
        <p:grpSp>
          <p:nvGrpSpPr>
            <p:cNvPr id="15" name="Group 14"/>
            <p:cNvGrpSpPr/>
            <p:nvPr/>
          </p:nvGrpSpPr>
          <p:grpSpPr>
            <a:xfrm>
              <a:off x="8859996" y="5436217"/>
              <a:ext cx="390525" cy="390525"/>
              <a:chOff x="8496300" y="2287295"/>
              <a:chExt cx="390525" cy="390525"/>
            </a:xfrm>
          </p:grpSpPr>
          <p:grpSp>
            <p:nvGrpSpPr>
              <p:cNvPr id="16" name="Group 4"/>
              <p:cNvGrpSpPr>
                <a:grpSpLocks noChangeAspect="1"/>
              </p:cNvGrpSpPr>
              <p:nvPr/>
            </p:nvGrpSpPr>
            <p:grpSpPr bwMode="auto">
              <a:xfrm>
                <a:off x="8612733" y="2350730"/>
                <a:ext cx="157658" cy="263654"/>
                <a:chOff x="2" y="0"/>
                <a:chExt cx="177" cy="296"/>
              </a:xfrm>
              <a:solidFill>
                <a:schemeClr val="bg1"/>
              </a:solidFill>
            </p:grpSpPr>
            <p:sp>
              <p:nvSpPr>
                <p:cNvPr id="18" name="Rectangle 5"/>
                <p:cNvSpPr>
                  <a:spLocks noChangeArrowheads="1"/>
                </p:cNvSpPr>
                <p:nvPr/>
              </p:nvSpPr>
              <p:spPr bwMode="auto">
                <a:xfrm>
                  <a:off x="49" y="218"/>
                  <a:ext cx="83"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6"/>
                <p:cNvSpPr>
                  <a:spLocks noChangeArrowheads="1"/>
                </p:cNvSpPr>
                <p:nvPr/>
              </p:nvSpPr>
              <p:spPr bwMode="auto">
                <a:xfrm>
                  <a:off x="49" y="249"/>
                  <a:ext cx="83"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7"/>
                <p:cNvSpPr>
                  <a:spLocks noChangeArrowheads="1"/>
                </p:cNvSpPr>
                <p:nvPr/>
              </p:nvSpPr>
              <p:spPr bwMode="auto">
                <a:xfrm>
                  <a:off x="59" y="280"/>
                  <a:ext cx="63"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8"/>
                <p:cNvSpPr>
                  <a:spLocks noEditPoints="1"/>
                </p:cNvSpPr>
                <p:nvPr/>
              </p:nvSpPr>
              <p:spPr bwMode="auto">
                <a:xfrm>
                  <a:off x="2" y="0"/>
                  <a:ext cx="177" cy="202"/>
                </a:xfrm>
                <a:custGeom>
                  <a:avLst/>
                  <a:gdLst>
                    <a:gd name="T0" fmla="*/ 70 w 90"/>
                    <a:gd name="T1" fmla="*/ 104 h 104"/>
                    <a:gd name="T2" fmla="*/ 20 w 90"/>
                    <a:gd name="T3" fmla="*/ 104 h 104"/>
                    <a:gd name="T4" fmla="*/ 20 w 90"/>
                    <a:gd name="T5" fmla="*/ 100 h 104"/>
                    <a:gd name="T6" fmla="*/ 9 w 90"/>
                    <a:gd name="T7" fmla="*/ 72 h 104"/>
                    <a:gd name="T8" fmla="*/ 12 w 90"/>
                    <a:gd name="T9" fmla="*/ 70 h 104"/>
                    <a:gd name="T10" fmla="*/ 9 w 90"/>
                    <a:gd name="T11" fmla="*/ 72 h 104"/>
                    <a:gd name="T12" fmla="*/ 0 w 90"/>
                    <a:gd name="T13" fmla="*/ 45 h 104"/>
                    <a:gd name="T14" fmla="*/ 45 w 90"/>
                    <a:gd name="T15" fmla="*/ 0 h 104"/>
                    <a:gd name="T16" fmla="*/ 90 w 90"/>
                    <a:gd name="T17" fmla="*/ 45 h 104"/>
                    <a:gd name="T18" fmla="*/ 81 w 90"/>
                    <a:gd name="T19" fmla="*/ 72 h 104"/>
                    <a:gd name="T20" fmla="*/ 80 w 90"/>
                    <a:gd name="T21" fmla="*/ 74 h 104"/>
                    <a:gd name="T22" fmla="*/ 70 w 90"/>
                    <a:gd name="T23" fmla="*/ 100 h 104"/>
                    <a:gd name="T24" fmla="*/ 70 w 90"/>
                    <a:gd name="T25" fmla="*/ 104 h 104"/>
                    <a:gd name="T26" fmla="*/ 28 w 90"/>
                    <a:gd name="T27" fmla="*/ 96 h 104"/>
                    <a:gd name="T28" fmla="*/ 62 w 90"/>
                    <a:gd name="T29" fmla="*/ 96 h 104"/>
                    <a:gd name="T30" fmla="*/ 75 w 90"/>
                    <a:gd name="T31" fmla="*/ 67 h 104"/>
                    <a:gd name="T32" fmla="*/ 75 w 90"/>
                    <a:gd name="T33" fmla="*/ 67 h 104"/>
                    <a:gd name="T34" fmla="*/ 82 w 90"/>
                    <a:gd name="T35" fmla="*/ 45 h 104"/>
                    <a:gd name="T36" fmla="*/ 45 w 90"/>
                    <a:gd name="T37" fmla="*/ 8 h 104"/>
                    <a:gd name="T38" fmla="*/ 8 w 90"/>
                    <a:gd name="T39" fmla="*/ 45 h 104"/>
                    <a:gd name="T40" fmla="*/ 15 w 90"/>
                    <a:gd name="T41" fmla="*/ 67 h 104"/>
                    <a:gd name="T42" fmla="*/ 15 w 90"/>
                    <a:gd name="T43" fmla="*/ 67 h 104"/>
                    <a:gd name="T44" fmla="*/ 28 w 90"/>
                    <a:gd name="T45" fmla="*/ 9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 h="104">
                      <a:moveTo>
                        <a:pt x="70" y="104"/>
                      </a:moveTo>
                      <a:cubicBezTo>
                        <a:pt x="20" y="104"/>
                        <a:pt x="20" y="104"/>
                        <a:pt x="20" y="104"/>
                      </a:cubicBezTo>
                      <a:cubicBezTo>
                        <a:pt x="20" y="100"/>
                        <a:pt x="20" y="100"/>
                        <a:pt x="20" y="100"/>
                      </a:cubicBezTo>
                      <a:cubicBezTo>
                        <a:pt x="20" y="100"/>
                        <a:pt x="19" y="85"/>
                        <a:pt x="9" y="72"/>
                      </a:cubicBezTo>
                      <a:cubicBezTo>
                        <a:pt x="12" y="70"/>
                        <a:pt x="12" y="70"/>
                        <a:pt x="12" y="70"/>
                      </a:cubicBezTo>
                      <a:cubicBezTo>
                        <a:pt x="9" y="72"/>
                        <a:pt x="9" y="72"/>
                        <a:pt x="9" y="72"/>
                      </a:cubicBezTo>
                      <a:cubicBezTo>
                        <a:pt x="3" y="64"/>
                        <a:pt x="0" y="55"/>
                        <a:pt x="0" y="45"/>
                      </a:cubicBezTo>
                      <a:cubicBezTo>
                        <a:pt x="0" y="20"/>
                        <a:pt x="20" y="0"/>
                        <a:pt x="45" y="0"/>
                      </a:cubicBezTo>
                      <a:cubicBezTo>
                        <a:pt x="70" y="0"/>
                        <a:pt x="90" y="20"/>
                        <a:pt x="90" y="45"/>
                      </a:cubicBezTo>
                      <a:cubicBezTo>
                        <a:pt x="90" y="55"/>
                        <a:pt x="87" y="64"/>
                        <a:pt x="81" y="72"/>
                      </a:cubicBezTo>
                      <a:cubicBezTo>
                        <a:pt x="80" y="74"/>
                        <a:pt x="80" y="74"/>
                        <a:pt x="80" y="74"/>
                      </a:cubicBezTo>
                      <a:cubicBezTo>
                        <a:pt x="71" y="87"/>
                        <a:pt x="70" y="100"/>
                        <a:pt x="70" y="100"/>
                      </a:cubicBezTo>
                      <a:lnTo>
                        <a:pt x="70" y="104"/>
                      </a:lnTo>
                      <a:close/>
                      <a:moveTo>
                        <a:pt x="28" y="96"/>
                      </a:moveTo>
                      <a:cubicBezTo>
                        <a:pt x="62" y="96"/>
                        <a:pt x="62" y="96"/>
                        <a:pt x="62" y="96"/>
                      </a:cubicBezTo>
                      <a:cubicBezTo>
                        <a:pt x="63" y="90"/>
                        <a:pt x="66" y="78"/>
                        <a:pt x="75" y="67"/>
                      </a:cubicBezTo>
                      <a:cubicBezTo>
                        <a:pt x="75" y="67"/>
                        <a:pt x="75" y="67"/>
                        <a:pt x="75" y="67"/>
                      </a:cubicBezTo>
                      <a:cubicBezTo>
                        <a:pt x="80" y="60"/>
                        <a:pt x="82" y="53"/>
                        <a:pt x="82" y="45"/>
                      </a:cubicBezTo>
                      <a:cubicBezTo>
                        <a:pt x="82" y="25"/>
                        <a:pt x="65" y="8"/>
                        <a:pt x="45" y="8"/>
                      </a:cubicBezTo>
                      <a:cubicBezTo>
                        <a:pt x="25" y="8"/>
                        <a:pt x="8" y="25"/>
                        <a:pt x="8" y="45"/>
                      </a:cubicBezTo>
                      <a:cubicBezTo>
                        <a:pt x="8" y="53"/>
                        <a:pt x="10" y="61"/>
                        <a:pt x="15" y="67"/>
                      </a:cubicBezTo>
                      <a:cubicBezTo>
                        <a:pt x="15" y="67"/>
                        <a:pt x="15" y="67"/>
                        <a:pt x="15" y="67"/>
                      </a:cubicBezTo>
                      <a:cubicBezTo>
                        <a:pt x="24" y="78"/>
                        <a:pt x="27" y="90"/>
                        <a:pt x="28"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7" name="Rectangle 16"/>
              <p:cNvSpPr/>
              <p:nvPr/>
            </p:nvSpPr>
            <p:spPr bwMode="auto">
              <a:xfrm>
                <a:off x="8496300" y="2287295"/>
                <a:ext cx="390525" cy="390525"/>
              </a:xfrm>
              <a:prstGeom prst="rect">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pic>
        <p:nvPicPr>
          <p:cNvPr id="9" name="Picture 8"/>
          <p:cNvPicPr>
            <a:picLocks noChangeAspect="1"/>
          </p:cNvPicPr>
          <p:nvPr/>
        </p:nvPicPr>
        <p:blipFill>
          <a:blip r:embed="rId3"/>
          <a:stretch>
            <a:fillRect/>
          </a:stretch>
        </p:blipFill>
        <p:spPr>
          <a:xfrm>
            <a:off x="231105" y="1926794"/>
            <a:ext cx="8864352" cy="3432345"/>
          </a:xfrm>
          <a:prstGeom prst="rect">
            <a:avLst/>
          </a:prstGeom>
        </p:spPr>
      </p:pic>
    </p:spTree>
    <p:extLst>
      <p:ext uri="{BB962C8B-B14F-4D97-AF65-F5344CB8AC3E}">
        <p14:creationId xmlns:p14="http://schemas.microsoft.com/office/powerpoint/2010/main" val="3678744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Healthcare.gov visits align with selections</a:t>
            </a:r>
          </a:p>
        </p:txBody>
      </p:sp>
      <p:sp>
        <p:nvSpPr>
          <p:cNvPr id="3" name="Text Placeholder 2"/>
          <p:cNvSpPr>
            <a:spLocks noGrp="1"/>
          </p:cNvSpPr>
          <p:nvPr>
            <p:ph type="body" sz="quarter" idx="10"/>
          </p:nvPr>
        </p:nvSpPr>
        <p:spPr>
          <a:xfrm>
            <a:off x="257175" y="968742"/>
            <a:ext cx="8865202" cy="960263"/>
          </a:xfrm>
        </p:spPr>
        <p:txBody>
          <a:bodyPr lIns="182880" rIns="182880"/>
          <a:lstStyle/>
          <a:p>
            <a:r>
              <a:rPr lang="en-US" dirty="0">
                <a:gradFill>
                  <a:gsLst>
                    <a:gs pos="0">
                      <a:schemeClr val="accent1"/>
                    </a:gs>
                    <a:gs pos="100000">
                      <a:schemeClr val="accent1"/>
                    </a:gs>
                  </a:gsLst>
                </a:gradFill>
              </a:rPr>
              <a:t>More than 31M people visited the site during the 2016 Open Enrollment Period, completing 9.6M applications. </a:t>
            </a:r>
          </a:p>
        </p:txBody>
      </p:sp>
      <p:sp>
        <p:nvSpPr>
          <p:cNvPr id="6" name="Content Placeholder 2"/>
          <p:cNvSpPr txBox="1">
            <a:spLocks/>
          </p:cNvSpPr>
          <p:nvPr/>
        </p:nvSpPr>
        <p:spPr>
          <a:xfrm>
            <a:off x="1399169" y="6528223"/>
            <a:ext cx="7460827" cy="279781"/>
          </a:xfrm>
          <a:prstGeom prst="rect">
            <a:avLst/>
          </a:prstGeom>
        </p:spPr>
        <p:txBody>
          <a:bodyPr lIns="0" tIns="0" rIns="0" bIns="0" anchor="ctr" anchorCtr="0"/>
          <a:lstStyle>
            <a:defPPr>
              <a:defRPr lang="en-US"/>
            </a:defPPr>
            <a:lvl1pPr indent="0">
              <a:spcBef>
                <a:spcPct val="20000"/>
              </a:spcBef>
              <a:buFont typeface="Arial"/>
              <a:buNone/>
              <a:defRPr sz="700"/>
            </a:lvl1pPr>
            <a:lvl2pPr marL="990575" indent="-380990">
              <a:spcBef>
                <a:spcPct val="20000"/>
              </a:spcBef>
              <a:buFont typeface="Arial"/>
              <a:buChar char="–"/>
              <a:defRPr sz="3733"/>
            </a:lvl2pPr>
            <a:lvl3pPr marL="1523962" indent="-304792">
              <a:spcBef>
                <a:spcPct val="20000"/>
              </a:spcBef>
              <a:buFont typeface="Arial"/>
              <a:buChar char="•"/>
              <a:defRPr sz="3200"/>
            </a:lvl3pPr>
            <a:lvl4pPr marL="2133547" indent="-304792">
              <a:spcBef>
                <a:spcPct val="20000"/>
              </a:spcBef>
              <a:buFont typeface="Arial"/>
              <a:buChar char="–"/>
              <a:defRPr sz="2667"/>
            </a:lvl4pPr>
            <a:lvl5pPr marL="2743131" indent="-304792">
              <a:spcBef>
                <a:spcPct val="20000"/>
              </a:spcBef>
              <a:buFont typeface="Arial"/>
              <a:buChar char="»"/>
              <a:defRPr sz="2667"/>
            </a:lvl5pPr>
            <a:lvl6pPr marL="3352716" indent="-304792">
              <a:spcBef>
                <a:spcPct val="20000"/>
              </a:spcBef>
              <a:buFont typeface="Arial"/>
              <a:buChar char="•"/>
              <a:defRPr sz="2667"/>
            </a:lvl6pPr>
            <a:lvl7pPr marL="3962301" indent="-304792">
              <a:spcBef>
                <a:spcPct val="20000"/>
              </a:spcBef>
              <a:buFont typeface="Arial"/>
              <a:buChar char="•"/>
              <a:defRPr sz="2667"/>
            </a:lvl7pPr>
            <a:lvl8pPr marL="4571886" indent="-304792">
              <a:spcBef>
                <a:spcPct val="20000"/>
              </a:spcBef>
              <a:buFont typeface="Arial"/>
              <a:buChar char="•"/>
              <a:defRPr sz="2667"/>
            </a:lvl8pPr>
            <a:lvl9pPr marL="5181470" indent="-304792">
              <a:spcBef>
                <a:spcPct val="20000"/>
              </a:spcBef>
              <a:buFont typeface="Arial"/>
              <a:buChar char="•"/>
              <a:defRPr sz="2667"/>
            </a:lvl9pPr>
          </a:lstStyle>
          <a:p>
            <a:pPr algn="r"/>
            <a:r>
              <a:rPr lang="en-US" sz="800" dirty="0">
                <a:solidFill>
                  <a:schemeClr val="tx2"/>
                </a:solidFill>
              </a:rPr>
              <a:t>Note: 2016 Open Enrollment - Nov. 1, 2015 to Feb. 1, 2016; Week 7 represents the January coverage deadline and batch automatic reenrollment cutoff. </a:t>
            </a:r>
          </a:p>
          <a:p>
            <a:pPr algn="r"/>
            <a:r>
              <a:rPr lang="en-US" sz="800" dirty="0">
                <a:solidFill>
                  <a:schemeClr val="tx2"/>
                </a:solidFill>
              </a:rPr>
              <a:t>Source: HHS, </a:t>
            </a:r>
            <a:r>
              <a:rPr lang="en-US" sz="800" dirty="0">
                <a:solidFill>
                  <a:schemeClr val="tx2"/>
                </a:solidFill>
                <a:hlinkClick r:id="rId2"/>
              </a:rPr>
              <a:t>Health Insurance Marketplaces 2016 Open Enrollment Period: Final Enrollment Report</a:t>
            </a:r>
            <a:r>
              <a:rPr lang="en-US" sz="800" dirty="0">
                <a:solidFill>
                  <a:schemeClr val="tx2"/>
                </a:solidFill>
              </a:rPr>
              <a:t>, March 11, 2016.</a:t>
            </a:r>
          </a:p>
        </p:txBody>
      </p:sp>
      <p:grpSp>
        <p:nvGrpSpPr>
          <p:cNvPr id="4" name="Group 3"/>
          <p:cNvGrpSpPr/>
          <p:nvPr/>
        </p:nvGrpSpPr>
        <p:grpSpPr>
          <a:xfrm>
            <a:off x="0" y="5348836"/>
            <a:ext cx="9326563" cy="966772"/>
            <a:chOff x="0" y="5348836"/>
            <a:chExt cx="9326563" cy="966772"/>
          </a:xfrm>
        </p:grpSpPr>
        <p:sp>
          <p:nvSpPr>
            <p:cNvPr id="5" name="Rectangle 4"/>
            <p:cNvSpPr/>
            <p:nvPr/>
          </p:nvSpPr>
          <p:spPr bwMode="auto">
            <a:xfrm>
              <a:off x="0" y="5348836"/>
              <a:ext cx="9326563" cy="96677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91440" rIns="457200" bIns="91440"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1800" b="1" dirty="0">
                  <a:gradFill>
                    <a:gsLst>
                      <a:gs pos="0">
                        <a:schemeClr val="bg1"/>
                      </a:gs>
                      <a:gs pos="100000">
                        <a:schemeClr val="bg1"/>
                      </a:gs>
                    </a:gsLst>
                    <a:lin ang="5400000" scaled="0"/>
                  </a:gradFill>
                  <a:ea typeface="Segoe UI" pitchFamily="34" charset="0"/>
                  <a:cs typeface="Segoe UI" pitchFamily="34" charset="0"/>
                </a:rPr>
                <a:t>TIP</a:t>
              </a:r>
            </a:p>
            <a:p>
              <a:pPr defTabSz="932472" fontAlgn="base">
                <a:lnSpc>
                  <a:spcPct val="90000"/>
                </a:lnSpc>
                <a:spcBef>
                  <a:spcPct val="0"/>
                </a:spcBef>
                <a:spcAft>
                  <a:spcPct val="0"/>
                </a:spcAft>
              </a:pPr>
              <a:r>
                <a:rPr lang="en-US" sz="1600" dirty="0">
                  <a:gradFill>
                    <a:gsLst>
                      <a:gs pos="0">
                        <a:schemeClr val="bg1"/>
                      </a:gs>
                      <a:gs pos="100000">
                        <a:schemeClr val="bg1"/>
                      </a:gs>
                    </a:gsLst>
                    <a:lin ang="5400000" scaled="0"/>
                  </a:gradFill>
                  <a:ea typeface="Segoe UI" pitchFamily="34" charset="0"/>
                  <a:cs typeface="Segoe UI" pitchFamily="34" charset="0"/>
                </a:rPr>
                <a:t>Use UET/Remarketing to target the window shoppers who visit your site early </a:t>
              </a:r>
              <a:br>
                <a:rPr lang="en-US" sz="1600" dirty="0">
                  <a:gradFill>
                    <a:gsLst>
                      <a:gs pos="0">
                        <a:schemeClr val="bg1"/>
                      </a:gs>
                      <a:gs pos="100000">
                        <a:schemeClr val="bg1"/>
                      </a:gs>
                    </a:gsLst>
                    <a:lin ang="5400000" scaled="0"/>
                  </a:gradFill>
                  <a:ea typeface="Segoe UI" pitchFamily="34" charset="0"/>
                  <a:cs typeface="Segoe UI" pitchFamily="34" charset="0"/>
                </a:rPr>
              </a:br>
              <a:r>
                <a:rPr lang="en-US" sz="1600" dirty="0">
                  <a:gradFill>
                    <a:gsLst>
                      <a:gs pos="0">
                        <a:schemeClr val="bg1"/>
                      </a:gs>
                      <a:gs pos="100000">
                        <a:schemeClr val="bg1"/>
                      </a:gs>
                    </a:gsLst>
                    <a:lin ang="5400000" scaled="0"/>
                  </a:gradFill>
                  <a:ea typeface="Segoe UI" pitchFamily="34" charset="0"/>
                  <a:cs typeface="Segoe UI" pitchFamily="34" charset="0"/>
                </a:rPr>
                <a:t>in the Open Enrollment Period and return before selecting their plans.  </a:t>
              </a:r>
            </a:p>
          </p:txBody>
        </p:sp>
        <p:grpSp>
          <p:nvGrpSpPr>
            <p:cNvPr id="15" name="Group 14"/>
            <p:cNvGrpSpPr/>
            <p:nvPr/>
          </p:nvGrpSpPr>
          <p:grpSpPr>
            <a:xfrm>
              <a:off x="8870951" y="5441696"/>
              <a:ext cx="390525" cy="390525"/>
              <a:chOff x="8496300" y="2287295"/>
              <a:chExt cx="390525" cy="390525"/>
            </a:xfrm>
          </p:grpSpPr>
          <p:grpSp>
            <p:nvGrpSpPr>
              <p:cNvPr id="16" name="Group 4"/>
              <p:cNvGrpSpPr>
                <a:grpSpLocks noChangeAspect="1"/>
              </p:cNvGrpSpPr>
              <p:nvPr/>
            </p:nvGrpSpPr>
            <p:grpSpPr bwMode="auto">
              <a:xfrm>
                <a:off x="8612733" y="2350730"/>
                <a:ext cx="157658" cy="263654"/>
                <a:chOff x="2" y="0"/>
                <a:chExt cx="177" cy="296"/>
              </a:xfrm>
              <a:solidFill>
                <a:schemeClr val="bg1"/>
              </a:solidFill>
            </p:grpSpPr>
            <p:sp>
              <p:nvSpPr>
                <p:cNvPr id="18" name="Rectangle 5"/>
                <p:cNvSpPr>
                  <a:spLocks noChangeArrowheads="1"/>
                </p:cNvSpPr>
                <p:nvPr/>
              </p:nvSpPr>
              <p:spPr bwMode="auto">
                <a:xfrm>
                  <a:off x="49" y="218"/>
                  <a:ext cx="83"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6"/>
                <p:cNvSpPr>
                  <a:spLocks noChangeArrowheads="1"/>
                </p:cNvSpPr>
                <p:nvPr/>
              </p:nvSpPr>
              <p:spPr bwMode="auto">
                <a:xfrm>
                  <a:off x="49" y="249"/>
                  <a:ext cx="83"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7"/>
                <p:cNvSpPr>
                  <a:spLocks noChangeArrowheads="1"/>
                </p:cNvSpPr>
                <p:nvPr/>
              </p:nvSpPr>
              <p:spPr bwMode="auto">
                <a:xfrm>
                  <a:off x="59" y="280"/>
                  <a:ext cx="63"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8"/>
                <p:cNvSpPr>
                  <a:spLocks noEditPoints="1"/>
                </p:cNvSpPr>
                <p:nvPr/>
              </p:nvSpPr>
              <p:spPr bwMode="auto">
                <a:xfrm>
                  <a:off x="2" y="0"/>
                  <a:ext cx="177" cy="202"/>
                </a:xfrm>
                <a:custGeom>
                  <a:avLst/>
                  <a:gdLst>
                    <a:gd name="T0" fmla="*/ 70 w 90"/>
                    <a:gd name="T1" fmla="*/ 104 h 104"/>
                    <a:gd name="T2" fmla="*/ 20 w 90"/>
                    <a:gd name="T3" fmla="*/ 104 h 104"/>
                    <a:gd name="T4" fmla="*/ 20 w 90"/>
                    <a:gd name="T5" fmla="*/ 100 h 104"/>
                    <a:gd name="T6" fmla="*/ 9 w 90"/>
                    <a:gd name="T7" fmla="*/ 72 h 104"/>
                    <a:gd name="T8" fmla="*/ 12 w 90"/>
                    <a:gd name="T9" fmla="*/ 70 h 104"/>
                    <a:gd name="T10" fmla="*/ 9 w 90"/>
                    <a:gd name="T11" fmla="*/ 72 h 104"/>
                    <a:gd name="T12" fmla="*/ 0 w 90"/>
                    <a:gd name="T13" fmla="*/ 45 h 104"/>
                    <a:gd name="T14" fmla="*/ 45 w 90"/>
                    <a:gd name="T15" fmla="*/ 0 h 104"/>
                    <a:gd name="T16" fmla="*/ 90 w 90"/>
                    <a:gd name="T17" fmla="*/ 45 h 104"/>
                    <a:gd name="T18" fmla="*/ 81 w 90"/>
                    <a:gd name="T19" fmla="*/ 72 h 104"/>
                    <a:gd name="T20" fmla="*/ 80 w 90"/>
                    <a:gd name="T21" fmla="*/ 74 h 104"/>
                    <a:gd name="T22" fmla="*/ 70 w 90"/>
                    <a:gd name="T23" fmla="*/ 100 h 104"/>
                    <a:gd name="T24" fmla="*/ 70 w 90"/>
                    <a:gd name="T25" fmla="*/ 104 h 104"/>
                    <a:gd name="T26" fmla="*/ 28 w 90"/>
                    <a:gd name="T27" fmla="*/ 96 h 104"/>
                    <a:gd name="T28" fmla="*/ 62 w 90"/>
                    <a:gd name="T29" fmla="*/ 96 h 104"/>
                    <a:gd name="T30" fmla="*/ 75 w 90"/>
                    <a:gd name="T31" fmla="*/ 67 h 104"/>
                    <a:gd name="T32" fmla="*/ 75 w 90"/>
                    <a:gd name="T33" fmla="*/ 67 h 104"/>
                    <a:gd name="T34" fmla="*/ 82 w 90"/>
                    <a:gd name="T35" fmla="*/ 45 h 104"/>
                    <a:gd name="T36" fmla="*/ 45 w 90"/>
                    <a:gd name="T37" fmla="*/ 8 h 104"/>
                    <a:gd name="T38" fmla="*/ 8 w 90"/>
                    <a:gd name="T39" fmla="*/ 45 h 104"/>
                    <a:gd name="T40" fmla="*/ 15 w 90"/>
                    <a:gd name="T41" fmla="*/ 67 h 104"/>
                    <a:gd name="T42" fmla="*/ 15 w 90"/>
                    <a:gd name="T43" fmla="*/ 67 h 104"/>
                    <a:gd name="T44" fmla="*/ 28 w 90"/>
                    <a:gd name="T45" fmla="*/ 9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 h="104">
                      <a:moveTo>
                        <a:pt x="70" y="104"/>
                      </a:moveTo>
                      <a:cubicBezTo>
                        <a:pt x="20" y="104"/>
                        <a:pt x="20" y="104"/>
                        <a:pt x="20" y="104"/>
                      </a:cubicBezTo>
                      <a:cubicBezTo>
                        <a:pt x="20" y="100"/>
                        <a:pt x="20" y="100"/>
                        <a:pt x="20" y="100"/>
                      </a:cubicBezTo>
                      <a:cubicBezTo>
                        <a:pt x="20" y="100"/>
                        <a:pt x="19" y="85"/>
                        <a:pt x="9" y="72"/>
                      </a:cubicBezTo>
                      <a:cubicBezTo>
                        <a:pt x="12" y="70"/>
                        <a:pt x="12" y="70"/>
                        <a:pt x="12" y="70"/>
                      </a:cubicBezTo>
                      <a:cubicBezTo>
                        <a:pt x="9" y="72"/>
                        <a:pt x="9" y="72"/>
                        <a:pt x="9" y="72"/>
                      </a:cubicBezTo>
                      <a:cubicBezTo>
                        <a:pt x="3" y="64"/>
                        <a:pt x="0" y="55"/>
                        <a:pt x="0" y="45"/>
                      </a:cubicBezTo>
                      <a:cubicBezTo>
                        <a:pt x="0" y="20"/>
                        <a:pt x="20" y="0"/>
                        <a:pt x="45" y="0"/>
                      </a:cubicBezTo>
                      <a:cubicBezTo>
                        <a:pt x="70" y="0"/>
                        <a:pt x="90" y="20"/>
                        <a:pt x="90" y="45"/>
                      </a:cubicBezTo>
                      <a:cubicBezTo>
                        <a:pt x="90" y="55"/>
                        <a:pt x="87" y="64"/>
                        <a:pt x="81" y="72"/>
                      </a:cubicBezTo>
                      <a:cubicBezTo>
                        <a:pt x="80" y="74"/>
                        <a:pt x="80" y="74"/>
                        <a:pt x="80" y="74"/>
                      </a:cubicBezTo>
                      <a:cubicBezTo>
                        <a:pt x="71" y="87"/>
                        <a:pt x="70" y="100"/>
                        <a:pt x="70" y="100"/>
                      </a:cubicBezTo>
                      <a:lnTo>
                        <a:pt x="70" y="104"/>
                      </a:lnTo>
                      <a:close/>
                      <a:moveTo>
                        <a:pt x="28" y="96"/>
                      </a:moveTo>
                      <a:cubicBezTo>
                        <a:pt x="62" y="96"/>
                        <a:pt x="62" y="96"/>
                        <a:pt x="62" y="96"/>
                      </a:cubicBezTo>
                      <a:cubicBezTo>
                        <a:pt x="63" y="90"/>
                        <a:pt x="66" y="78"/>
                        <a:pt x="75" y="67"/>
                      </a:cubicBezTo>
                      <a:cubicBezTo>
                        <a:pt x="75" y="67"/>
                        <a:pt x="75" y="67"/>
                        <a:pt x="75" y="67"/>
                      </a:cubicBezTo>
                      <a:cubicBezTo>
                        <a:pt x="80" y="60"/>
                        <a:pt x="82" y="53"/>
                        <a:pt x="82" y="45"/>
                      </a:cubicBezTo>
                      <a:cubicBezTo>
                        <a:pt x="82" y="25"/>
                        <a:pt x="65" y="8"/>
                        <a:pt x="45" y="8"/>
                      </a:cubicBezTo>
                      <a:cubicBezTo>
                        <a:pt x="25" y="8"/>
                        <a:pt x="8" y="25"/>
                        <a:pt x="8" y="45"/>
                      </a:cubicBezTo>
                      <a:cubicBezTo>
                        <a:pt x="8" y="53"/>
                        <a:pt x="10" y="61"/>
                        <a:pt x="15" y="67"/>
                      </a:cubicBezTo>
                      <a:cubicBezTo>
                        <a:pt x="15" y="67"/>
                        <a:pt x="15" y="67"/>
                        <a:pt x="15" y="67"/>
                      </a:cubicBezTo>
                      <a:cubicBezTo>
                        <a:pt x="24" y="78"/>
                        <a:pt x="27" y="90"/>
                        <a:pt x="28"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7" name="Rectangle 16"/>
              <p:cNvSpPr/>
              <p:nvPr/>
            </p:nvSpPr>
            <p:spPr bwMode="auto">
              <a:xfrm>
                <a:off x="8496300" y="2287295"/>
                <a:ext cx="390525" cy="390525"/>
              </a:xfrm>
              <a:prstGeom prst="rect">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pic>
        <p:nvPicPr>
          <p:cNvPr id="10" name="Picture 9"/>
          <p:cNvPicPr>
            <a:picLocks noChangeAspect="1"/>
          </p:cNvPicPr>
          <p:nvPr/>
        </p:nvPicPr>
        <p:blipFill>
          <a:blip r:embed="rId3"/>
          <a:stretch>
            <a:fillRect/>
          </a:stretch>
        </p:blipFill>
        <p:spPr>
          <a:xfrm>
            <a:off x="231105" y="1973702"/>
            <a:ext cx="8864352" cy="3328704"/>
          </a:xfrm>
          <a:prstGeom prst="rect">
            <a:avLst/>
          </a:prstGeom>
        </p:spPr>
      </p:pic>
    </p:spTree>
    <p:extLst>
      <p:ext uri="{BB962C8B-B14F-4D97-AF65-F5344CB8AC3E}">
        <p14:creationId xmlns:p14="http://schemas.microsoft.com/office/powerpoint/2010/main" val="3402514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1391"/>
          <a:stretch/>
        </p:blipFill>
        <p:spPr>
          <a:xfrm>
            <a:off x="0" y="0"/>
            <a:ext cx="4143287" cy="6994525"/>
          </a:xfrm>
          <a:prstGeom prst="rect">
            <a:avLst/>
          </a:prstGeom>
        </p:spPr>
      </p:pic>
      <p:sp>
        <p:nvSpPr>
          <p:cNvPr id="11" name="Rectangle 10"/>
          <p:cNvSpPr/>
          <p:nvPr/>
        </p:nvSpPr>
        <p:spPr bwMode="auto">
          <a:xfrm>
            <a:off x="0" y="5715001"/>
            <a:ext cx="4143287" cy="1279524"/>
          </a:xfrm>
          <a:prstGeom prst="rect">
            <a:avLst/>
          </a:prstGeom>
          <a:gradFill flip="none" rotWithShape="1">
            <a:gsLst>
              <a:gs pos="0">
                <a:srgbClr val="000000">
                  <a:alpha val="35000"/>
                </a:srgbClr>
              </a:gs>
              <a:gs pos="100000">
                <a:srgbClr val="000000">
                  <a:alpha val="0"/>
                </a:srgb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000000"/>
                  </a:gs>
                  <a:gs pos="100000">
                    <a:srgbClr val="000000">
                      <a:alpha val="0"/>
                    </a:srgbClr>
                  </a:gs>
                </a:gsLst>
                <a:lin ang="5400000" scaled="0"/>
              </a:gradFill>
              <a:ea typeface="Segoe UI" pitchFamily="34" charset="0"/>
              <a:cs typeface="Segoe UI" pitchFamily="34" charset="0"/>
            </a:endParaRPr>
          </a:p>
        </p:txBody>
      </p:sp>
      <p:sp>
        <p:nvSpPr>
          <p:cNvPr id="8" name="Title 7"/>
          <p:cNvSpPr>
            <a:spLocks noGrp="1"/>
          </p:cNvSpPr>
          <p:nvPr>
            <p:ph type="title"/>
          </p:nvPr>
        </p:nvSpPr>
        <p:spPr>
          <a:xfrm>
            <a:off x="4339771" y="295277"/>
            <a:ext cx="4782606" cy="1772359"/>
          </a:xfrm>
        </p:spPr>
        <p:txBody>
          <a:bodyPr/>
          <a:lstStyle/>
          <a:p>
            <a:r>
              <a:rPr lang="en-US" dirty="0"/>
              <a:t>Don’t forget about the Medicare enrollment periods</a:t>
            </a:r>
          </a:p>
        </p:txBody>
      </p:sp>
      <p:sp>
        <p:nvSpPr>
          <p:cNvPr id="5" name="Text Placeholder 4"/>
          <p:cNvSpPr>
            <a:spLocks noGrp="1"/>
          </p:cNvSpPr>
          <p:nvPr>
            <p:ph type="body" sz="quarter" idx="10"/>
          </p:nvPr>
        </p:nvSpPr>
        <p:spPr>
          <a:xfrm>
            <a:off x="4339771" y="2067636"/>
            <a:ext cx="4782606" cy="960263"/>
          </a:xfrm>
        </p:spPr>
        <p:txBody>
          <a:bodyPr lIns="182880" rIns="182880"/>
          <a:lstStyle/>
          <a:p>
            <a:r>
              <a:rPr lang="en-US" dirty="0">
                <a:gradFill>
                  <a:gsLst>
                    <a:gs pos="0">
                      <a:schemeClr val="accent1"/>
                    </a:gs>
                    <a:gs pos="100000">
                      <a:schemeClr val="accent1"/>
                    </a:gs>
                  </a:gsLst>
                </a:gradFill>
              </a:rPr>
              <a:t>More than 56.2M Americans rely on Medicare.</a:t>
            </a:r>
          </a:p>
        </p:txBody>
      </p:sp>
      <p:sp>
        <p:nvSpPr>
          <p:cNvPr id="3" name="Content Placeholder 2"/>
          <p:cNvSpPr txBox="1">
            <a:spLocks/>
          </p:cNvSpPr>
          <p:nvPr/>
        </p:nvSpPr>
        <p:spPr>
          <a:xfrm>
            <a:off x="4789222" y="6499465"/>
            <a:ext cx="4080141" cy="283464"/>
          </a:xfrm>
          <a:prstGeom prst="rect">
            <a:avLst/>
          </a:prstGeom>
        </p:spPr>
        <p:txBody>
          <a:bodyPr lIns="0" tIns="0" rIns="0" bIns="0" anchor="ctr" anchorCtr="0"/>
          <a:lstStyle>
            <a:defPPr>
              <a:defRPr lang="en-US"/>
            </a:defPPr>
            <a:lvl1pPr indent="0">
              <a:spcBef>
                <a:spcPct val="20000"/>
              </a:spcBef>
              <a:buFont typeface="Arial"/>
              <a:buNone/>
              <a:defRPr sz="700"/>
            </a:lvl1pPr>
            <a:lvl2pPr marL="990575" indent="-380990">
              <a:spcBef>
                <a:spcPct val="20000"/>
              </a:spcBef>
              <a:buFont typeface="Arial"/>
              <a:buChar char="–"/>
              <a:defRPr sz="3733"/>
            </a:lvl2pPr>
            <a:lvl3pPr marL="1523962" indent="-304792">
              <a:spcBef>
                <a:spcPct val="20000"/>
              </a:spcBef>
              <a:buFont typeface="Arial"/>
              <a:buChar char="•"/>
              <a:defRPr sz="3200"/>
            </a:lvl3pPr>
            <a:lvl4pPr marL="2133547" indent="-304792">
              <a:spcBef>
                <a:spcPct val="20000"/>
              </a:spcBef>
              <a:buFont typeface="Arial"/>
              <a:buChar char="–"/>
              <a:defRPr sz="2667"/>
            </a:lvl4pPr>
            <a:lvl5pPr marL="2743131" indent="-304792">
              <a:spcBef>
                <a:spcPct val="20000"/>
              </a:spcBef>
              <a:buFont typeface="Arial"/>
              <a:buChar char="»"/>
              <a:defRPr sz="2667"/>
            </a:lvl5pPr>
            <a:lvl6pPr marL="3352716" indent="-304792">
              <a:spcBef>
                <a:spcPct val="20000"/>
              </a:spcBef>
              <a:buFont typeface="Arial"/>
              <a:buChar char="•"/>
              <a:defRPr sz="2667"/>
            </a:lvl6pPr>
            <a:lvl7pPr marL="3962301" indent="-304792">
              <a:spcBef>
                <a:spcPct val="20000"/>
              </a:spcBef>
              <a:buFont typeface="Arial"/>
              <a:buChar char="•"/>
              <a:defRPr sz="2667"/>
            </a:lvl7pPr>
            <a:lvl8pPr marL="4571886" indent="-304792">
              <a:spcBef>
                <a:spcPct val="20000"/>
              </a:spcBef>
              <a:buFont typeface="Arial"/>
              <a:buChar char="•"/>
              <a:defRPr sz="2667"/>
            </a:lvl8pPr>
            <a:lvl9pPr marL="5181470" indent="-304792">
              <a:spcBef>
                <a:spcPct val="20000"/>
              </a:spcBef>
              <a:buFont typeface="Arial"/>
              <a:buChar char="•"/>
              <a:defRPr sz="2667"/>
            </a:lvl9pPr>
          </a:lstStyle>
          <a:p>
            <a:pPr algn="r"/>
            <a:r>
              <a:rPr lang="en-US" sz="800" dirty="0">
                <a:solidFill>
                  <a:schemeClr val="tx2"/>
                </a:solidFill>
              </a:rPr>
              <a:t>Source: CMS, </a:t>
            </a:r>
            <a:r>
              <a:rPr lang="en-US" sz="800" dirty="0">
                <a:solidFill>
                  <a:schemeClr val="tx2"/>
                </a:solidFill>
                <a:hlinkClick r:id="rId4"/>
              </a:rPr>
              <a:t>Medicare Enrollment Dashboard</a:t>
            </a:r>
            <a:r>
              <a:rPr lang="en-US" sz="800" dirty="0">
                <a:solidFill>
                  <a:schemeClr val="tx2"/>
                </a:solidFill>
              </a:rPr>
              <a:t>, accessed April 14, 2016.</a:t>
            </a:r>
          </a:p>
        </p:txBody>
      </p:sp>
      <p:pic>
        <p:nvPicPr>
          <p:cNvPr id="9" name="Picture 8"/>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81540" y="6506452"/>
            <a:ext cx="640209" cy="258794"/>
          </a:xfrm>
          <a:prstGeom prst="rect">
            <a:avLst/>
          </a:prstGeom>
        </p:spPr>
      </p:pic>
      <p:pic>
        <p:nvPicPr>
          <p:cNvPr id="2" name="Picture 1"/>
          <p:cNvPicPr>
            <a:picLocks noChangeAspect="1"/>
          </p:cNvPicPr>
          <p:nvPr/>
        </p:nvPicPr>
        <p:blipFill>
          <a:blip r:embed="rId6"/>
          <a:stretch>
            <a:fillRect/>
          </a:stretch>
        </p:blipFill>
        <p:spPr>
          <a:xfrm>
            <a:off x="4339771" y="3036846"/>
            <a:ext cx="4938188" cy="3316511"/>
          </a:xfrm>
          <a:prstGeom prst="rect">
            <a:avLst/>
          </a:prstGeom>
        </p:spPr>
      </p:pic>
    </p:spTree>
    <p:extLst>
      <p:ext uri="{BB962C8B-B14F-4D97-AF65-F5344CB8AC3E}">
        <p14:creationId xmlns:p14="http://schemas.microsoft.com/office/powerpoint/2010/main" val="62507196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There’s opportunity for growth</a:t>
            </a:r>
          </a:p>
        </p:txBody>
      </p:sp>
      <p:sp>
        <p:nvSpPr>
          <p:cNvPr id="3" name="Text Placeholder 2"/>
          <p:cNvSpPr>
            <a:spLocks noGrp="1"/>
          </p:cNvSpPr>
          <p:nvPr>
            <p:ph type="body" sz="quarter" idx="10"/>
          </p:nvPr>
        </p:nvSpPr>
        <p:spPr>
          <a:xfrm>
            <a:off x="257175" y="968742"/>
            <a:ext cx="8865202" cy="960263"/>
          </a:xfrm>
        </p:spPr>
        <p:txBody>
          <a:bodyPr lIns="182880" rIns="182880"/>
          <a:lstStyle/>
          <a:p>
            <a:r>
              <a:rPr lang="en-US" dirty="0">
                <a:gradFill>
                  <a:gsLst>
                    <a:gs pos="0">
                      <a:schemeClr val="accent1"/>
                    </a:gs>
                    <a:gs pos="100000">
                      <a:schemeClr val="accent1"/>
                    </a:gs>
                  </a:gsLst>
                </a:gradFill>
              </a:rPr>
              <a:t>1 in 10 seniors switch to a new Medicare medical and/or drug plan during the Medicare enrollment periods.</a:t>
            </a:r>
            <a:r>
              <a:rPr lang="en-US" baseline="30000" dirty="0">
                <a:gradFill>
                  <a:gsLst>
                    <a:gs pos="0">
                      <a:schemeClr val="accent1"/>
                    </a:gs>
                    <a:gs pos="100000">
                      <a:schemeClr val="accent1"/>
                    </a:gs>
                  </a:gsLst>
                </a:gradFill>
              </a:rPr>
              <a:t>1,2</a:t>
            </a:r>
            <a:r>
              <a:rPr lang="en-US" dirty="0">
                <a:gradFill>
                  <a:gsLst>
                    <a:gs pos="0">
                      <a:schemeClr val="accent1"/>
                    </a:gs>
                    <a:gs pos="100000">
                      <a:schemeClr val="accent1"/>
                    </a:gs>
                  </a:gsLst>
                </a:gradFill>
              </a:rPr>
              <a:t> </a:t>
            </a:r>
          </a:p>
        </p:txBody>
      </p:sp>
      <p:sp>
        <p:nvSpPr>
          <p:cNvPr id="8" name="Text Placeholder 142"/>
          <p:cNvSpPr txBox="1">
            <a:spLocks/>
          </p:cNvSpPr>
          <p:nvPr/>
        </p:nvSpPr>
        <p:spPr>
          <a:xfrm>
            <a:off x="1399032" y="6528816"/>
            <a:ext cx="7460827" cy="279781"/>
          </a:xfrm>
          <a:prstGeom prst="rect">
            <a:avLst/>
          </a:prstGeom>
        </p:spPr>
        <p:txBody>
          <a:bodyPr lIns="0" tIns="0" rIns="0" bIns="0" anchor="ctr" anchorCtr="0"/>
          <a:lstStyle>
            <a:defPPr>
              <a:defRPr lang="en-US"/>
            </a:defPPr>
            <a:lvl1pPr indent="0">
              <a:spcBef>
                <a:spcPct val="20000"/>
              </a:spcBef>
              <a:buFont typeface="Arial"/>
              <a:buNone/>
              <a:defRPr sz="700"/>
            </a:lvl1pPr>
            <a:lvl2pPr marL="990575" indent="-380990">
              <a:spcBef>
                <a:spcPct val="20000"/>
              </a:spcBef>
              <a:buFont typeface="Arial"/>
              <a:buChar char="–"/>
              <a:defRPr sz="3733"/>
            </a:lvl2pPr>
            <a:lvl3pPr marL="1523962" indent="-304792">
              <a:spcBef>
                <a:spcPct val="20000"/>
              </a:spcBef>
              <a:buFont typeface="Arial"/>
              <a:buChar char="•"/>
              <a:defRPr sz="3200"/>
            </a:lvl3pPr>
            <a:lvl4pPr marL="2133547" indent="-304792">
              <a:spcBef>
                <a:spcPct val="20000"/>
              </a:spcBef>
              <a:buFont typeface="Arial"/>
              <a:buChar char="–"/>
              <a:defRPr sz="2667"/>
            </a:lvl4pPr>
            <a:lvl5pPr marL="2743131" indent="-304792">
              <a:spcBef>
                <a:spcPct val="20000"/>
              </a:spcBef>
              <a:buFont typeface="Arial"/>
              <a:buChar char="»"/>
              <a:defRPr sz="2667"/>
            </a:lvl5pPr>
            <a:lvl6pPr marL="3352716" indent="-304792">
              <a:spcBef>
                <a:spcPct val="20000"/>
              </a:spcBef>
              <a:buFont typeface="Arial"/>
              <a:buChar char="•"/>
              <a:defRPr sz="2667"/>
            </a:lvl6pPr>
            <a:lvl7pPr marL="3962301" indent="-304792">
              <a:spcBef>
                <a:spcPct val="20000"/>
              </a:spcBef>
              <a:buFont typeface="Arial"/>
              <a:buChar char="•"/>
              <a:defRPr sz="2667"/>
            </a:lvl7pPr>
            <a:lvl8pPr marL="4571886" indent="-304792">
              <a:spcBef>
                <a:spcPct val="20000"/>
              </a:spcBef>
              <a:buFont typeface="Arial"/>
              <a:buChar char="•"/>
              <a:defRPr sz="2667"/>
            </a:lvl8pPr>
            <a:lvl9pPr marL="5181470" indent="-304792">
              <a:spcBef>
                <a:spcPct val="20000"/>
              </a:spcBef>
              <a:buFont typeface="Arial"/>
              <a:buChar char="•"/>
              <a:defRPr sz="2667"/>
            </a:lvl9pPr>
          </a:lstStyle>
          <a:p>
            <a:pPr algn="r">
              <a:spcBef>
                <a:spcPts val="0"/>
              </a:spcBef>
            </a:pPr>
            <a:r>
              <a:rPr lang="en-US" sz="800" dirty="0">
                <a:solidFill>
                  <a:schemeClr val="tx2"/>
                </a:solidFill>
              </a:rPr>
              <a:t>Sources: 1. CNBC, </a:t>
            </a:r>
            <a:r>
              <a:rPr lang="en-US" sz="800" dirty="0">
                <a:solidFill>
                  <a:schemeClr val="tx2"/>
                </a:solidFill>
                <a:hlinkClick r:id="rId2"/>
              </a:rPr>
              <a:t>Medicare drug plan prices set to rise in 2016, some by a lot</a:t>
            </a:r>
            <a:r>
              <a:rPr lang="en-US" sz="800" dirty="0">
                <a:solidFill>
                  <a:schemeClr val="tx2"/>
                </a:solidFill>
              </a:rPr>
              <a:t>, September 29, 2015.</a:t>
            </a:r>
          </a:p>
          <a:p>
            <a:pPr algn="r">
              <a:spcBef>
                <a:spcPts val="0"/>
              </a:spcBef>
            </a:pPr>
            <a:r>
              <a:rPr lang="en-US" sz="800" dirty="0">
                <a:solidFill>
                  <a:schemeClr val="tx2"/>
                </a:solidFill>
              </a:rPr>
              <a:t>2. Kaiser Health News, </a:t>
            </a:r>
            <a:r>
              <a:rPr lang="en-US" sz="800" dirty="0">
                <a:solidFill>
                  <a:schemeClr val="tx2"/>
                </a:solidFill>
                <a:hlinkClick r:id="rId3"/>
              </a:rPr>
              <a:t>Seniors Who Don’t Consider Switching Drug Plans May Face Steep Price Rise</a:t>
            </a:r>
            <a:r>
              <a:rPr lang="en-US" sz="800" dirty="0">
                <a:solidFill>
                  <a:schemeClr val="tx2"/>
                </a:solidFill>
              </a:rPr>
              <a:t>, October 20, 2015. </a:t>
            </a:r>
          </a:p>
        </p:txBody>
      </p:sp>
      <p:grpSp>
        <p:nvGrpSpPr>
          <p:cNvPr id="4" name="Group 3"/>
          <p:cNvGrpSpPr/>
          <p:nvPr/>
        </p:nvGrpSpPr>
        <p:grpSpPr>
          <a:xfrm>
            <a:off x="0" y="2336793"/>
            <a:ext cx="5226534" cy="3635836"/>
            <a:chOff x="-261" y="1895623"/>
            <a:chExt cx="5155187" cy="2496492"/>
          </a:xfrm>
        </p:grpSpPr>
        <p:sp>
          <p:nvSpPr>
            <p:cNvPr id="5" name="Rectangle 4"/>
            <p:cNvSpPr/>
            <p:nvPr/>
          </p:nvSpPr>
          <p:spPr>
            <a:xfrm>
              <a:off x="0" y="1895623"/>
              <a:ext cx="5154926" cy="12250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457200" tIns="91440" rIns="186521" bIns="91440" rtlCol="0" anchor="t"/>
            <a:lstStyle/>
            <a:p>
              <a:r>
                <a:rPr lang="en-US" sz="2400" b="1" dirty="0">
                  <a:gradFill>
                    <a:gsLst>
                      <a:gs pos="0">
                        <a:schemeClr val="bg1"/>
                      </a:gs>
                      <a:gs pos="100000">
                        <a:schemeClr val="bg1"/>
                      </a:gs>
                    </a:gsLst>
                  </a:gradFill>
                </a:rPr>
                <a:t>Too much hassle</a:t>
              </a:r>
            </a:p>
            <a:p>
              <a:r>
                <a:rPr lang="en-US" sz="1800" dirty="0">
                  <a:gradFill>
                    <a:gsLst>
                      <a:gs pos="0">
                        <a:schemeClr val="bg1"/>
                      </a:gs>
                      <a:gs pos="100000">
                        <a:schemeClr val="bg1"/>
                      </a:gs>
                    </a:gsLst>
                  </a:gradFill>
                </a:rPr>
                <a:t>Although seniors may save money by switching to new plans, seniors found the process of choosing a plan “frustrating,” “confusing” and “overwhelming.”</a:t>
              </a:r>
              <a:r>
                <a:rPr lang="en-US" sz="1800" baseline="30000" dirty="0">
                  <a:gradFill>
                    <a:gsLst>
                      <a:gs pos="0">
                        <a:schemeClr val="bg1"/>
                      </a:gs>
                      <a:gs pos="100000">
                        <a:schemeClr val="bg1"/>
                      </a:gs>
                    </a:gsLst>
                  </a:gradFill>
                </a:rPr>
                <a:t>2</a:t>
              </a:r>
              <a:endParaRPr lang="en-US" sz="1800" dirty="0">
                <a:gradFill>
                  <a:gsLst>
                    <a:gs pos="0">
                      <a:schemeClr val="bg1"/>
                    </a:gs>
                    <a:gs pos="100000">
                      <a:schemeClr val="bg1"/>
                    </a:gs>
                  </a:gsLst>
                </a:gradFill>
              </a:endParaRPr>
            </a:p>
          </p:txBody>
        </p:sp>
        <p:sp>
          <p:nvSpPr>
            <p:cNvPr id="7" name="Rectangle 6"/>
            <p:cNvSpPr/>
            <p:nvPr/>
          </p:nvSpPr>
          <p:spPr>
            <a:xfrm>
              <a:off x="-261" y="3167110"/>
              <a:ext cx="5154930" cy="12250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457200" tIns="91440" rIns="186521" bIns="91440" rtlCol="0" anchor="t"/>
            <a:lstStyle/>
            <a:p>
              <a:r>
                <a:rPr lang="en-US" sz="2400" b="1" dirty="0">
                  <a:gradFill>
                    <a:gsLst>
                      <a:gs pos="0">
                        <a:schemeClr val="bg1"/>
                      </a:gs>
                      <a:gs pos="100000">
                        <a:schemeClr val="bg1"/>
                      </a:gs>
                    </a:gsLst>
                  </a:gradFill>
                </a:rPr>
                <a:t>Bigger outlays</a:t>
              </a:r>
            </a:p>
            <a:p>
              <a:r>
                <a:rPr lang="en-US" sz="1800" dirty="0">
                  <a:gradFill>
                    <a:gsLst>
                      <a:gs pos="0">
                        <a:schemeClr val="bg1"/>
                      </a:gs>
                      <a:gs pos="100000">
                        <a:schemeClr val="bg1"/>
                      </a:gs>
                    </a:gsLst>
                  </a:gradFill>
                </a:rPr>
                <a:t>Premiums in Medicare plans and out-of-pocket costs in drug plans are expected to rise in the near term – giving seniors incentive to shop around.</a:t>
              </a:r>
              <a:r>
                <a:rPr lang="en-US" sz="1800" baseline="30000" dirty="0">
                  <a:gradFill>
                    <a:gsLst>
                      <a:gs pos="0">
                        <a:schemeClr val="bg1"/>
                      </a:gs>
                      <a:gs pos="100000">
                        <a:schemeClr val="bg1"/>
                      </a:gs>
                    </a:gsLst>
                  </a:gradFill>
                </a:rPr>
                <a:t>2</a:t>
              </a:r>
              <a:endParaRPr lang="en-US" sz="1800" dirty="0">
                <a:gradFill>
                  <a:gsLst>
                    <a:gs pos="0">
                      <a:schemeClr val="bg1"/>
                    </a:gs>
                    <a:gs pos="100000">
                      <a:schemeClr val="bg1"/>
                    </a:gs>
                  </a:gsLst>
                </a:gradFill>
              </a:endParaRPr>
            </a:p>
          </p:txBody>
        </p:sp>
      </p:grpSp>
      <p:grpSp>
        <p:nvGrpSpPr>
          <p:cNvPr id="6" name="Group 5"/>
          <p:cNvGrpSpPr/>
          <p:nvPr/>
        </p:nvGrpSpPr>
        <p:grpSpPr>
          <a:xfrm>
            <a:off x="5326744" y="2336793"/>
            <a:ext cx="3999820" cy="3635835"/>
            <a:chOff x="5326744" y="2336793"/>
            <a:chExt cx="3999820" cy="3635835"/>
          </a:xfrm>
        </p:grpSpPr>
        <p:sp>
          <p:nvSpPr>
            <p:cNvPr id="12" name="Rectangle 11"/>
            <p:cNvSpPr/>
            <p:nvPr/>
          </p:nvSpPr>
          <p:spPr bwMode="auto">
            <a:xfrm>
              <a:off x="5326744" y="2336793"/>
              <a:ext cx="3999820" cy="363583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39891" rIns="457200" bIns="91440" numCol="1" spcCol="0" rtlCol="0" fromWordArt="0" anchor="t" anchorCtr="0" forceAA="0" compatLnSpc="1">
              <a:prstTxWarp prst="textNoShape">
                <a:avLst/>
              </a:prstTxWarp>
              <a:noAutofit/>
            </a:bodyPr>
            <a:lstStyle/>
            <a:p>
              <a:pPr defTabSz="1243395" fontAlgn="base">
                <a:lnSpc>
                  <a:spcPct val="90000"/>
                </a:lnSpc>
                <a:spcBef>
                  <a:spcPct val="0"/>
                </a:spcBef>
              </a:pPr>
              <a:r>
                <a:rPr lang="en-US" sz="1800" b="1" dirty="0">
                  <a:gradFill>
                    <a:gsLst>
                      <a:gs pos="0">
                        <a:schemeClr val="bg1"/>
                      </a:gs>
                      <a:gs pos="100000">
                        <a:schemeClr val="bg1"/>
                      </a:gs>
                    </a:gsLst>
                  </a:gradFill>
                </a:rPr>
                <a:t>TIP </a:t>
              </a:r>
            </a:p>
            <a:p>
              <a:pPr defTabSz="1243395" fontAlgn="base">
                <a:lnSpc>
                  <a:spcPct val="90000"/>
                </a:lnSpc>
                <a:spcBef>
                  <a:spcPct val="0"/>
                </a:spcBef>
                <a:spcAft>
                  <a:spcPts val="1200"/>
                </a:spcAft>
              </a:pPr>
              <a:r>
                <a:rPr lang="en-US" sz="1600" dirty="0">
                  <a:gradFill>
                    <a:gsLst>
                      <a:gs pos="0">
                        <a:schemeClr val="bg1"/>
                      </a:gs>
                      <a:gs pos="100000">
                        <a:schemeClr val="bg1"/>
                      </a:gs>
                    </a:gsLst>
                  </a:gradFill>
                </a:rPr>
                <a:t>Address the hassle up front. Use </a:t>
              </a:r>
              <a:r>
                <a:rPr lang="en-US" sz="1600" b="1" dirty="0" err="1">
                  <a:gradFill>
                    <a:gsLst>
                      <a:gs pos="0">
                        <a:schemeClr val="bg1"/>
                      </a:gs>
                      <a:gs pos="100000">
                        <a:schemeClr val="bg1"/>
                      </a:gs>
                    </a:gsLst>
                  </a:gradFill>
                </a:rPr>
                <a:t>Sitelink</a:t>
              </a:r>
              <a:r>
                <a:rPr lang="en-US" sz="1600" b="1" dirty="0">
                  <a:gradFill>
                    <a:gsLst>
                      <a:gs pos="0">
                        <a:schemeClr val="bg1"/>
                      </a:gs>
                      <a:gs pos="100000">
                        <a:schemeClr val="bg1"/>
                      </a:gs>
                    </a:gsLst>
                  </a:gradFill>
                </a:rPr>
                <a:t> and Enhanced </a:t>
              </a:r>
              <a:r>
                <a:rPr lang="en-US" sz="1600" b="1" dirty="0" err="1">
                  <a:gradFill>
                    <a:gsLst>
                      <a:gs pos="0">
                        <a:schemeClr val="bg1"/>
                      </a:gs>
                      <a:gs pos="100000">
                        <a:schemeClr val="bg1"/>
                      </a:gs>
                    </a:gsLst>
                  </a:gradFill>
                </a:rPr>
                <a:t>Sitelink</a:t>
              </a:r>
              <a:r>
                <a:rPr lang="en-US" sz="1600" b="1" dirty="0">
                  <a:gradFill>
                    <a:gsLst>
                      <a:gs pos="0">
                        <a:schemeClr val="bg1"/>
                      </a:gs>
                      <a:gs pos="100000">
                        <a:schemeClr val="bg1"/>
                      </a:gs>
                    </a:gsLst>
                  </a:gradFill>
                </a:rPr>
                <a:t> Extensions </a:t>
              </a:r>
              <a:r>
                <a:rPr lang="en-US" sz="1600" dirty="0">
                  <a:gradFill>
                    <a:gsLst>
                      <a:gs pos="0">
                        <a:schemeClr val="bg1"/>
                      </a:gs>
                      <a:gs pos="100000">
                        <a:schemeClr val="bg1"/>
                      </a:gs>
                    </a:gsLst>
                  </a:gradFill>
                </a:rPr>
                <a:t>to highlight any plan comparison guides you have to help seniors and their caregivers select replacement plans with greater ease. </a:t>
              </a:r>
            </a:p>
            <a:p>
              <a:pPr defTabSz="1243395" fontAlgn="base">
                <a:lnSpc>
                  <a:spcPct val="90000"/>
                </a:lnSpc>
                <a:spcBef>
                  <a:spcPct val="0"/>
                </a:spcBef>
                <a:spcAft>
                  <a:spcPts val="1200"/>
                </a:spcAft>
              </a:pPr>
              <a:r>
                <a:rPr lang="en-US" sz="1600" dirty="0">
                  <a:gradFill>
                    <a:gsLst>
                      <a:gs pos="0">
                        <a:schemeClr val="bg1"/>
                      </a:gs>
                      <a:gs pos="100000">
                        <a:schemeClr val="bg1"/>
                      </a:gs>
                    </a:gsLst>
                  </a:gradFill>
                </a:rPr>
                <a:t>Help Medicare searchers connect with customer service and support by using </a:t>
              </a:r>
              <a:r>
                <a:rPr lang="en-US" sz="1600" b="1" dirty="0">
                  <a:gradFill>
                    <a:gsLst>
                      <a:gs pos="0">
                        <a:schemeClr val="bg1"/>
                      </a:gs>
                      <a:gs pos="100000">
                        <a:schemeClr val="bg1"/>
                      </a:gs>
                    </a:gsLst>
                  </a:gradFill>
                </a:rPr>
                <a:t>Call Extensions</a:t>
              </a:r>
              <a:r>
                <a:rPr lang="en-US" sz="1600" dirty="0">
                  <a:gradFill>
                    <a:gsLst>
                      <a:gs pos="0">
                        <a:schemeClr val="bg1"/>
                      </a:gs>
                      <a:gs pos="100000">
                        <a:schemeClr val="bg1"/>
                      </a:gs>
                    </a:gsLst>
                  </a:gradFill>
                </a:rPr>
                <a:t>. </a:t>
              </a:r>
            </a:p>
          </p:txBody>
        </p:sp>
        <p:grpSp>
          <p:nvGrpSpPr>
            <p:cNvPr id="15" name="Group 14"/>
            <p:cNvGrpSpPr/>
            <p:nvPr/>
          </p:nvGrpSpPr>
          <p:grpSpPr>
            <a:xfrm>
              <a:off x="8850313" y="2425369"/>
              <a:ext cx="390525" cy="390525"/>
              <a:chOff x="8496300" y="2287295"/>
              <a:chExt cx="390525" cy="390525"/>
            </a:xfrm>
          </p:grpSpPr>
          <p:grpSp>
            <p:nvGrpSpPr>
              <p:cNvPr id="16" name="Group 4"/>
              <p:cNvGrpSpPr>
                <a:grpSpLocks noChangeAspect="1"/>
              </p:cNvGrpSpPr>
              <p:nvPr/>
            </p:nvGrpSpPr>
            <p:grpSpPr bwMode="auto">
              <a:xfrm>
                <a:off x="8612733" y="2350730"/>
                <a:ext cx="157658" cy="263654"/>
                <a:chOff x="2" y="0"/>
                <a:chExt cx="177" cy="296"/>
              </a:xfrm>
              <a:solidFill>
                <a:schemeClr val="bg1"/>
              </a:solidFill>
            </p:grpSpPr>
            <p:sp>
              <p:nvSpPr>
                <p:cNvPr id="18" name="Rectangle 5"/>
                <p:cNvSpPr>
                  <a:spLocks noChangeArrowheads="1"/>
                </p:cNvSpPr>
                <p:nvPr/>
              </p:nvSpPr>
              <p:spPr bwMode="auto">
                <a:xfrm>
                  <a:off x="49" y="218"/>
                  <a:ext cx="83"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6"/>
                <p:cNvSpPr>
                  <a:spLocks noChangeArrowheads="1"/>
                </p:cNvSpPr>
                <p:nvPr/>
              </p:nvSpPr>
              <p:spPr bwMode="auto">
                <a:xfrm>
                  <a:off x="49" y="249"/>
                  <a:ext cx="83"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7"/>
                <p:cNvSpPr>
                  <a:spLocks noChangeArrowheads="1"/>
                </p:cNvSpPr>
                <p:nvPr/>
              </p:nvSpPr>
              <p:spPr bwMode="auto">
                <a:xfrm>
                  <a:off x="59" y="280"/>
                  <a:ext cx="63"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8"/>
                <p:cNvSpPr>
                  <a:spLocks noEditPoints="1"/>
                </p:cNvSpPr>
                <p:nvPr/>
              </p:nvSpPr>
              <p:spPr bwMode="auto">
                <a:xfrm>
                  <a:off x="2" y="0"/>
                  <a:ext cx="177" cy="202"/>
                </a:xfrm>
                <a:custGeom>
                  <a:avLst/>
                  <a:gdLst>
                    <a:gd name="T0" fmla="*/ 70 w 90"/>
                    <a:gd name="T1" fmla="*/ 104 h 104"/>
                    <a:gd name="T2" fmla="*/ 20 w 90"/>
                    <a:gd name="T3" fmla="*/ 104 h 104"/>
                    <a:gd name="T4" fmla="*/ 20 w 90"/>
                    <a:gd name="T5" fmla="*/ 100 h 104"/>
                    <a:gd name="T6" fmla="*/ 9 w 90"/>
                    <a:gd name="T7" fmla="*/ 72 h 104"/>
                    <a:gd name="T8" fmla="*/ 12 w 90"/>
                    <a:gd name="T9" fmla="*/ 70 h 104"/>
                    <a:gd name="T10" fmla="*/ 9 w 90"/>
                    <a:gd name="T11" fmla="*/ 72 h 104"/>
                    <a:gd name="T12" fmla="*/ 0 w 90"/>
                    <a:gd name="T13" fmla="*/ 45 h 104"/>
                    <a:gd name="T14" fmla="*/ 45 w 90"/>
                    <a:gd name="T15" fmla="*/ 0 h 104"/>
                    <a:gd name="T16" fmla="*/ 90 w 90"/>
                    <a:gd name="T17" fmla="*/ 45 h 104"/>
                    <a:gd name="T18" fmla="*/ 81 w 90"/>
                    <a:gd name="T19" fmla="*/ 72 h 104"/>
                    <a:gd name="T20" fmla="*/ 80 w 90"/>
                    <a:gd name="T21" fmla="*/ 74 h 104"/>
                    <a:gd name="T22" fmla="*/ 70 w 90"/>
                    <a:gd name="T23" fmla="*/ 100 h 104"/>
                    <a:gd name="T24" fmla="*/ 70 w 90"/>
                    <a:gd name="T25" fmla="*/ 104 h 104"/>
                    <a:gd name="T26" fmla="*/ 28 w 90"/>
                    <a:gd name="T27" fmla="*/ 96 h 104"/>
                    <a:gd name="T28" fmla="*/ 62 w 90"/>
                    <a:gd name="T29" fmla="*/ 96 h 104"/>
                    <a:gd name="T30" fmla="*/ 75 w 90"/>
                    <a:gd name="T31" fmla="*/ 67 h 104"/>
                    <a:gd name="T32" fmla="*/ 75 w 90"/>
                    <a:gd name="T33" fmla="*/ 67 h 104"/>
                    <a:gd name="T34" fmla="*/ 82 w 90"/>
                    <a:gd name="T35" fmla="*/ 45 h 104"/>
                    <a:gd name="T36" fmla="*/ 45 w 90"/>
                    <a:gd name="T37" fmla="*/ 8 h 104"/>
                    <a:gd name="T38" fmla="*/ 8 w 90"/>
                    <a:gd name="T39" fmla="*/ 45 h 104"/>
                    <a:gd name="T40" fmla="*/ 15 w 90"/>
                    <a:gd name="T41" fmla="*/ 67 h 104"/>
                    <a:gd name="T42" fmla="*/ 15 w 90"/>
                    <a:gd name="T43" fmla="*/ 67 h 104"/>
                    <a:gd name="T44" fmla="*/ 28 w 90"/>
                    <a:gd name="T45" fmla="*/ 9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 h="104">
                      <a:moveTo>
                        <a:pt x="70" y="104"/>
                      </a:moveTo>
                      <a:cubicBezTo>
                        <a:pt x="20" y="104"/>
                        <a:pt x="20" y="104"/>
                        <a:pt x="20" y="104"/>
                      </a:cubicBezTo>
                      <a:cubicBezTo>
                        <a:pt x="20" y="100"/>
                        <a:pt x="20" y="100"/>
                        <a:pt x="20" y="100"/>
                      </a:cubicBezTo>
                      <a:cubicBezTo>
                        <a:pt x="20" y="100"/>
                        <a:pt x="19" y="85"/>
                        <a:pt x="9" y="72"/>
                      </a:cubicBezTo>
                      <a:cubicBezTo>
                        <a:pt x="12" y="70"/>
                        <a:pt x="12" y="70"/>
                        <a:pt x="12" y="70"/>
                      </a:cubicBezTo>
                      <a:cubicBezTo>
                        <a:pt x="9" y="72"/>
                        <a:pt x="9" y="72"/>
                        <a:pt x="9" y="72"/>
                      </a:cubicBezTo>
                      <a:cubicBezTo>
                        <a:pt x="3" y="64"/>
                        <a:pt x="0" y="55"/>
                        <a:pt x="0" y="45"/>
                      </a:cubicBezTo>
                      <a:cubicBezTo>
                        <a:pt x="0" y="20"/>
                        <a:pt x="20" y="0"/>
                        <a:pt x="45" y="0"/>
                      </a:cubicBezTo>
                      <a:cubicBezTo>
                        <a:pt x="70" y="0"/>
                        <a:pt x="90" y="20"/>
                        <a:pt x="90" y="45"/>
                      </a:cubicBezTo>
                      <a:cubicBezTo>
                        <a:pt x="90" y="55"/>
                        <a:pt x="87" y="64"/>
                        <a:pt x="81" y="72"/>
                      </a:cubicBezTo>
                      <a:cubicBezTo>
                        <a:pt x="80" y="74"/>
                        <a:pt x="80" y="74"/>
                        <a:pt x="80" y="74"/>
                      </a:cubicBezTo>
                      <a:cubicBezTo>
                        <a:pt x="71" y="87"/>
                        <a:pt x="70" y="100"/>
                        <a:pt x="70" y="100"/>
                      </a:cubicBezTo>
                      <a:lnTo>
                        <a:pt x="70" y="104"/>
                      </a:lnTo>
                      <a:close/>
                      <a:moveTo>
                        <a:pt x="28" y="96"/>
                      </a:moveTo>
                      <a:cubicBezTo>
                        <a:pt x="62" y="96"/>
                        <a:pt x="62" y="96"/>
                        <a:pt x="62" y="96"/>
                      </a:cubicBezTo>
                      <a:cubicBezTo>
                        <a:pt x="63" y="90"/>
                        <a:pt x="66" y="78"/>
                        <a:pt x="75" y="67"/>
                      </a:cubicBezTo>
                      <a:cubicBezTo>
                        <a:pt x="75" y="67"/>
                        <a:pt x="75" y="67"/>
                        <a:pt x="75" y="67"/>
                      </a:cubicBezTo>
                      <a:cubicBezTo>
                        <a:pt x="80" y="60"/>
                        <a:pt x="82" y="53"/>
                        <a:pt x="82" y="45"/>
                      </a:cubicBezTo>
                      <a:cubicBezTo>
                        <a:pt x="82" y="25"/>
                        <a:pt x="65" y="8"/>
                        <a:pt x="45" y="8"/>
                      </a:cubicBezTo>
                      <a:cubicBezTo>
                        <a:pt x="25" y="8"/>
                        <a:pt x="8" y="25"/>
                        <a:pt x="8" y="45"/>
                      </a:cubicBezTo>
                      <a:cubicBezTo>
                        <a:pt x="8" y="53"/>
                        <a:pt x="10" y="61"/>
                        <a:pt x="15" y="67"/>
                      </a:cubicBezTo>
                      <a:cubicBezTo>
                        <a:pt x="15" y="67"/>
                        <a:pt x="15" y="67"/>
                        <a:pt x="15" y="67"/>
                      </a:cubicBezTo>
                      <a:cubicBezTo>
                        <a:pt x="24" y="78"/>
                        <a:pt x="27" y="90"/>
                        <a:pt x="28"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7" name="Rectangle 16"/>
              <p:cNvSpPr/>
              <p:nvPr/>
            </p:nvSpPr>
            <p:spPr bwMode="auto">
              <a:xfrm>
                <a:off x="8496300" y="2287295"/>
                <a:ext cx="390525" cy="390525"/>
              </a:xfrm>
              <a:prstGeom prst="rect">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spTree>
    <p:extLst>
      <p:ext uri="{BB962C8B-B14F-4D97-AF65-F5344CB8AC3E}">
        <p14:creationId xmlns:p14="http://schemas.microsoft.com/office/powerpoint/2010/main" val="36022674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decel="10000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750" fill="hold"/>
                                        <p:tgtEl>
                                          <p:spTgt spid="6"/>
                                        </p:tgtEl>
                                        <p:attrNameLst>
                                          <p:attrName>ppt_x</p:attrName>
                                        </p:attrNameLst>
                                      </p:cBhvr>
                                      <p:tavLst>
                                        <p:tav tm="0">
                                          <p:val>
                                            <p:strVal val="1+#ppt_w/2"/>
                                          </p:val>
                                        </p:tav>
                                        <p:tav tm="100000">
                                          <p:val>
                                            <p:strVal val="#ppt_x"/>
                                          </p:val>
                                        </p:tav>
                                      </p:tavLst>
                                    </p:anim>
                                    <p:anim calcmode="lin" valueType="num">
                                      <p:cBhvr additive="base">
                                        <p:cTn id="14"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Traditional insurers aren’t alone</a:t>
            </a:r>
          </a:p>
        </p:txBody>
      </p:sp>
      <p:sp>
        <p:nvSpPr>
          <p:cNvPr id="3" name="Text Placeholder 2"/>
          <p:cNvSpPr>
            <a:spLocks noGrp="1"/>
          </p:cNvSpPr>
          <p:nvPr>
            <p:ph type="body" sz="quarter" idx="10"/>
          </p:nvPr>
        </p:nvSpPr>
        <p:spPr>
          <a:xfrm>
            <a:off x="257175" y="968742"/>
            <a:ext cx="8865202" cy="960263"/>
          </a:xfrm>
        </p:spPr>
        <p:txBody>
          <a:bodyPr lIns="182880" rIns="182880"/>
          <a:lstStyle/>
          <a:p>
            <a:r>
              <a:rPr lang="en-US" dirty="0">
                <a:gradFill>
                  <a:gsLst>
                    <a:gs pos="0">
                      <a:schemeClr val="accent1"/>
                    </a:gs>
                    <a:gs pos="100000">
                      <a:schemeClr val="accent1"/>
                    </a:gs>
                  </a:gsLst>
                </a:gradFill>
              </a:rPr>
              <a:t>Provider-sponsored plans are a growing part of the Medicare Advantage equation. </a:t>
            </a:r>
          </a:p>
        </p:txBody>
      </p:sp>
      <p:sp>
        <p:nvSpPr>
          <p:cNvPr id="4" name="Text Placeholder 142"/>
          <p:cNvSpPr txBox="1">
            <a:spLocks/>
          </p:cNvSpPr>
          <p:nvPr/>
        </p:nvSpPr>
        <p:spPr>
          <a:xfrm>
            <a:off x="1398211" y="6528816"/>
            <a:ext cx="7460827" cy="279781"/>
          </a:xfrm>
          <a:prstGeom prst="rect">
            <a:avLst/>
          </a:prstGeom>
        </p:spPr>
        <p:txBody>
          <a:bodyPr lIns="0" tIns="0" rIns="0" bIns="0" anchor="ctr" anchorCtr="0"/>
          <a:lstStyle>
            <a:defPPr>
              <a:defRPr lang="en-US"/>
            </a:defPPr>
            <a:lvl1pPr indent="0">
              <a:spcBef>
                <a:spcPct val="20000"/>
              </a:spcBef>
              <a:buFont typeface="Arial"/>
              <a:buNone/>
              <a:defRPr sz="700"/>
            </a:lvl1pPr>
            <a:lvl2pPr marL="990575" indent="-380990">
              <a:spcBef>
                <a:spcPct val="20000"/>
              </a:spcBef>
              <a:buFont typeface="Arial"/>
              <a:buChar char="–"/>
              <a:defRPr sz="3733"/>
            </a:lvl2pPr>
            <a:lvl3pPr marL="1523962" indent="-304792">
              <a:spcBef>
                <a:spcPct val="20000"/>
              </a:spcBef>
              <a:buFont typeface="Arial"/>
              <a:buChar char="•"/>
              <a:defRPr sz="3200"/>
            </a:lvl3pPr>
            <a:lvl4pPr marL="2133547" indent="-304792">
              <a:spcBef>
                <a:spcPct val="20000"/>
              </a:spcBef>
              <a:buFont typeface="Arial"/>
              <a:buChar char="–"/>
              <a:defRPr sz="2667"/>
            </a:lvl4pPr>
            <a:lvl5pPr marL="2743131" indent="-304792">
              <a:spcBef>
                <a:spcPct val="20000"/>
              </a:spcBef>
              <a:buFont typeface="Arial"/>
              <a:buChar char="»"/>
              <a:defRPr sz="2667"/>
            </a:lvl5pPr>
            <a:lvl6pPr marL="3352716" indent="-304792">
              <a:spcBef>
                <a:spcPct val="20000"/>
              </a:spcBef>
              <a:buFont typeface="Arial"/>
              <a:buChar char="•"/>
              <a:defRPr sz="2667"/>
            </a:lvl6pPr>
            <a:lvl7pPr marL="3962301" indent="-304792">
              <a:spcBef>
                <a:spcPct val="20000"/>
              </a:spcBef>
              <a:buFont typeface="Arial"/>
              <a:buChar char="•"/>
              <a:defRPr sz="2667"/>
            </a:lvl7pPr>
            <a:lvl8pPr marL="4571886" indent="-304792">
              <a:spcBef>
                <a:spcPct val="20000"/>
              </a:spcBef>
              <a:buFont typeface="Arial"/>
              <a:buChar char="•"/>
              <a:defRPr sz="2667"/>
            </a:lvl8pPr>
            <a:lvl9pPr marL="5181470" indent="-304792">
              <a:spcBef>
                <a:spcPct val="20000"/>
              </a:spcBef>
              <a:buFont typeface="Arial"/>
              <a:buChar char="•"/>
              <a:defRPr sz="2667"/>
            </a:lvl9pPr>
          </a:lstStyle>
          <a:p>
            <a:pPr algn="r">
              <a:spcBef>
                <a:spcPts val="0"/>
              </a:spcBef>
            </a:pPr>
            <a:r>
              <a:rPr lang="en-US" sz="800" dirty="0">
                <a:solidFill>
                  <a:schemeClr val="tx2"/>
                </a:solidFill>
              </a:rPr>
              <a:t>Source: </a:t>
            </a:r>
            <a:r>
              <a:rPr lang="en-US" sz="800" dirty="0" err="1">
                <a:solidFill>
                  <a:schemeClr val="tx2"/>
                </a:solidFill>
              </a:rPr>
              <a:t>Avalere</a:t>
            </a:r>
            <a:r>
              <a:rPr lang="en-US" sz="800" dirty="0">
                <a:solidFill>
                  <a:schemeClr val="tx2"/>
                </a:solidFill>
              </a:rPr>
              <a:t> Health, </a:t>
            </a:r>
            <a:r>
              <a:rPr lang="en-US" sz="800" dirty="0">
                <a:solidFill>
                  <a:schemeClr val="tx2"/>
                </a:solidFill>
                <a:hlinkClick r:id="rId3"/>
              </a:rPr>
              <a:t>Nearly 60 Percent of New Medicare Advantage Plans are Sponsored by Healthcare Providers</a:t>
            </a:r>
            <a:r>
              <a:rPr lang="en-US" sz="800" dirty="0">
                <a:solidFill>
                  <a:schemeClr val="tx2"/>
                </a:solidFill>
              </a:rPr>
              <a:t>, January 26, 2016</a:t>
            </a:r>
          </a:p>
        </p:txBody>
      </p:sp>
      <p:grpSp>
        <p:nvGrpSpPr>
          <p:cNvPr id="18" name="Group 4"/>
          <p:cNvGrpSpPr>
            <a:grpSpLocks noChangeAspect="1"/>
          </p:cNvGrpSpPr>
          <p:nvPr/>
        </p:nvGrpSpPr>
        <p:grpSpPr bwMode="auto">
          <a:xfrm>
            <a:off x="8975471" y="5070152"/>
            <a:ext cx="157658" cy="263654"/>
            <a:chOff x="2" y="0"/>
            <a:chExt cx="177" cy="296"/>
          </a:xfrm>
          <a:solidFill>
            <a:schemeClr val="bg1"/>
          </a:solidFill>
        </p:grpSpPr>
        <p:sp>
          <p:nvSpPr>
            <p:cNvPr id="20" name="Rectangle 5"/>
            <p:cNvSpPr>
              <a:spLocks noChangeArrowheads="1"/>
            </p:cNvSpPr>
            <p:nvPr/>
          </p:nvSpPr>
          <p:spPr bwMode="auto">
            <a:xfrm>
              <a:off x="49" y="218"/>
              <a:ext cx="83"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6"/>
            <p:cNvSpPr>
              <a:spLocks noChangeArrowheads="1"/>
            </p:cNvSpPr>
            <p:nvPr/>
          </p:nvSpPr>
          <p:spPr bwMode="auto">
            <a:xfrm>
              <a:off x="49" y="249"/>
              <a:ext cx="83"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7"/>
            <p:cNvSpPr>
              <a:spLocks noChangeArrowheads="1"/>
            </p:cNvSpPr>
            <p:nvPr/>
          </p:nvSpPr>
          <p:spPr bwMode="auto">
            <a:xfrm>
              <a:off x="59" y="280"/>
              <a:ext cx="63"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8"/>
            <p:cNvSpPr>
              <a:spLocks noEditPoints="1"/>
            </p:cNvSpPr>
            <p:nvPr/>
          </p:nvSpPr>
          <p:spPr bwMode="auto">
            <a:xfrm>
              <a:off x="2" y="0"/>
              <a:ext cx="177" cy="202"/>
            </a:xfrm>
            <a:custGeom>
              <a:avLst/>
              <a:gdLst>
                <a:gd name="T0" fmla="*/ 70 w 90"/>
                <a:gd name="T1" fmla="*/ 104 h 104"/>
                <a:gd name="T2" fmla="*/ 20 w 90"/>
                <a:gd name="T3" fmla="*/ 104 h 104"/>
                <a:gd name="T4" fmla="*/ 20 w 90"/>
                <a:gd name="T5" fmla="*/ 100 h 104"/>
                <a:gd name="T6" fmla="*/ 9 w 90"/>
                <a:gd name="T7" fmla="*/ 72 h 104"/>
                <a:gd name="T8" fmla="*/ 12 w 90"/>
                <a:gd name="T9" fmla="*/ 70 h 104"/>
                <a:gd name="T10" fmla="*/ 9 w 90"/>
                <a:gd name="T11" fmla="*/ 72 h 104"/>
                <a:gd name="T12" fmla="*/ 0 w 90"/>
                <a:gd name="T13" fmla="*/ 45 h 104"/>
                <a:gd name="T14" fmla="*/ 45 w 90"/>
                <a:gd name="T15" fmla="*/ 0 h 104"/>
                <a:gd name="T16" fmla="*/ 90 w 90"/>
                <a:gd name="T17" fmla="*/ 45 h 104"/>
                <a:gd name="T18" fmla="*/ 81 w 90"/>
                <a:gd name="T19" fmla="*/ 72 h 104"/>
                <a:gd name="T20" fmla="*/ 80 w 90"/>
                <a:gd name="T21" fmla="*/ 74 h 104"/>
                <a:gd name="T22" fmla="*/ 70 w 90"/>
                <a:gd name="T23" fmla="*/ 100 h 104"/>
                <a:gd name="T24" fmla="*/ 70 w 90"/>
                <a:gd name="T25" fmla="*/ 104 h 104"/>
                <a:gd name="T26" fmla="*/ 28 w 90"/>
                <a:gd name="T27" fmla="*/ 96 h 104"/>
                <a:gd name="T28" fmla="*/ 62 w 90"/>
                <a:gd name="T29" fmla="*/ 96 h 104"/>
                <a:gd name="T30" fmla="*/ 75 w 90"/>
                <a:gd name="T31" fmla="*/ 67 h 104"/>
                <a:gd name="T32" fmla="*/ 75 w 90"/>
                <a:gd name="T33" fmla="*/ 67 h 104"/>
                <a:gd name="T34" fmla="*/ 82 w 90"/>
                <a:gd name="T35" fmla="*/ 45 h 104"/>
                <a:gd name="T36" fmla="*/ 45 w 90"/>
                <a:gd name="T37" fmla="*/ 8 h 104"/>
                <a:gd name="T38" fmla="*/ 8 w 90"/>
                <a:gd name="T39" fmla="*/ 45 h 104"/>
                <a:gd name="T40" fmla="*/ 15 w 90"/>
                <a:gd name="T41" fmla="*/ 67 h 104"/>
                <a:gd name="T42" fmla="*/ 15 w 90"/>
                <a:gd name="T43" fmla="*/ 67 h 104"/>
                <a:gd name="T44" fmla="*/ 28 w 90"/>
                <a:gd name="T45" fmla="*/ 9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 h="104">
                  <a:moveTo>
                    <a:pt x="70" y="104"/>
                  </a:moveTo>
                  <a:cubicBezTo>
                    <a:pt x="20" y="104"/>
                    <a:pt x="20" y="104"/>
                    <a:pt x="20" y="104"/>
                  </a:cubicBezTo>
                  <a:cubicBezTo>
                    <a:pt x="20" y="100"/>
                    <a:pt x="20" y="100"/>
                    <a:pt x="20" y="100"/>
                  </a:cubicBezTo>
                  <a:cubicBezTo>
                    <a:pt x="20" y="100"/>
                    <a:pt x="19" y="85"/>
                    <a:pt x="9" y="72"/>
                  </a:cubicBezTo>
                  <a:cubicBezTo>
                    <a:pt x="12" y="70"/>
                    <a:pt x="12" y="70"/>
                    <a:pt x="12" y="70"/>
                  </a:cubicBezTo>
                  <a:cubicBezTo>
                    <a:pt x="9" y="72"/>
                    <a:pt x="9" y="72"/>
                    <a:pt x="9" y="72"/>
                  </a:cubicBezTo>
                  <a:cubicBezTo>
                    <a:pt x="3" y="64"/>
                    <a:pt x="0" y="55"/>
                    <a:pt x="0" y="45"/>
                  </a:cubicBezTo>
                  <a:cubicBezTo>
                    <a:pt x="0" y="20"/>
                    <a:pt x="20" y="0"/>
                    <a:pt x="45" y="0"/>
                  </a:cubicBezTo>
                  <a:cubicBezTo>
                    <a:pt x="70" y="0"/>
                    <a:pt x="90" y="20"/>
                    <a:pt x="90" y="45"/>
                  </a:cubicBezTo>
                  <a:cubicBezTo>
                    <a:pt x="90" y="55"/>
                    <a:pt x="87" y="64"/>
                    <a:pt x="81" y="72"/>
                  </a:cubicBezTo>
                  <a:cubicBezTo>
                    <a:pt x="80" y="74"/>
                    <a:pt x="80" y="74"/>
                    <a:pt x="80" y="74"/>
                  </a:cubicBezTo>
                  <a:cubicBezTo>
                    <a:pt x="71" y="87"/>
                    <a:pt x="70" y="100"/>
                    <a:pt x="70" y="100"/>
                  </a:cubicBezTo>
                  <a:lnTo>
                    <a:pt x="70" y="104"/>
                  </a:lnTo>
                  <a:close/>
                  <a:moveTo>
                    <a:pt x="28" y="96"/>
                  </a:moveTo>
                  <a:cubicBezTo>
                    <a:pt x="62" y="96"/>
                    <a:pt x="62" y="96"/>
                    <a:pt x="62" y="96"/>
                  </a:cubicBezTo>
                  <a:cubicBezTo>
                    <a:pt x="63" y="90"/>
                    <a:pt x="66" y="78"/>
                    <a:pt x="75" y="67"/>
                  </a:cubicBezTo>
                  <a:cubicBezTo>
                    <a:pt x="75" y="67"/>
                    <a:pt x="75" y="67"/>
                    <a:pt x="75" y="67"/>
                  </a:cubicBezTo>
                  <a:cubicBezTo>
                    <a:pt x="80" y="60"/>
                    <a:pt x="82" y="53"/>
                    <a:pt x="82" y="45"/>
                  </a:cubicBezTo>
                  <a:cubicBezTo>
                    <a:pt x="82" y="25"/>
                    <a:pt x="65" y="8"/>
                    <a:pt x="45" y="8"/>
                  </a:cubicBezTo>
                  <a:cubicBezTo>
                    <a:pt x="25" y="8"/>
                    <a:pt x="8" y="25"/>
                    <a:pt x="8" y="45"/>
                  </a:cubicBezTo>
                  <a:cubicBezTo>
                    <a:pt x="8" y="53"/>
                    <a:pt x="10" y="61"/>
                    <a:pt x="15" y="67"/>
                  </a:cubicBezTo>
                  <a:cubicBezTo>
                    <a:pt x="15" y="67"/>
                    <a:pt x="15" y="67"/>
                    <a:pt x="15" y="67"/>
                  </a:cubicBezTo>
                  <a:cubicBezTo>
                    <a:pt x="24" y="78"/>
                    <a:pt x="27" y="90"/>
                    <a:pt x="28"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5" name="Group 24"/>
          <p:cNvGrpSpPr/>
          <p:nvPr/>
        </p:nvGrpSpPr>
        <p:grpSpPr>
          <a:xfrm>
            <a:off x="6697550" y="2140388"/>
            <a:ext cx="2629014" cy="4238627"/>
            <a:chOff x="6697549" y="5350817"/>
            <a:chExt cx="2629014" cy="4238627"/>
          </a:xfrm>
        </p:grpSpPr>
        <p:sp>
          <p:nvSpPr>
            <p:cNvPr id="37" name="Rectangle 36"/>
            <p:cNvSpPr/>
            <p:nvPr/>
          </p:nvSpPr>
          <p:spPr bwMode="auto">
            <a:xfrm>
              <a:off x="6697549" y="5350817"/>
              <a:ext cx="2629014" cy="4238627"/>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457200" bIns="91440"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1800" b="1" dirty="0">
                  <a:gradFill>
                    <a:gsLst>
                      <a:gs pos="0">
                        <a:schemeClr val="bg1"/>
                      </a:gs>
                      <a:gs pos="100000">
                        <a:schemeClr val="bg1"/>
                      </a:gs>
                    </a:gsLst>
                    <a:lin ang="5400000" scaled="0"/>
                  </a:gradFill>
                  <a:ea typeface="Segoe UI" pitchFamily="34" charset="0"/>
                  <a:cs typeface="Segoe UI" pitchFamily="34" charset="0"/>
                </a:rPr>
                <a:t>TIP</a:t>
              </a:r>
            </a:p>
            <a:p>
              <a:pPr defTabSz="932472" fontAlgn="base">
                <a:lnSpc>
                  <a:spcPct val="90000"/>
                </a:lnSpc>
                <a:spcBef>
                  <a:spcPct val="0"/>
                </a:spcBef>
                <a:spcAft>
                  <a:spcPct val="0"/>
                </a:spcAft>
              </a:pPr>
              <a:r>
                <a:rPr lang="en-US" sz="1800" dirty="0">
                  <a:gradFill>
                    <a:gsLst>
                      <a:gs pos="0">
                        <a:schemeClr val="bg1"/>
                      </a:gs>
                      <a:gs pos="100000">
                        <a:schemeClr val="bg1"/>
                      </a:gs>
                    </a:gsLst>
                    <a:lin ang="5400000" scaled="0"/>
                  </a:gradFill>
                  <a:ea typeface="Segoe UI" pitchFamily="34" charset="0"/>
                  <a:cs typeface="Segoe UI" pitchFamily="34" charset="0"/>
                </a:rPr>
                <a:t>Optimize your campaigns for your local and regional markets – to combat your local competitors. Be clear about what makes your plans, networks, and services the best around. </a:t>
              </a:r>
            </a:p>
          </p:txBody>
        </p:sp>
        <p:grpSp>
          <p:nvGrpSpPr>
            <p:cNvPr id="38" name="Group 37"/>
            <p:cNvGrpSpPr/>
            <p:nvPr/>
          </p:nvGrpSpPr>
          <p:grpSpPr>
            <a:xfrm>
              <a:off x="8859996" y="5436217"/>
              <a:ext cx="390525" cy="390525"/>
              <a:chOff x="8496300" y="2287295"/>
              <a:chExt cx="390525" cy="390525"/>
            </a:xfrm>
          </p:grpSpPr>
          <p:grpSp>
            <p:nvGrpSpPr>
              <p:cNvPr id="39" name="Group 4"/>
              <p:cNvGrpSpPr>
                <a:grpSpLocks noChangeAspect="1"/>
              </p:cNvGrpSpPr>
              <p:nvPr/>
            </p:nvGrpSpPr>
            <p:grpSpPr bwMode="auto">
              <a:xfrm>
                <a:off x="8612733" y="2350730"/>
                <a:ext cx="157658" cy="263654"/>
                <a:chOff x="2" y="0"/>
                <a:chExt cx="177" cy="296"/>
              </a:xfrm>
              <a:solidFill>
                <a:schemeClr val="bg1"/>
              </a:solidFill>
            </p:grpSpPr>
            <p:sp>
              <p:nvSpPr>
                <p:cNvPr id="41" name="Rectangle 5"/>
                <p:cNvSpPr>
                  <a:spLocks noChangeArrowheads="1"/>
                </p:cNvSpPr>
                <p:nvPr/>
              </p:nvSpPr>
              <p:spPr bwMode="auto">
                <a:xfrm>
                  <a:off x="49" y="218"/>
                  <a:ext cx="83"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Rectangle 6"/>
                <p:cNvSpPr>
                  <a:spLocks noChangeArrowheads="1"/>
                </p:cNvSpPr>
                <p:nvPr/>
              </p:nvSpPr>
              <p:spPr bwMode="auto">
                <a:xfrm>
                  <a:off x="49" y="249"/>
                  <a:ext cx="83"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Rectangle 7"/>
                <p:cNvSpPr>
                  <a:spLocks noChangeArrowheads="1"/>
                </p:cNvSpPr>
                <p:nvPr/>
              </p:nvSpPr>
              <p:spPr bwMode="auto">
                <a:xfrm>
                  <a:off x="59" y="280"/>
                  <a:ext cx="63"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8"/>
                <p:cNvSpPr>
                  <a:spLocks noEditPoints="1"/>
                </p:cNvSpPr>
                <p:nvPr/>
              </p:nvSpPr>
              <p:spPr bwMode="auto">
                <a:xfrm>
                  <a:off x="2" y="0"/>
                  <a:ext cx="177" cy="202"/>
                </a:xfrm>
                <a:custGeom>
                  <a:avLst/>
                  <a:gdLst>
                    <a:gd name="T0" fmla="*/ 70 w 90"/>
                    <a:gd name="T1" fmla="*/ 104 h 104"/>
                    <a:gd name="T2" fmla="*/ 20 w 90"/>
                    <a:gd name="T3" fmla="*/ 104 h 104"/>
                    <a:gd name="T4" fmla="*/ 20 w 90"/>
                    <a:gd name="T5" fmla="*/ 100 h 104"/>
                    <a:gd name="T6" fmla="*/ 9 w 90"/>
                    <a:gd name="T7" fmla="*/ 72 h 104"/>
                    <a:gd name="T8" fmla="*/ 12 w 90"/>
                    <a:gd name="T9" fmla="*/ 70 h 104"/>
                    <a:gd name="T10" fmla="*/ 9 w 90"/>
                    <a:gd name="T11" fmla="*/ 72 h 104"/>
                    <a:gd name="T12" fmla="*/ 0 w 90"/>
                    <a:gd name="T13" fmla="*/ 45 h 104"/>
                    <a:gd name="T14" fmla="*/ 45 w 90"/>
                    <a:gd name="T15" fmla="*/ 0 h 104"/>
                    <a:gd name="T16" fmla="*/ 90 w 90"/>
                    <a:gd name="T17" fmla="*/ 45 h 104"/>
                    <a:gd name="T18" fmla="*/ 81 w 90"/>
                    <a:gd name="T19" fmla="*/ 72 h 104"/>
                    <a:gd name="T20" fmla="*/ 80 w 90"/>
                    <a:gd name="T21" fmla="*/ 74 h 104"/>
                    <a:gd name="T22" fmla="*/ 70 w 90"/>
                    <a:gd name="T23" fmla="*/ 100 h 104"/>
                    <a:gd name="T24" fmla="*/ 70 w 90"/>
                    <a:gd name="T25" fmla="*/ 104 h 104"/>
                    <a:gd name="T26" fmla="*/ 28 w 90"/>
                    <a:gd name="T27" fmla="*/ 96 h 104"/>
                    <a:gd name="T28" fmla="*/ 62 w 90"/>
                    <a:gd name="T29" fmla="*/ 96 h 104"/>
                    <a:gd name="T30" fmla="*/ 75 w 90"/>
                    <a:gd name="T31" fmla="*/ 67 h 104"/>
                    <a:gd name="T32" fmla="*/ 75 w 90"/>
                    <a:gd name="T33" fmla="*/ 67 h 104"/>
                    <a:gd name="T34" fmla="*/ 82 w 90"/>
                    <a:gd name="T35" fmla="*/ 45 h 104"/>
                    <a:gd name="T36" fmla="*/ 45 w 90"/>
                    <a:gd name="T37" fmla="*/ 8 h 104"/>
                    <a:gd name="T38" fmla="*/ 8 w 90"/>
                    <a:gd name="T39" fmla="*/ 45 h 104"/>
                    <a:gd name="T40" fmla="*/ 15 w 90"/>
                    <a:gd name="T41" fmla="*/ 67 h 104"/>
                    <a:gd name="T42" fmla="*/ 15 w 90"/>
                    <a:gd name="T43" fmla="*/ 67 h 104"/>
                    <a:gd name="T44" fmla="*/ 28 w 90"/>
                    <a:gd name="T45" fmla="*/ 9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 h="104">
                      <a:moveTo>
                        <a:pt x="70" y="104"/>
                      </a:moveTo>
                      <a:cubicBezTo>
                        <a:pt x="20" y="104"/>
                        <a:pt x="20" y="104"/>
                        <a:pt x="20" y="104"/>
                      </a:cubicBezTo>
                      <a:cubicBezTo>
                        <a:pt x="20" y="100"/>
                        <a:pt x="20" y="100"/>
                        <a:pt x="20" y="100"/>
                      </a:cubicBezTo>
                      <a:cubicBezTo>
                        <a:pt x="20" y="100"/>
                        <a:pt x="19" y="85"/>
                        <a:pt x="9" y="72"/>
                      </a:cubicBezTo>
                      <a:cubicBezTo>
                        <a:pt x="12" y="70"/>
                        <a:pt x="12" y="70"/>
                        <a:pt x="12" y="70"/>
                      </a:cubicBezTo>
                      <a:cubicBezTo>
                        <a:pt x="9" y="72"/>
                        <a:pt x="9" y="72"/>
                        <a:pt x="9" y="72"/>
                      </a:cubicBezTo>
                      <a:cubicBezTo>
                        <a:pt x="3" y="64"/>
                        <a:pt x="0" y="55"/>
                        <a:pt x="0" y="45"/>
                      </a:cubicBezTo>
                      <a:cubicBezTo>
                        <a:pt x="0" y="20"/>
                        <a:pt x="20" y="0"/>
                        <a:pt x="45" y="0"/>
                      </a:cubicBezTo>
                      <a:cubicBezTo>
                        <a:pt x="70" y="0"/>
                        <a:pt x="90" y="20"/>
                        <a:pt x="90" y="45"/>
                      </a:cubicBezTo>
                      <a:cubicBezTo>
                        <a:pt x="90" y="55"/>
                        <a:pt x="87" y="64"/>
                        <a:pt x="81" y="72"/>
                      </a:cubicBezTo>
                      <a:cubicBezTo>
                        <a:pt x="80" y="74"/>
                        <a:pt x="80" y="74"/>
                        <a:pt x="80" y="74"/>
                      </a:cubicBezTo>
                      <a:cubicBezTo>
                        <a:pt x="71" y="87"/>
                        <a:pt x="70" y="100"/>
                        <a:pt x="70" y="100"/>
                      </a:cubicBezTo>
                      <a:lnTo>
                        <a:pt x="70" y="104"/>
                      </a:lnTo>
                      <a:close/>
                      <a:moveTo>
                        <a:pt x="28" y="96"/>
                      </a:moveTo>
                      <a:cubicBezTo>
                        <a:pt x="62" y="96"/>
                        <a:pt x="62" y="96"/>
                        <a:pt x="62" y="96"/>
                      </a:cubicBezTo>
                      <a:cubicBezTo>
                        <a:pt x="63" y="90"/>
                        <a:pt x="66" y="78"/>
                        <a:pt x="75" y="67"/>
                      </a:cubicBezTo>
                      <a:cubicBezTo>
                        <a:pt x="75" y="67"/>
                        <a:pt x="75" y="67"/>
                        <a:pt x="75" y="67"/>
                      </a:cubicBezTo>
                      <a:cubicBezTo>
                        <a:pt x="80" y="60"/>
                        <a:pt x="82" y="53"/>
                        <a:pt x="82" y="45"/>
                      </a:cubicBezTo>
                      <a:cubicBezTo>
                        <a:pt x="82" y="25"/>
                        <a:pt x="65" y="8"/>
                        <a:pt x="45" y="8"/>
                      </a:cubicBezTo>
                      <a:cubicBezTo>
                        <a:pt x="25" y="8"/>
                        <a:pt x="8" y="25"/>
                        <a:pt x="8" y="45"/>
                      </a:cubicBezTo>
                      <a:cubicBezTo>
                        <a:pt x="8" y="53"/>
                        <a:pt x="10" y="61"/>
                        <a:pt x="15" y="67"/>
                      </a:cubicBezTo>
                      <a:cubicBezTo>
                        <a:pt x="15" y="67"/>
                        <a:pt x="15" y="67"/>
                        <a:pt x="15" y="67"/>
                      </a:cubicBezTo>
                      <a:cubicBezTo>
                        <a:pt x="24" y="78"/>
                        <a:pt x="27" y="90"/>
                        <a:pt x="28"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0" name="Rectangle 39"/>
              <p:cNvSpPr/>
              <p:nvPr/>
            </p:nvSpPr>
            <p:spPr bwMode="auto">
              <a:xfrm>
                <a:off x="8496300" y="2287295"/>
                <a:ext cx="390525" cy="390525"/>
              </a:xfrm>
              <a:prstGeom prst="rect">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6" name="Group 5"/>
          <p:cNvGrpSpPr/>
          <p:nvPr/>
        </p:nvGrpSpPr>
        <p:grpSpPr>
          <a:xfrm>
            <a:off x="457201" y="2268672"/>
            <a:ext cx="795992" cy="772585"/>
            <a:chOff x="934083" y="3633360"/>
            <a:chExt cx="1161417" cy="1127264"/>
          </a:xfrm>
        </p:grpSpPr>
        <p:sp>
          <p:nvSpPr>
            <p:cNvPr id="49" name="Freeform 16"/>
            <p:cNvSpPr>
              <a:spLocks/>
            </p:cNvSpPr>
            <p:nvPr/>
          </p:nvSpPr>
          <p:spPr bwMode="auto">
            <a:xfrm>
              <a:off x="934083" y="3998867"/>
              <a:ext cx="290354" cy="761757"/>
            </a:xfrm>
            <a:custGeom>
              <a:avLst/>
              <a:gdLst>
                <a:gd name="T0" fmla="*/ 85 w 85"/>
                <a:gd name="T1" fmla="*/ 223 h 223"/>
                <a:gd name="T2" fmla="*/ 0 w 85"/>
                <a:gd name="T3" fmla="*/ 223 h 223"/>
                <a:gd name="T4" fmla="*/ 0 w 85"/>
                <a:gd name="T5" fmla="*/ 0 h 223"/>
                <a:gd name="T6" fmla="*/ 85 w 85"/>
                <a:gd name="T7" fmla="*/ 0 h 223"/>
              </a:gdLst>
              <a:ahLst/>
              <a:cxnLst>
                <a:cxn ang="0">
                  <a:pos x="T0" y="T1"/>
                </a:cxn>
                <a:cxn ang="0">
                  <a:pos x="T2" y="T3"/>
                </a:cxn>
                <a:cxn ang="0">
                  <a:pos x="T4" y="T5"/>
                </a:cxn>
                <a:cxn ang="0">
                  <a:pos x="T6" y="T7"/>
                </a:cxn>
              </a:cxnLst>
              <a:rect l="0" t="0" r="r" b="b"/>
              <a:pathLst>
                <a:path w="85" h="223">
                  <a:moveTo>
                    <a:pt x="85" y="223"/>
                  </a:moveTo>
                  <a:lnTo>
                    <a:pt x="0" y="223"/>
                  </a:lnTo>
                  <a:lnTo>
                    <a:pt x="0" y="0"/>
                  </a:lnTo>
                  <a:lnTo>
                    <a:pt x="85" y="0"/>
                  </a:lnTo>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5" name="Group 4"/>
            <p:cNvGrpSpPr/>
            <p:nvPr/>
          </p:nvGrpSpPr>
          <p:grpSpPr>
            <a:xfrm>
              <a:off x="1026313" y="3633360"/>
              <a:ext cx="1069187" cy="1127264"/>
              <a:chOff x="1026313" y="3633360"/>
              <a:chExt cx="1069187" cy="1127264"/>
            </a:xfrm>
          </p:grpSpPr>
          <p:sp>
            <p:nvSpPr>
              <p:cNvPr id="48" name="Rectangle 15"/>
              <p:cNvSpPr>
                <a:spLocks noChangeArrowheads="1"/>
              </p:cNvSpPr>
              <p:nvPr/>
            </p:nvSpPr>
            <p:spPr bwMode="auto">
              <a:xfrm>
                <a:off x="1316667" y="3739254"/>
                <a:ext cx="522638" cy="1021370"/>
              </a:xfrm>
              <a:prstGeom prst="rect">
                <a:avLst/>
              </a:pr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7"/>
              <p:cNvSpPr>
                <a:spLocks/>
              </p:cNvSpPr>
              <p:nvPr/>
            </p:nvSpPr>
            <p:spPr bwMode="auto">
              <a:xfrm>
                <a:off x="1931535" y="4268727"/>
                <a:ext cx="163965" cy="491897"/>
              </a:xfrm>
              <a:custGeom>
                <a:avLst/>
                <a:gdLst>
                  <a:gd name="T0" fmla="*/ 0 w 48"/>
                  <a:gd name="T1" fmla="*/ 144 h 144"/>
                  <a:gd name="T2" fmla="*/ 48 w 48"/>
                  <a:gd name="T3" fmla="*/ 144 h 144"/>
                  <a:gd name="T4" fmla="*/ 48 w 48"/>
                  <a:gd name="T5" fmla="*/ 0 h 144"/>
                  <a:gd name="T6" fmla="*/ 0 w 48"/>
                  <a:gd name="T7" fmla="*/ 0 h 144"/>
                </a:gdLst>
                <a:ahLst/>
                <a:cxnLst>
                  <a:cxn ang="0">
                    <a:pos x="T0" y="T1"/>
                  </a:cxn>
                  <a:cxn ang="0">
                    <a:pos x="T2" y="T3"/>
                  </a:cxn>
                  <a:cxn ang="0">
                    <a:pos x="T4" y="T5"/>
                  </a:cxn>
                  <a:cxn ang="0">
                    <a:pos x="T6" y="T7"/>
                  </a:cxn>
                </a:cxnLst>
                <a:rect l="0" t="0" r="r" b="b"/>
                <a:pathLst>
                  <a:path w="48" h="144">
                    <a:moveTo>
                      <a:pt x="0" y="144"/>
                    </a:moveTo>
                    <a:lnTo>
                      <a:pt x="48" y="144"/>
                    </a:lnTo>
                    <a:lnTo>
                      <a:pt x="48" y="0"/>
                    </a:lnTo>
                    <a:lnTo>
                      <a:pt x="0" y="0"/>
                    </a:lnTo>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8"/>
              <p:cNvSpPr>
                <a:spLocks/>
              </p:cNvSpPr>
              <p:nvPr/>
            </p:nvSpPr>
            <p:spPr bwMode="auto">
              <a:xfrm>
                <a:off x="1514792" y="4576163"/>
                <a:ext cx="126389" cy="184461"/>
              </a:xfrm>
              <a:custGeom>
                <a:avLst/>
                <a:gdLst>
                  <a:gd name="T0" fmla="*/ 19 w 19"/>
                  <a:gd name="T1" fmla="*/ 28 h 28"/>
                  <a:gd name="T2" fmla="*/ 19 w 19"/>
                  <a:gd name="T3" fmla="*/ 10 h 28"/>
                  <a:gd name="T4" fmla="*/ 9 w 19"/>
                  <a:gd name="T5" fmla="*/ 0 h 28"/>
                  <a:gd name="T6" fmla="*/ 0 w 19"/>
                  <a:gd name="T7" fmla="*/ 10 h 28"/>
                  <a:gd name="T8" fmla="*/ 0 w 19"/>
                  <a:gd name="T9" fmla="*/ 28 h 28"/>
                </a:gdLst>
                <a:ahLst/>
                <a:cxnLst>
                  <a:cxn ang="0">
                    <a:pos x="T0" y="T1"/>
                  </a:cxn>
                  <a:cxn ang="0">
                    <a:pos x="T2" y="T3"/>
                  </a:cxn>
                  <a:cxn ang="0">
                    <a:pos x="T4" y="T5"/>
                  </a:cxn>
                  <a:cxn ang="0">
                    <a:pos x="T6" y="T7"/>
                  </a:cxn>
                  <a:cxn ang="0">
                    <a:pos x="T8" y="T9"/>
                  </a:cxn>
                </a:cxnLst>
                <a:rect l="0" t="0" r="r" b="b"/>
                <a:pathLst>
                  <a:path w="19" h="28">
                    <a:moveTo>
                      <a:pt x="19" y="28"/>
                    </a:moveTo>
                    <a:cubicBezTo>
                      <a:pt x="19" y="10"/>
                      <a:pt x="19" y="10"/>
                      <a:pt x="19" y="10"/>
                    </a:cubicBezTo>
                    <a:cubicBezTo>
                      <a:pt x="19" y="5"/>
                      <a:pt x="15" y="0"/>
                      <a:pt x="9" y="0"/>
                    </a:cubicBezTo>
                    <a:cubicBezTo>
                      <a:pt x="4" y="0"/>
                      <a:pt x="0" y="5"/>
                      <a:pt x="0" y="10"/>
                    </a:cubicBezTo>
                    <a:cubicBezTo>
                      <a:pt x="0" y="28"/>
                      <a:pt x="0" y="28"/>
                      <a:pt x="0" y="28"/>
                    </a:cubicBezTo>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Rectangle 19"/>
              <p:cNvSpPr>
                <a:spLocks noChangeArrowheads="1"/>
              </p:cNvSpPr>
              <p:nvPr/>
            </p:nvSpPr>
            <p:spPr bwMode="auto">
              <a:xfrm>
                <a:off x="1415729" y="3633360"/>
                <a:ext cx="146885" cy="105894"/>
              </a:xfrm>
              <a:prstGeom prst="rect">
                <a:avLst/>
              </a:pr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Rectangle 20"/>
              <p:cNvSpPr>
                <a:spLocks noChangeArrowheads="1"/>
              </p:cNvSpPr>
              <p:nvPr/>
            </p:nvSpPr>
            <p:spPr bwMode="auto">
              <a:xfrm>
                <a:off x="1699252" y="3831485"/>
                <a:ext cx="54655" cy="54655"/>
              </a:xfrm>
              <a:prstGeom prst="rect">
                <a:avLst/>
              </a:prstGeom>
              <a:solidFill>
                <a:schemeClr val="accent1"/>
              </a:solidFill>
              <a:ln w="12700">
                <a:solidFill>
                  <a:schemeClr val="accent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 name="Rectangle 21"/>
              <p:cNvSpPr>
                <a:spLocks noChangeArrowheads="1"/>
              </p:cNvSpPr>
              <p:nvPr/>
            </p:nvSpPr>
            <p:spPr bwMode="auto">
              <a:xfrm>
                <a:off x="1699252" y="3971539"/>
                <a:ext cx="54655" cy="51239"/>
              </a:xfrm>
              <a:prstGeom prst="rect">
                <a:avLst/>
              </a:prstGeom>
              <a:solidFill>
                <a:schemeClr val="accent1"/>
              </a:solidFill>
              <a:ln w="12700">
                <a:solidFill>
                  <a:schemeClr val="accent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 name="Rectangle 22"/>
              <p:cNvSpPr>
                <a:spLocks noChangeArrowheads="1"/>
              </p:cNvSpPr>
              <p:nvPr/>
            </p:nvSpPr>
            <p:spPr bwMode="auto">
              <a:xfrm>
                <a:off x="1699252" y="4104761"/>
                <a:ext cx="54655" cy="51239"/>
              </a:xfrm>
              <a:prstGeom prst="rect">
                <a:avLst/>
              </a:prstGeom>
              <a:solidFill>
                <a:schemeClr val="accent1"/>
              </a:solidFill>
              <a:ln w="12700">
                <a:solidFill>
                  <a:schemeClr val="accent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 name="Rectangle 23"/>
              <p:cNvSpPr>
                <a:spLocks noChangeArrowheads="1"/>
              </p:cNvSpPr>
              <p:nvPr/>
            </p:nvSpPr>
            <p:spPr bwMode="auto">
              <a:xfrm>
                <a:off x="1699252" y="4244815"/>
                <a:ext cx="54655" cy="51239"/>
              </a:xfrm>
              <a:prstGeom prst="rect">
                <a:avLst/>
              </a:prstGeom>
              <a:solidFill>
                <a:schemeClr val="accent1"/>
              </a:solidFill>
              <a:ln w="12700">
                <a:solidFill>
                  <a:schemeClr val="accent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 name="Rectangle 24"/>
              <p:cNvSpPr>
                <a:spLocks noChangeArrowheads="1"/>
              </p:cNvSpPr>
              <p:nvPr/>
            </p:nvSpPr>
            <p:spPr bwMode="auto">
              <a:xfrm>
                <a:off x="1699252" y="4374621"/>
                <a:ext cx="54655" cy="54655"/>
              </a:xfrm>
              <a:prstGeom prst="rect">
                <a:avLst/>
              </a:prstGeom>
              <a:solidFill>
                <a:schemeClr val="accent1"/>
              </a:solidFill>
              <a:ln w="12700">
                <a:solidFill>
                  <a:schemeClr val="accent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 name="Rectangle 25"/>
              <p:cNvSpPr>
                <a:spLocks noChangeArrowheads="1"/>
              </p:cNvSpPr>
              <p:nvPr/>
            </p:nvSpPr>
            <p:spPr bwMode="auto">
              <a:xfrm>
                <a:off x="1402066" y="3831485"/>
                <a:ext cx="54655" cy="54655"/>
              </a:xfrm>
              <a:prstGeom prst="rect">
                <a:avLst/>
              </a:prstGeom>
              <a:solidFill>
                <a:schemeClr val="accent1"/>
              </a:solidFill>
              <a:ln w="12700">
                <a:solidFill>
                  <a:schemeClr val="accent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 name="Rectangle 26"/>
              <p:cNvSpPr>
                <a:spLocks noChangeArrowheads="1"/>
              </p:cNvSpPr>
              <p:nvPr/>
            </p:nvSpPr>
            <p:spPr bwMode="auto">
              <a:xfrm>
                <a:off x="1402066" y="3971539"/>
                <a:ext cx="54655" cy="51239"/>
              </a:xfrm>
              <a:prstGeom prst="rect">
                <a:avLst/>
              </a:prstGeom>
              <a:solidFill>
                <a:schemeClr val="accent1"/>
              </a:solidFill>
              <a:ln w="12700">
                <a:solidFill>
                  <a:schemeClr val="accent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 name="Rectangle 27"/>
              <p:cNvSpPr>
                <a:spLocks noChangeArrowheads="1"/>
              </p:cNvSpPr>
              <p:nvPr/>
            </p:nvSpPr>
            <p:spPr bwMode="auto">
              <a:xfrm>
                <a:off x="1402066" y="4104761"/>
                <a:ext cx="54655" cy="51239"/>
              </a:xfrm>
              <a:prstGeom prst="rect">
                <a:avLst/>
              </a:prstGeom>
              <a:solidFill>
                <a:schemeClr val="accent1"/>
              </a:solidFill>
              <a:ln w="12700">
                <a:solidFill>
                  <a:schemeClr val="accent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 name="Rectangle 28"/>
              <p:cNvSpPr>
                <a:spLocks noChangeArrowheads="1"/>
              </p:cNvSpPr>
              <p:nvPr/>
            </p:nvSpPr>
            <p:spPr bwMode="auto">
              <a:xfrm>
                <a:off x="1402066" y="4244815"/>
                <a:ext cx="54655" cy="51239"/>
              </a:xfrm>
              <a:prstGeom prst="rect">
                <a:avLst/>
              </a:prstGeom>
              <a:solidFill>
                <a:schemeClr val="accent1"/>
              </a:solidFill>
              <a:ln w="12700">
                <a:solidFill>
                  <a:schemeClr val="accent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 name="Rectangle 29"/>
              <p:cNvSpPr>
                <a:spLocks noChangeArrowheads="1"/>
              </p:cNvSpPr>
              <p:nvPr/>
            </p:nvSpPr>
            <p:spPr bwMode="auto">
              <a:xfrm>
                <a:off x="1402066" y="4374621"/>
                <a:ext cx="54655" cy="54655"/>
              </a:xfrm>
              <a:prstGeom prst="rect">
                <a:avLst/>
              </a:prstGeom>
              <a:solidFill>
                <a:schemeClr val="accent1"/>
              </a:solidFill>
              <a:ln w="12700">
                <a:solidFill>
                  <a:schemeClr val="accent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 name="Rectangle 30"/>
              <p:cNvSpPr>
                <a:spLocks noChangeArrowheads="1"/>
              </p:cNvSpPr>
              <p:nvPr/>
            </p:nvSpPr>
            <p:spPr bwMode="auto">
              <a:xfrm>
                <a:off x="1548951" y="3831485"/>
                <a:ext cx="51239" cy="54655"/>
              </a:xfrm>
              <a:prstGeom prst="rect">
                <a:avLst/>
              </a:prstGeom>
              <a:solidFill>
                <a:schemeClr val="accent1"/>
              </a:solidFill>
              <a:ln w="12700">
                <a:solidFill>
                  <a:schemeClr val="accent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 name="Rectangle 31"/>
              <p:cNvSpPr>
                <a:spLocks noChangeArrowheads="1"/>
              </p:cNvSpPr>
              <p:nvPr/>
            </p:nvSpPr>
            <p:spPr bwMode="auto">
              <a:xfrm>
                <a:off x="1548951" y="3971539"/>
                <a:ext cx="51239" cy="51239"/>
              </a:xfrm>
              <a:prstGeom prst="rect">
                <a:avLst/>
              </a:prstGeom>
              <a:solidFill>
                <a:schemeClr val="accent1"/>
              </a:solidFill>
              <a:ln w="12700">
                <a:solidFill>
                  <a:schemeClr val="accent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 name="Rectangle 32"/>
              <p:cNvSpPr>
                <a:spLocks noChangeArrowheads="1"/>
              </p:cNvSpPr>
              <p:nvPr/>
            </p:nvSpPr>
            <p:spPr bwMode="auto">
              <a:xfrm>
                <a:off x="1548951" y="4104761"/>
                <a:ext cx="51239" cy="51239"/>
              </a:xfrm>
              <a:prstGeom prst="rect">
                <a:avLst/>
              </a:prstGeom>
              <a:solidFill>
                <a:schemeClr val="accent1"/>
              </a:solidFill>
              <a:ln w="12700">
                <a:solidFill>
                  <a:schemeClr val="accent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 name="Rectangle 33"/>
              <p:cNvSpPr>
                <a:spLocks noChangeArrowheads="1"/>
              </p:cNvSpPr>
              <p:nvPr/>
            </p:nvSpPr>
            <p:spPr bwMode="auto">
              <a:xfrm>
                <a:off x="1548951" y="4244815"/>
                <a:ext cx="51239" cy="51239"/>
              </a:xfrm>
              <a:prstGeom prst="rect">
                <a:avLst/>
              </a:prstGeom>
              <a:solidFill>
                <a:schemeClr val="accent1"/>
              </a:solidFill>
              <a:ln w="12700">
                <a:solidFill>
                  <a:schemeClr val="accent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 name="Rectangle 34"/>
              <p:cNvSpPr>
                <a:spLocks noChangeArrowheads="1"/>
              </p:cNvSpPr>
              <p:nvPr/>
            </p:nvSpPr>
            <p:spPr bwMode="auto">
              <a:xfrm>
                <a:off x="1548951" y="4374621"/>
                <a:ext cx="51239" cy="54655"/>
              </a:xfrm>
              <a:prstGeom prst="rect">
                <a:avLst/>
              </a:prstGeom>
              <a:solidFill>
                <a:schemeClr val="accent1"/>
              </a:solidFill>
              <a:ln w="12700">
                <a:solidFill>
                  <a:schemeClr val="accent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 name="Rectangle 35"/>
              <p:cNvSpPr>
                <a:spLocks noChangeArrowheads="1"/>
              </p:cNvSpPr>
              <p:nvPr/>
            </p:nvSpPr>
            <p:spPr bwMode="auto">
              <a:xfrm>
                <a:off x="1026313" y="4104761"/>
                <a:ext cx="51239" cy="51239"/>
              </a:xfrm>
              <a:prstGeom prst="rect">
                <a:avLst/>
              </a:prstGeom>
              <a:solidFill>
                <a:schemeClr val="accent1"/>
              </a:solidFill>
              <a:ln w="12700">
                <a:solidFill>
                  <a:schemeClr val="accent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 name="Rectangle 36"/>
              <p:cNvSpPr>
                <a:spLocks noChangeArrowheads="1"/>
              </p:cNvSpPr>
              <p:nvPr/>
            </p:nvSpPr>
            <p:spPr bwMode="auto">
              <a:xfrm>
                <a:off x="1026313" y="4244815"/>
                <a:ext cx="51239" cy="51239"/>
              </a:xfrm>
              <a:prstGeom prst="rect">
                <a:avLst/>
              </a:prstGeom>
              <a:solidFill>
                <a:schemeClr val="accent1"/>
              </a:solidFill>
              <a:ln w="12700">
                <a:solidFill>
                  <a:schemeClr val="accent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 name="Rectangle 37"/>
              <p:cNvSpPr>
                <a:spLocks noChangeArrowheads="1"/>
              </p:cNvSpPr>
              <p:nvPr/>
            </p:nvSpPr>
            <p:spPr bwMode="auto">
              <a:xfrm>
                <a:off x="1026313" y="4374621"/>
                <a:ext cx="51239" cy="54655"/>
              </a:xfrm>
              <a:prstGeom prst="rect">
                <a:avLst/>
              </a:prstGeom>
              <a:solidFill>
                <a:schemeClr val="accent1"/>
              </a:solidFill>
              <a:ln w="12700">
                <a:solidFill>
                  <a:schemeClr val="accent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 name="Rectangle 38"/>
              <p:cNvSpPr>
                <a:spLocks noChangeArrowheads="1"/>
              </p:cNvSpPr>
              <p:nvPr/>
            </p:nvSpPr>
            <p:spPr bwMode="auto">
              <a:xfrm>
                <a:off x="1169782" y="4104761"/>
                <a:ext cx="54655" cy="51239"/>
              </a:xfrm>
              <a:prstGeom prst="rect">
                <a:avLst/>
              </a:prstGeom>
              <a:solidFill>
                <a:schemeClr val="accent1"/>
              </a:solidFill>
              <a:ln w="12700">
                <a:solidFill>
                  <a:schemeClr val="accent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2" name="Rectangle 39"/>
              <p:cNvSpPr>
                <a:spLocks noChangeArrowheads="1"/>
              </p:cNvSpPr>
              <p:nvPr/>
            </p:nvSpPr>
            <p:spPr bwMode="auto">
              <a:xfrm>
                <a:off x="1169782" y="4244815"/>
                <a:ext cx="54655" cy="51239"/>
              </a:xfrm>
              <a:prstGeom prst="rect">
                <a:avLst/>
              </a:prstGeom>
              <a:solidFill>
                <a:schemeClr val="accent1"/>
              </a:solidFill>
              <a:ln w="12700">
                <a:solidFill>
                  <a:schemeClr val="accent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3" name="Rectangle 40"/>
              <p:cNvSpPr>
                <a:spLocks noChangeArrowheads="1"/>
              </p:cNvSpPr>
              <p:nvPr/>
            </p:nvSpPr>
            <p:spPr bwMode="auto">
              <a:xfrm>
                <a:off x="1169782" y="4374621"/>
                <a:ext cx="54655" cy="54655"/>
              </a:xfrm>
              <a:prstGeom prst="rect">
                <a:avLst/>
              </a:prstGeom>
              <a:solidFill>
                <a:schemeClr val="accent1"/>
              </a:solidFill>
              <a:ln w="12700">
                <a:solidFill>
                  <a:schemeClr val="accent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 name="Rectangle 41"/>
              <p:cNvSpPr>
                <a:spLocks noChangeArrowheads="1"/>
              </p:cNvSpPr>
              <p:nvPr/>
            </p:nvSpPr>
            <p:spPr bwMode="auto">
              <a:xfrm>
                <a:off x="1026313" y="4514675"/>
                <a:ext cx="51239" cy="54655"/>
              </a:xfrm>
              <a:prstGeom prst="rect">
                <a:avLst/>
              </a:prstGeom>
              <a:solidFill>
                <a:schemeClr val="accent1"/>
              </a:solidFill>
              <a:ln w="12700">
                <a:solidFill>
                  <a:schemeClr val="accent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5" name="Rectangle 42"/>
              <p:cNvSpPr>
                <a:spLocks noChangeArrowheads="1"/>
              </p:cNvSpPr>
              <p:nvPr/>
            </p:nvSpPr>
            <p:spPr bwMode="auto">
              <a:xfrm>
                <a:off x="1169782" y="4514675"/>
                <a:ext cx="54655" cy="54655"/>
              </a:xfrm>
              <a:prstGeom prst="rect">
                <a:avLst/>
              </a:prstGeom>
              <a:solidFill>
                <a:schemeClr val="accent1"/>
              </a:solidFill>
              <a:ln w="12700">
                <a:solidFill>
                  <a:schemeClr val="accent1"/>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9231" name="Group 9230"/>
          <p:cNvGrpSpPr/>
          <p:nvPr/>
        </p:nvGrpSpPr>
        <p:grpSpPr>
          <a:xfrm>
            <a:off x="1125571" y="2034284"/>
            <a:ext cx="3283010" cy="1252208"/>
            <a:chOff x="1125571" y="2034284"/>
            <a:chExt cx="3283010" cy="1252208"/>
          </a:xfrm>
        </p:grpSpPr>
        <p:sp>
          <p:nvSpPr>
            <p:cNvPr id="26" name="Rectangle 25"/>
            <p:cNvSpPr/>
            <p:nvPr/>
          </p:nvSpPr>
          <p:spPr bwMode="auto">
            <a:xfrm>
              <a:off x="1151052" y="2596093"/>
              <a:ext cx="3257529" cy="6903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39891" rIns="457200" bIns="104919" numCol="1" spcCol="0" rtlCol="0" fromWordArt="0" anchor="t" anchorCtr="0" forceAA="0" compatLnSpc="1">
              <a:prstTxWarp prst="textNoShape">
                <a:avLst/>
              </a:prstTxWarp>
              <a:spAutoFit/>
            </a:bodyPr>
            <a:lstStyle/>
            <a:p>
              <a:pPr defTabSz="1243395" fontAlgn="base">
                <a:lnSpc>
                  <a:spcPct val="90000"/>
                </a:lnSpc>
                <a:spcBef>
                  <a:spcPct val="0"/>
                </a:spcBef>
                <a:spcAft>
                  <a:spcPts val="408"/>
                </a:spcAft>
              </a:pPr>
              <a:r>
                <a:rPr lang="en-US" sz="2400" b="1" baseline="30000" dirty="0">
                  <a:gradFill>
                    <a:gsLst>
                      <a:gs pos="1250">
                        <a:schemeClr val="accent1"/>
                      </a:gs>
                      <a:gs pos="100000">
                        <a:schemeClr val="accent1"/>
                      </a:gs>
                    </a:gsLst>
                    <a:lin ang="5400000" scaled="0"/>
                  </a:gradFill>
                </a:rPr>
                <a:t>Provider-sponsored </a:t>
              </a:r>
              <a:br>
                <a:rPr lang="en-US" sz="2400" b="1" baseline="30000" dirty="0">
                  <a:gradFill>
                    <a:gsLst>
                      <a:gs pos="1250">
                        <a:schemeClr val="accent1"/>
                      </a:gs>
                      <a:gs pos="100000">
                        <a:schemeClr val="accent1"/>
                      </a:gs>
                    </a:gsLst>
                    <a:lin ang="5400000" scaled="0"/>
                  </a:gradFill>
                </a:rPr>
              </a:br>
              <a:r>
                <a:rPr lang="en-US" sz="2400" b="1" baseline="30000" dirty="0">
                  <a:gradFill>
                    <a:gsLst>
                      <a:gs pos="1250">
                        <a:schemeClr val="accent1"/>
                      </a:gs>
                      <a:gs pos="100000">
                        <a:schemeClr val="accent1"/>
                      </a:gs>
                    </a:gsLst>
                    <a:lin ang="5400000" scaled="0"/>
                  </a:gradFill>
                </a:rPr>
                <a:t>parent organizations</a:t>
              </a:r>
            </a:p>
          </p:txBody>
        </p:sp>
        <p:sp>
          <p:nvSpPr>
            <p:cNvPr id="76" name="Rectangle 75"/>
            <p:cNvSpPr/>
            <p:nvPr/>
          </p:nvSpPr>
          <p:spPr bwMode="auto">
            <a:xfrm>
              <a:off x="1125571" y="2034284"/>
              <a:ext cx="1217799" cy="6903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39891" rIns="457200" bIns="104919" numCol="1" spcCol="0" rtlCol="0" fromWordArt="0" anchor="t" anchorCtr="0" forceAA="0" compatLnSpc="1">
              <a:prstTxWarp prst="textNoShape">
                <a:avLst/>
              </a:prstTxWarp>
              <a:spAutoFit/>
            </a:bodyPr>
            <a:lstStyle/>
            <a:p>
              <a:pPr defTabSz="1243395" fontAlgn="base">
                <a:lnSpc>
                  <a:spcPct val="90000"/>
                </a:lnSpc>
                <a:spcBef>
                  <a:spcPct val="0"/>
                </a:spcBef>
                <a:spcAft>
                  <a:spcPts val="408"/>
                </a:spcAft>
              </a:pPr>
              <a:r>
                <a:rPr lang="en-US" sz="3200" b="1" dirty="0">
                  <a:gradFill>
                    <a:gsLst>
                      <a:gs pos="0">
                        <a:schemeClr val="accent1"/>
                      </a:gs>
                      <a:gs pos="100000">
                        <a:schemeClr val="accent1"/>
                      </a:gs>
                    </a:gsLst>
                  </a:gradFill>
                </a:rPr>
                <a:t>70</a:t>
              </a:r>
              <a:r>
                <a:rPr lang="en-US" sz="3200" b="1" dirty="0">
                  <a:gradFill>
                    <a:gsLst>
                      <a:gs pos="0">
                        <a:schemeClr val="tx1"/>
                      </a:gs>
                      <a:gs pos="100000">
                        <a:schemeClr val="tx1"/>
                      </a:gs>
                    </a:gsLst>
                  </a:gradFill>
                </a:rPr>
                <a:t> </a:t>
              </a:r>
              <a:endParaRPr lang="en-US" sz="1800" dirty="0">
                <a:gradFill>
                  <a:gsLst>
                    <a:gs pos="0">
                      <a:schemeClr val="tx1"/>
                    </a:gs>
                    <a:gs pos="100000">
                      <a:schemeClr val="tx1"/>
                    </a:gs>
                  </a:gsLst>
                </a:gradFill>
              </a:endParaRPr>
            </a:p>
          </p:txBody>
        </p:sp>
      </p:grpSp>
      <p:grpSp>
        <p:nvGrpSpPr>
          <p:cNvPr id="9235" name="Group 9234"/>
          <p:cNvGrpSpPr/>
          <p:nvPr/>
        </p:nvGrpSpPr>
        <p:grpSpPr>
          <a:xfrm>
            <a:off x="302937" y="4812224"/>
            <a:ext cx="3076183" cy="1566791"/>
            <a:chOff x="302937" y="4812224"/>
            <a:chExt cx="3076183" cy="1566791"/>
          </a:xfrm>
        </p:grpSpPr>
        <p:sp>
          <p:nvSpPr>
            <p:cNvPr id="45" name="Rectangle 44"/>
            <p:cNvSpPr/>
            <p:nvPr/>
          </p:nvSpPr>
          <p:spPr bwMode="auto">
            <a:xfrm>
              <a:off x="302937" y="4812224"/>
              <a:ext cx="2103120" cy="4965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39891" rIns="457200" bIns="104919" numCol="1" spcCol="0" rtlCol="0" fromWordArt="0" anchor="t" anchorCtr="0" forceAA="0" compatLnSpc="1">
              <a:prstTxWarp prst="textNoShape">
                <a:avLst/>
              </a:prstTxWarp>
              <a:spAutoFit/>
            </a:bodyPr>
            <a:lstStyle/>
            <a:p>
              <a:pPr defTabSz="1243395" fontAlgn="base">
                <a:lnSpc>
                  <a:spcPct val="90000"/>
                </a:lnSpc>
                <a:spcBef>
                  <a:spcPct val="0"/>
                </a:spcBef>
                <a:spcAft>
                  <a:spcPts val="408"/>
                </a:spcAft>
              </a:pPr>
              <a:r>
                <a:rPr lang="en-US" sz="1800" dirty="0">
                  <a:gradFill>
                    <a:gsLst>
                      <a:gs pos="0">
                        <a:schemeClr val="tx1"/>
                      </a:gs>
                      <a:gs pos="100000">
                        <a:schemeClr val="tx1"/>
                      </a:gs>
                    </a:gsLst>
                  </a:gradFill>
                </a:rPr>
                <a:t>offering</a:t>
              </a:r>
              <a:endParaRPr lang="en-US" sz="1600" dirty="0">
                <a:gradFill>
                  <a:gsLst>
                    <a:gs pos="0">
                      <a:schemeClr val="tx1"/>
                    </a:gs>
                    <a:gs pos="100000">
                      <a:schemeClr val="tx1"/>
                    </a:gs>
                  </a:gsLst>
                </a:gradFill>
              </a:endParaRPr>
            </a:p>
          </p:txBody>
        </p:sp>
        <p:grpSp>
          <p:nvGrpSpPr>
            <p:cNvPr id="9233" name="Group 9232"/>
            <p:cNvGrpSpPr/>
            <p:nvPr/>
          </p:nvGrpSpPr>
          <p:grpSpPr>
            <a:xfrm>
              <a:off x="925501" y="5124982"/>
              <a:ext cx="2453619" cy="1254033"/>
              <a:chOff x="925501" y="5124982"/>
              <a:chExt cx="2453619" cy="1254033"/>
            </a:xfrm>
          </p:grpSpPr>
          <p:sp>
            <p:nvSpPr>
              <p:cNvPr id="77" name="Rectangle 76"/>
              <p:cNvSpPr/>
              <p:nvPr/>
            </p:nvSpPr>
            <p:spPr bwMode="auto">
              <a:xfrm>
                <a:off x="925501" y="5688616"/>
                <a:ext cx="2453619" cy="6903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39891" rIns="457200" bIns="104919" numCol="1" spcCol="0" rtlCol="0" fromWordArt="0" anchor="t" anchorCtr="0" forceAA="0" compatLnSpc="1">
                <a:prstTxWarp prst="textNoShape">
                  <a:avLst/>
                </a:prstTxWarp>
                <a:spAutoFit/>
              </a:bodyPr>
              <a:lstStyle/>
              <a:p>
                <a:pPr defTabSz="1243395" fontAlgn="base">
                  <a:lnSpc>
                    <a:spcPct val="90000"/>
                  </a:lnSpc>
                  <a:spcBef>
                    <a:spcPct val="0"/>
                  </a:spcBef>
                  <a:spcAft>
                    <a:spcPts val="408"/>
                  </a:spcAft>
                </a:pPr>
                <a:r>
                  <a:rPr lang="en-US" sz="2400" b="1" baseline="30000" dirty="0">
                    <a:gradFill>
                      <a:gsLst>
                        <a:gs pos="1250">
                          <a:schemeClr val="accent1"/>
                        </a:gs>
                        <a:gs pos="100000">
                          <a:schemeClr val="accent1"/>
                        </a:gs>
                      </a:gsLst>
                      <a:lin ang="5400000" scaled="0"/>
                    </a:gradFill>
                  </a:rPr>
                  <a:t>Medicare Advantage plans</a:t>
                </a:r>
              </a:p>
            </p:txBody>
          </p:sp>
          <p:sp>
            <p:nvSpPr>
              <p:cNvPr id="78" name="Rectangle 77"/>
              <p:cNvSpPr/>
              <p:nvPr/>
            </p:nvSpPr>
            <p:spPr bwMode="auto">
              <a:xfrm>
                <a:off x="981619" y="5124982"/>
                <a:ext cx="1479008" cy="6903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39891" rIns="457200" bIns="104919" numCol="1" spcCol="0" rtlCol="0" fromWordArt="0" anchor="t" anchorCtr="0" forceAA="0" compatLnSpc="1">
                <a:prstTxWarp prst="textNoShape">
                  <a:avLst/>
                </a:prstTxWarp>
                <a:spAutoFit/>
              </a:bodyPr>
              <a:lstStyle/>
              <a:p>
                <a:pPr defTabSz="1243395" fontAlgn="base">
                  <a:lnSpc>
                    <a:spcPct val="90000"/>
                  </a:lnSpc>
                  <a:spcBef>
                    <a:spcPct val="0"/>
                  </a:spcBef>
                  <a:spcAft>
                    <a:spcPts val="408"/>
                  </a:spcAft>
                </a:pPr>
                <a:r>
                  <a:rPr lang="en-US" sz="3200" b="1" dirty="0">
                    <a:gradFill>
                      <a:gsLst>
                        <a:gs pos="0">
                          <a:schemeClr val="accent1"/>
                        </a:gs>
                        <a:gs pos="100000">
                          <a:schemeClr val="accent1"/>
                        </a:gs>
                      </a:gsLst>
                    </a:gradFill>
                  </a:rPr>
                  <a:t>403</a:t>
                </a:r>
                <a:endParaRPr lang="en-US" sz="1800" dirty="0">
                  <a:gradFill>
                    <a:gsLst>
                      <a:gs pos="0">
                        <a:schemeClr val="tx1"/>
                      </a:gs>
                      <a:gs pos="100000">
                        <a:schemeClr val="tx1"/>
                      </a:gs>
                    </a:gsLst>
                  </a:gradFill>
                </a:endParaRPr>
              </a:p>
            </p:txBody>
          </p:sp>
        </p:grpSp>
      </p:grpSp>
      <p:grpSp>
        <p:nvGrpSpPr>
          <p:cNvPr id="8" name="Group 4"/>
          <p:cNvGrpSpPr>
            <a:grpSpLocks noChangeAspect="1"/>
          </p:cNvGrpSpPr>
          <p:nvPr/>
        </p:nvGrpSpPr>
        <p:grpSpPr bwMode="auto">
          <a:xfrm>
            <a:off x="457201" y="5409139"/>
            <a:ext cx="524418" cy="709328"/>
            <a:chOff x="4" y="8"/>
            <a:chExt cx="173" cy="234"/>
          </a:xfrm>
        </p:grpSpPr>
        <p:sp>
          <p:nvSpPr>
            <p:cNvPr id="10" name="Freeform 5"/>
            <p:cNvSpPr>
              <a:spLocks/>
            </p:cNvSpPr>
            <p:nvPr/>
          </p:nvSpPr>
          <p:spPr bwMode="auto">
            <a:xfrm>
              <a:off x="35" y="8"/>
              <a:ext cx="142" cy="203"/>
            </a:xfrm>
            <a:custGeom>
              <a:avLst/>
              <a:gdLst>
                <a:gd name="T0" fmla="*/ 89 w 142"/>
                <a:gd name="T1" fmla="*/ 0 h 203"/>
                <a:gd name="T2" fmla="*/ 0 w 142"/>
                <a:gd name="T3" fmla="*/ 0 h 203"/>
                <a:gd name="T4" fmla="*/ 0 w 142"/>
                <a:gd name="T5" fmla="*/ 203 h 203"/>
                <a:gd name="T6" fmla="*/ 142 w 142"/>
                <a:gd name="T7" fmla="*/ 203 h 203"/>
                <a:gd name="T8" fmla="*/ 142 w 142"/>
                <a:gd name="T9" fmla="*/ 53 h 203"/>
                <a:gd name="T10" fmla="*/ 89 w 142"/>
                <a:gd name="T11" fmla="*/ 0 h 203"/>
              </a:gdLst>
              <a:ahLst/>
              <a:cxnLst>
                <a:cxn ang="0">
                  <a:pos x="T0" y="T1"/>
                </a:cxn>
                <a:cxn ang="0">
                  <a:pos x="T2" y="T3"/>
                </a:cxn>
                <a:cxn ang="0">
                  <a:pos x="T4" y="T5"/>
                </a:cxn>
                <a:cxn ang="0">
                  <a:pos x="T6" y="T7"/>
                </a:cxn>
                <a:cxn ang="0">
                  <a:pos x="T8" y="T9"/>
                </a:cxn>
                <a:cxn ang="0">
                  <a:pos x="T10" y="T11"/>
                </a:cxn>
              </a:cxnLst>
              <a:rect l="0" t="0" r="r" b="b"/>
              <a:pathLst>
                <a:path w="142" h="203">
                  <a:moveTo>
                    <a:pt x="89" y="0"/>
                  </a:moveTo>
                  <a:lnTo>
                    <a:pt x="0" y="0"/>
                  </a:lnTo>
                  <a:lnTo>
                    <a:pt x="0" y="203"/>
                  </a:lnTo>
                  <a:lnTo>
                    <a:pt x="142" y="203"/>
                  </a:lnTo>
                  <a:lnTo>
                    <a:pt x="142" y="53"/>
                  </a:lnTo>
                  <a:lnTo>
                    <a:pt x="89" y="0"/>
                  </a:lnTo>
                  <a:close/>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p:nvSpPr>
          <p:spPr bwMode="auto">
            <a:xfrm>
              <a:off x="4" y="39"/>
              <a:ext cx="142" cy="203"/>
            </a:xfrm>
            <a:custGeom>
              <a:avLst/>
              <a:gdLst>
                <a:gd name="T0" fmla="*/ 20 w 142"/>
                <a:gd name="T1" fmla="*/ 0 h 203"/>
                <a:gd name="T2" fmla="*/ 0 w 142"/>
                <a:gd name="T3" fmla="*/ 0 h 203"/>
                <a:gd name="T4" fmla="*/ 0 w 142"/>
                <a:gd name="T5" fmla="*/ 203 h 203"/>
                <a:gd name="T6" fmla="*/ 142 w 142"/>
                <a:gd name="T7" fmla="*/ 203 h 203"/>
                <a:gd name="T8" fmla="*/ 142 w 142"/>
                <a:gd name="T9" fmla="*/ 184 h 203"/>
              </a:gdLst>
              <a:ahLst/>
              <a:cxnLst>
                <a:cxn ang="0">
                  <a:pos x="T0" y="T1"/>
                </a:cxn>
                <a:cxn ang="0">
                  <a:pos x="T2" y="T3"/>
                </a:cxn>
                <a:cxn ang="0">
                  <a:pos x="T4" y="T5"/>
                </a:cxn>
                <a:cxn ang="0">
                  <a:pos x="T6" y="T7"/>
                </a:cxn>
                <a:cxn ang="0">
                  <a:pos x="T8" y="T9"/>
                </a:cxn>
              </a:cxnLst>
              <a:rect l="0" t="0" r="r" b="b"/>
              <a:pathLst>
                <a:path w="142" h="203">
                  <a:moveTo>
                    <a:pt x="20" y="0"/>
                  </a:moveTo>
                  <a:lnTo>
                    <a:pt x="0" y="0"/>
                  </a:lnTo>
                  <a:lnTo>
                    <a:pt x="0" y="203"/>
                  </a:lnTo>
                  <a:lnTo>
                    <a:pt x="142" y="203"/>
                  </a:lnTo>
                  <a:lnTo>
                    <a:pt x="142" y="184"/>
                  </a:lnTo>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p:nvSpPr>
          <p:spPr bwMode="auto">
            <a:xfrm>
              <a:off x="126" y="8"/>
              <a:ext cx="51" cy="53"/>
            </a:xfrm>
            <a:custGeom>
              <a:avLst/>
              <a:gdLst>
                <a:gd name="T0" fmla="*/ 0 w 51"/>
                <a:gd name="T1" fmla="*/ 0 h 53"/>
                <a:gd name="T2" fmla="*/ 0 w 51"/>
                <a:gd name="T3" fmla="*/ 53 h 53"/>
                <a:gd name="T4" fmla="*/ 51 w 51"/>
                <a:gd name="T5" fmla="*/ 53 h 53"/>
              </a:gdLst>
              <a:ahLst/>
              <a:cxnLst>
                <a:cxn ang="0">
                  <a:pos x="T0" y="T1"/>
                </a:cxn>
                <a:cxn ang="0">
                  <a:pos x="T2" y="T3"/>
                </a:cxn>
                <a:cxn ang="0">
                  <a:pos x="T4" y="T5"/>
                </a:cxn>
              </a:cxnLst>
              <a:rect l="0" t="0" r="r" b="b"/>
              <a:pathLst>
                <a:path w="51" h="53">
                  <a:moveTo>
                    <a:pt x="0" y="0"/>
                  </a:moveTo>
                  <a:lnTo>
                    <a:pt x="0" y="53"/>
                  </a:lnTo>
                  <a:lnTo>
                    <a:pt x="51" y="53"/>
                  </a:lnTo>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9234" name="Group 9233"/>
          <p:cNvGrpSpPr/>
          <p:nvPr/>
        </p:nvGrpSpPr>
        <p:grpSpPr>
          <a:xfrm>
            <a:off x="302937" y="3334415"/>
            <a:ext cx="2829314" cy="1433610"/>
            <a:chOff x="302937" y="3334415"/>
            <a:chExt cx="2829314" cy="1433610"/>
          </a:xfrm>
        </p:grpSpPr>
        <p:sp>
          <p:nvSpPr>
            <p:cNvPr id="46" name="Rectangle 45"/>
            <p:cNvSpPr/>
            <p:nvPr/>
          </p:nvSpPr>
          <p:spPr bwMode="auto">
            <a:xfrm>
              <a:off x="302937" y="3334415"/>
              <a:ext cx="2103120" cy="4965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39891" rIns="457200" bIns="104919" numCol="1" spcCol="0" rtlCol="0" fromWordArt="0" anchor="t" anchorCtr="0" forceAA="0" compatLnSpc="1">
              <a:prstTxWarp prst="textNoShape">
                <a:avLst/>
              </a:prstTxWarp>
              <a:spAutoFit/>
            </a:bodyPr>
            <a:lstStyle/>
            <a:p>
              <a:pPr defTabSz="1243395" fontAlgn="base">
                <a:lnSpc>
                  <a:spcPct val="90000"/>
                </a:lnSpc>
                <a:spcBef>
                  <a:spcPct val="0"/>
                </a:spcBef>
                <a:spcAft>
                  <a:spcPts val="408"/>
                </a:spcAft>
              </a:pPr>
              <a:r>
                <a:rPr lang="en-US" sz="1800" dirty="0">
                  <a:gradFill>
                    <a:gsLst>
                      <a:gs pos="0">
                        <a:srgbClr val="505050"/>
                      </a:gs>
                      <a:gs pos="100000">
                        <a:srgbClr val="505050"/>
                      </a:gs>
                    </a:gsLst>
                  </a:gradFill>
                </a:rPr>
                <a:t>in</a:t>
              </a:r>
              <a:endParaRPr lang="en-US" sz="2800" b="1" dirty="0">
                <a:gradFill>
                  <a:gsLst>
                    <a:gs pos="0">
                      <a:schemeClr val="accent1"/>
                    </a:gs>
                    <a:gs pos="100000">
                      <a:schemeClr val="accent1"/>
                    </a:gs>
                  </a:gsLst>
                </a:gradFill>
              </a:endParaRPr>
            </a:p>
          </p:txBody>
        </p:sp>
        <p:grpSp>
          <p:nvGrpSpPr>
            <p:cNvPr id="9232" name="Group 9231"/>
            <p:cNvGrpSpPr/>
            <p:nvPr/>
          </p:nvGrpSpPr>
          <p:grpSpPr>
            <a:xfrm>
              <a:off x="1029131" y="3702142"/>
              <a:ext cx="2103120" cy="1065883"/>
              <a:chOff x="1029131" y="3702142"/>
              <a:chExt cx="2103120" cy="1065883"/>
            </a:xfrm>
          </p:grpSpPr>
          <p:sp>
            <p:nvSpPr>
              <p:cNvPr id="79" name="Rectangle 78"/>
              <p:cNvSpPr/>
              <p:nvPr/>
            </p:nvSpPr>
            <p:spPr bwMode="auto">
              <a:xfrm>
                <a:off x="1029131" y="4262292"/>
                <a:ext cx="2103120" cy="50573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39891" rIns="457200" bIns="104919" numCol="1" spcCol="0" rtlCol="0" fromWordArt="0" anchor="t" anchorCtr="0" forceAA="0" compatLnSpc="1">
                <a:prstTxWarp prst="textNoShape">
                  <a:avLst/>
                </a:prstTxWarp>
                <a:spAutoFit/>
              </a:bodyPr>
              <a:lstStyle/>
              <a:p>
                <a:pPr defTabSz="1243395" fontAlgn="base">
                  <a:lnSpc>
                    <a:spcPct val="90000"/>
                  </a:lnSpc>
                  <a:spcBef>
                    <a:spcPct val="0"/>
                  </a:spcBef>
                  <a:spcAft>
                    <a:spcPts val="408"/>
                  </a:spcAft>
                </a:pPr>
                <a:r>
                  <a:rPr lang="en-US" sz="2800" b="1" baseline="30000" dirty="0">
                    <a:gradFill>
                      <a:gsLst>
                        <a:gs pos="1250">
                          <a:schemeClr val="accent1"/>
                        </a:gs>
                        <a:gs pos="100000">
                          <a:schemeClr val="accent1"/>
                        </a:gs>
                      </a:gsLst>
                      <a:lin ang="5400000" scaled="0"/>
                    </a:gradFill>
                  </a:rPr>
                  <a:t>states</a:t>
                </a:r>
              </a:p>
            </p:txBody>
          </p:sp>
          <p:sp>
            <p:nvSpPr>
              <p:cNvPr id="80" name="Rectangle 79"/>
              <p:cNvSpPr/>
              <p:nvPr/>
            </p:nvSpPr>
            <p:spPr bwMode="auto">
              <a:xfrm>
                <a:off x="1042184" y="3702142"/>
                <a:ext cx="1479008" cy="6903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39891" rIns="457200" bIns="104919" numCol="1" spcCol="0" rtlCol="0" fromWordArt="0" anchor="t" anchorCtr="0" forceAA="0" compatLnSpc="1">
                <a:prstTxWarp prst="textNoShape">
                  <a:avLst/>
                </a:prstTxWarp>
                <a:spAutoFit/>
              </a:bodyPr>
              <a:lstStyle/>
              <a:p>
                <a:pPr defTabSz="1243395" fontAlgn="base">
                  <a:lnSpc>
                    <a:spcPct val="90000"/>
                  </a:lnSpc>
                  <a:spcBef>
                    <a:spcPct val="0"/>
                  </a:spcBef>
                  <a:spcAft>
                    <a:spcPts val="408"/>
                  </a:spcAft>
                </a:pPr>
                <a:r>
                  <a:rPr lang="en-US" sz="3200" b="1" dirty="0">
                    <a:gradFill>
                      <a:gsLst>
                        <a:gs pos="0">
                          <a:schemeClr val="accent1"/>
                        </a:gs>
                        <a:gs pos="100000">
                          <a:schemeClr val="accent1"/>
                        </a:gs>
                      </a:gsLst>
                    </a:gradFill>
                  </a:rPr>
                  <a:t>41</a:t>
                </a:r>
                <a:endParaRPr lang="en-US" sz="1800" dirty="0">
                  <a:gradFill>
                    <a:gsLst>
                      <a:gs pos="0">
                        <a:schemeClr val="tx1"/>
                      </a:gs>
                      <a:gs pos="100000">
                        <a:schemeClr val="tx1"/>
                      </a:gs>
                    </a:gsLst>
                  </a:gradFill>
                </a:endParaRPr>
              </a:p>
            </p:txBody>
          </p:sp>
        </p:grpSp>
      </p:grpSp>
      <p:grpSp>
        <p:nvGrpSpPr>
          <p:cNvPr id="14" name="Group 10"/>
          <p:cNvGrpSpPr>
            <a:grpSpLocks noChangeAspect="1"/>
          </p:cNvGrpSpPr>
          <p:nvPr/>
        </p:nvGrpSpPr>
        <p:grpSpPr bwMode="auto">
          <a:xfrm>
            <a:off x="438042" y="3794500"/>
            <a:ext cx="591089" cy="672402"/>
            <a:chOff x="-4" y="-2"/>
            <a:chExt cx="189" cy="215"/>
          </a:xfrm>
        </p:grpSpPr>
        <p:sp>
          <p:nvSpPr>
            <p:cNvPr id="16" name="Freeform 11"/>
            <p:cNvSpPr>
              <a:spLocks/>
            </p:cNvSpPr>
            <p:nvPr/>
          </p:nvSpPr>
          <p:spPr bwMode="auto">
            <a:xfrm>
              <a:off x="-4" y="-2"/>
              <a:ext cx="189" cy="215"/>
            </a:xfrm>
            <a:custGeom>
              <a:avLst/>
              <a:gdLst>
                <a:gd name="T0" fmla="*/ 48 w 96"/>
                <a:gd name="T1" fmla="*/ 110 h 110"/>
                <a:gd name="T2" fmla="*/ 17 w 96"/>
                <a:gd name="T3" fmla="*/ 79 h 110"/>
                <a:gd name="T4" fmla="*/ 17 w 96"/>
                <a:gd name="T5" fmla="*/ 17 h 110"/>
                <a:gd name="T6" fmla="*/ 79 w 96"/>
                <a:gd name="T7" fmla="*/ 17 h 110"/>
                <a:gd name="T8" fmla="*/ 79 w 96"/>
                <a:gd name="T9" fmla="*/ 79 h 110"/>
                <a:gd name="T10" fmla="*/ 48 w 96"/>
                <a:gd name="T11" fmla="*/ 110 h 110"/>
              </a:gdLst>
              <a:ahLst/>
              <a:cxnLst>
                <a:cxn ang="0">
                  <a:pos x="T0" y="T1"/>
                </a:cxn>
                <a:cxn ang="0">
                  <a:pos x="T2" y="T3"/>
                </a:cxn>
                <a:cxn ang="0">
                  <a:pos x="T4" y="T5"/>
                </a:cxn>
                <a:cxn ang="0">
                  <a:pos x="T6" y="T7"/>
                </a:cxn>
                <a:cxn ang="0">
                  <a:pos x="T8" y="T9"/>
                </a:cxn>
                <a:cxn ang="0">
                  <a:pos x="T10" y="T11"/>
                </a:cxn>
              </a:cxnLst>
              <a:rect l="0" t="0" r="r" b="b"/>
              <a:pathLst>
                <a:path w="96" h="110">
                  <a:moveTo>
                    <a:pt x="48" y="110"/>
                  </a:moveTo>
                  <a:cubicBezTo>
                    <a:pt x="17" y="79"/>
                    <a:pt x="17" y="79"/>
                    <a:pt x="17" y="79"/>
                  </a:cubicBezTo>
                  <a:cubicBezTo>
                    <a:pt x="0" y="62"/>
                    <a:pt x="0" y="34"/>
                    <a:pt x="17" y="17"/>
                  </a:cubicBezTo>
                  <a:cubicBezTo>
                    <a:pt x="34" y="0"/>
                    <a:pt x="62" y="0"/>
                    <a:pt x="79" y="17"/>
                  </a:cubicBezTo>
                  <a:cubicBezTo>
                    <a:pt x="96" y="34"/>
                    <a:pt x="96" y="62"/>
                    <a:pt x="79" y="79"/>
                  </a:cubicBezTo>
                  <a:lnTo>
                    <a:pt x="48" y="110"/>
                  </a:lnTo>
                  <a:close/>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2"/>
            <p:cNvSpPr>
              <a:spLocks/>
            </p:cNvSpPr>
            <p:nvPr/>
          </p:nvSpPr>
          <p:spPr bwMode="auto">
            <a:xfrm>
              <a:off x="39" y="41"/>
              <a:ext cx="103" cy="104"/>
            </a:xfrm>
            <a:custGeom>
              <a:avLst/>
              <a:gdLst>
                <a:gd name="T0" fmla="*/ 9 w 52"/>
                <a:gd name="T1" fmla="*/ 43 h 53"/>
                <a:gd name="T2" fmla="*/ 9 w 52"/>
                <a:gd name="T3" fmla="*/ 9 h 53"/>
                <a:gd name="T4" fmla="*/ 43 w 52"/>
                <a:gd name="T5" fmla="*/ 9 h 53"/>
                <a:gd name="T6" fmla="*/ 43 w 52"/>
                <a:gd name="T7" fmla="*/ 43 h 53"/>
                <a:gd name="T8" fmla="*/ 9 w 52"/>
                <a:gd name="T9" fmla="*/ 43 h 53"/>
              </a:gdLst>
              <a:ahLst/>
              <a:cxnLst>
                <a:cxn ang="0">
                  <a:pos x="T0" y="T1"/>
                </a:cxn>
                <a:cxn ang="0">
                  <a:pos x="T2" y="T3"/>
                </a:cxn>
                <a:cxn ang="0">
                  <a:pos x="T4" y="T5"/>
                </a:cxn>
                <a:cxn ang="0">
                  <a:pos x="T6" y="T7"/>
                </a:cxn>
                <a:cxn ang="0">
                  <a:pos x="T8" y="T9"/>
                </a:cxn>
              </a:cxnLst>
              <a:rect l="0" t="0" r="r" b="b"/>
              <a:pathLst>
                <a:path w="52" h="53">
                  <a:moveTo>
                    <a:pt x="9" y="43"/>
                  </a:moveTo>
                  <a:cubicBezTo>
                    <a:pt x="0" y="34"/>
                    <a:pt x="0" y="19"/>
                    <a:pt x="9" y="9"/>
                  </a:cubicBezTo>
                  <a:cubicBezTo>
                    <a:pt x="18" y="0"/>
                    <a:pt x="34" y="0"/>
                    <a:pt x="43" y="9"/>
                  </a:cubicBezTo>
                  <a:cubicBezTo>
                    <a:pt x="52" y="19"/>
                    <a:pt x="52" y="34"/>
                    <a:pt x="43" y="43"/>
                  </a:cubicBezTo>
                  <a:cubicBezTo>
                    <a:pt x="34" y="53"/>
                    <a:pt x="18" y="53"/>
                    <a:pt x="9" y="43"/>
                  </a:cubicBezTo>
                  <a:close/>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9216" name="Group 15"/>
          <p:cNvGrpSpPr>
            <a:grpSpLocks noChangeAspect="1"/>
          </p:cNvGrpSpPr>
          <p:nvPr/>
        </p:nvGrpSpPr>
        <p:grpSpPr bwMode="auto">
          <a:xfrm>
            <a:off x="4201909" y="3455057"/>
            <a:ext cx="978107" cy="826980"/>
            <a:chOff x="8" y="9"/>
            <a:chExt cx="233" cy="197"/>
          </a:xfrm>
        </p:grpSpPr>
        <p:sp>
          <p:nvSpPr>
            <p:cNvPr id="9219" name="Oval 16"/>
            <p:cNvSpPr>
              <a:spLocks noChangeArrowheads="1"/>
            </p:cNvSpPr>
            <p:nvPr/>
          </p:nvSpPr>
          <p:spPr bwMode="auto">
            <a:xfrm>
              <a:off x="16" y="9"/>
              <a:ext cx="62" cy="63"/>
            </a:xfrm>
            <a:prstGeom prst="ellipse">
              <a:avLst/>
            </a:prstGeom>
            <a:noFill/>
            <a:ln w="254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20" name="Oval 17"/>
            <p:cNvSpPr>
              <a:spLocks noChangeArrowheads="1"/>
            </p:cNvSpPr>
            <p:nvPr/>
          </p:nvSpPr>
          <p:spPr bwMode="auto">
            <a:xfrm>
              <a:off x="171" y="9"/>
              <a:ext cx="62" cy="63"/>
            </a:xfrm>
            <a:prstGeom prst="ellipse">
              <a:avLst/>
            </a:prstGeom>
            <a:noFill/>
            <a:ln w="254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21" name="Freeform 18"/>
            <p:cNvSpPr>
              <a:spLocks/>
            </p:cNvSpPr>
            <p:nvPr/>
          </p:nvSpPr>
          <p:spPr bwMode="auto">
            <a:xfrm>
              <a:off x="8" y="72"/>
              <a:ext cx="78" cy="3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noFill/>
            <a:ln w="254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22" name="Oval 19"/>
            <p:cNvSpPr>
              <a:spLocks noChangeArrowheads="1"/>
            </p:cNvSpPr>
            <p:nvPr/>
          </p:nvSpPr>
          <p:spPr bwMode="auto">
            <a:xfrm>
              <a:off x="86" y="72"/>
              <a:ext cx="77" cy="79"/>
            </a:xfrm>
            <a:prstGeom prst="ellipse">
              <a:avLst/>
            </a:prstGeom>
            <a:noFill/>
            <a:ln w="254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23" name="Freeform 20"/>
            <p:cNvSpPr>
              <a:spLocks/>
            </p:cNvSpPr>
            <p:nvPr/>
          </p:nvSpPr>
          <p:spPr bwMode="auto">
            <a:xfrm>
              <a:off x="70" y="151"/>
              <a:ext cx="109" cy="55"/>
            </a:xfrm>
            <a:custGeom>
              <a:avLst/>
              <a:gdLst>
                <a:gd name="T0" fmla="*/ 56 w 56"/>
                <a:gd name="T1" fmla="*/ 28 h 28"/>
                <a:gd name="T2" fmla="*/ 28 w 56"/>
                <a:gd name="T3" fmla="*/ 0 h 28"/>
                <a:gd name="T4" fmla="*/ 0 w 56"/>
                <a:gd name="T5" fmla="*/ 28 h 28"/>
              </a:gdLst>
              <a:ahLst/>
              <a:cxnLst>
                <a:cxn ang="0">
                  <a:pos x="T0" y="T1"/>
                </a:cxn>
                <a:cxn ang="0">
                  <a:pos x="T2" y="T3"/>
                </a:cxn>
                <a:cxn ang="0">
                  <a:pos x="T4" y="T5"/>
                </a:cxn>
              </a:cxnLst>
              <a:rect l="0" t="0" r="r" b="b"/>
              <a:pathLst>
                <a:path w="56" h="28">
                  <a:moveTo>
                    <a:pt x="56" y="28"/>
                  </a:moveTo>
                  <a:cubicBezTo>
                    <a:pt x="56" y="13"/>
                    <a:pt x="44" y="0"/>
                    <a:pt x="28" y="0"/>
                  </a:cubicBezTo>
                  <a:cubicBezTo>
                    <a:pt x="12" y="0"/>
                    <a:pt x="0" y="13"/>
                    <a:pt x="0" y="28"/>
                  </a:cubicBezTo>
                </a:path>
              </a:pathLst>
            </a:custGeom>
            <a:noFill/>
            <a:ln w="254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24" name="Freeform 21"/>
            <p:cNvSpPr>
              <a:spLocks/>
            </p:cNvSpPr>
            <p:nvPr/>
          </p:nvSpPr>
          <p:spPr bwMode="auto">
            <a:xfrm>
              <a:off x="163" y="72"/>
              <a:ext cx="78" cy="3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noFill/>
            <a:ln w="254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9236" name="Group 9235"/>
          <p:cNvGrpSpPr/>
          <p:nvPr/>
        </p:nvGrpSpPr>
        <p:grpSpPr>
          <a:xfrm>
            <a:off x="3924300" y="2125663"/>
            <a:ext cx="414141" cy="4253352"/>
            <a:chOff x="3924300" y="2125663"/>
            <a:chExt cx="414141" cy="4253352"/>
          </a:xfrm>
        </p:grpSpPr>
        <p:cxnSp>
          <p:nvCxnSpPr>
            <p:cNvPr id="9226" name="Straight Connector 9225"/>
            <p:cNvCxnSpPr/>
            <p:nvPr/>
          </p:nvCxnSpPr>
          <p:spPr>
            <a:xfrm>
              <a:off x="3924300" y="2125663"/>
              <a:ext cx="0" cy="4253352"/>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3924300" y="4252339"/>
              <a:ext cx="414141"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9237" name="Group 9236"/>
          <p:cNvGrpSpPr/>
          <p:nvPr/>
        </p:nvGrpSpPr>
        <p:grpSpPr>
          <a:xfrm>
            <a:off x="4201909" y="4222758"/>
            <a:ext cx="2889437" cy="1980915"/>
            <a:chOff x="4201909" y="4222758"/>
            <a:chExt cx="2889437" cy="1980915"/>
          </a:xfrm>
        </p:grpSpPr>
        <p:sp>
          <p:nvSpPr>
            <p:cNvPr id="27" name="Rectangle 26"/>
            <p:cNvSpPr/>
            <p:nvPr/>
          </p:nvSpPr>
          <p:spPr bwMode="auto">
            <a:xfrm>
              <a:off x="4201910" y="4792756"/>
              <a:ext cx="2495640" cy="141091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39891" rIns="457200" bIns="104919" numCol="1" spcCol="0" rtlCol="0" fromWordArt="0" anchor="t" anchorCtr="0" forceAA="0" compatLnSpc="1">
              <a:prstTxWarp prst="textNoShape">
                <a:avLst/>
              </a:prstTxWarp>
              <a:spAutoFit/>
            </a:bodyPr>
            <a:lstStyle/>
            <a:p>
              <a:pPr defTabSz="1243395" fontAlgn="base">
                <a:lnSpc>
                  <a:spcPct val="90000"/>
                </a:lnSpc>
                <a:spcBef>
                  <a:spcPct val="0"/>
                </a:spcBef>
                <a:spcAft>
                  <a:spcPts val="408"/>
                </a:spcAft>
              </a:pPr>
              <a:r>
                <a:rPr lang="en-US" sz="2400" b="1" baseline="30000" dirty="0">
                  <a:gradFill>
                    <a:gsLst>
                      <a:gs pos="1250">
                        <a:schemeClr val="accent1"/>
                      </a:gs>
                      <a:gs pos="100000">
                        <a:schemeClr val="accent1"/>
                      </a:gs>
                    </a:gsLst>
                    <a:lin ang="5400000" scaled="0"/>
                  </a:gradFill>
                </a:rPr>
                <a:t>Medicare beneficiaries can choose one of these plans </a:t>
              </a:r>
            </a:p>
            <a:p>
              <a:pPr defTabSz="1243395" fontAlgn="base">
                <a:lnSpc>
                  <a:spcPct val="90000"/>
                </a:lnSpc>
                <a:spcBef>
                  <a:spcPct val="0"/>
                </a:spcBef>
                <a:spcAft>
                  <a:spcPts val="408"/>
                </a:spcAft>
              </a:pPr>
              <a:endParaRPr lang="en-US" sz="1632" dirty="0">
                <a:gradFill>
                  <a:gsLst>
                    <a:gs pos="0">
                      <a:schemeClr val="tx1"/>
                    </a:gs>
                    <a:gs pos="100000">
                      <a:schemeClr val="tx1"/>
                    </a:gs>
                  </a:gsLst>
                </a:gradFill>
              </a:endParaRPr>
            </a:p>
          </p:txBody>
        </p:sp>
        <p:sp>
          <p:nvSpPr>
            <p:cNvPr id="97" name="Rectangle 96"/>
            <p:cNvSpPr/>
            <p:nvPr/>
          </p:nvSpPr>
          <p:spPr bwMode="auto">
            <a:xfrm>
              <a:off x="4201909" y="4222758"/>
              <a:ext cx="2889437" cy="6903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39891" rIns="457200" bIns="104919" numCol="1" spcCol="0" rtlCol="0" fromWordArt="0" anchor="t" anchorCtr="0" forceAA="0" compatLnSpc="1">
              <a:prstTxWarp prst="textNoShape">
                <a:avLst/>
              </a:prstTxWarp>
              <a:spAutoFit/>
            </a:bodyPr>
            <a:lstStyle/>
            <a:p>
              <a:pPr defTabSz="1243395" fontAlgn="base">
                <a:lnSpc>
                  <a:spcPct val="90000"/>
                </a:lnSpc>
                <a:spcBef>
                  <a:spcPct val="0"/>
                </a:spcBef>
                <a:spcAft>
                  <a:spcPts val="408"/>
                </a:spcAft>
              </a:pPr>
              <a:r>
                <a:rPr lang="en-US" sz="3200" b="1" dirty="0">
                  <a:gradFill>
                    <a:gsLst>
                      <a:gs pos="0">
                        <a:schemeClr val="accent1"/>
                      </a:gs>
                      <a:gs pos="100000">
                        <a:schemeClr val="accent1"/>
                      </a:gs>
                    </a:gsLst>
                  </a:gradFill>
                </a:rPr>
                <a:t>35 million </a:t>
              </a:r>
            </a:p>
          </p:txBody>
        </p:sp>
      </p:grpSp>
    </p:spTree>
    <p:extLst>
      <p:ext uri="{BB962C8B-B14F-4D97-AF65-F5344CB8AC3E}">
        <p14:creationId xmlns:p14="http://schemas.microsoft.com/office/powerpoint/2010/main" val="527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10" presetClass="entr" presetSubtype="0" fill="hold" nodeType="withEffect">
                                  <p:stCondLst>
                                    <p:cond delay="500"/>
                                  </p:stCondLst>
                                  <p:childTnLst>
                                    <p:set>
                                      <p:cBhvr>
                                        <p:cTn id="11" dur="1" fill="hold">
                                          <p:stCondLst>
                                            <p:cond delay="0"/>
                                          </p:stCondLst>
                                        </p:cTn>
                                        <p:tgtEl>
                                          <p:spTgt spid="9231"/>
                                        </p:tgtEl>
                                        <p:attrNameLst>
                                          <p:attrName>style.visibility</p:attrName>
                                        </p:attrNameLst>
                                      </p:cBhvr>
                                      <p:to>
                                        <p:strVal val="visible"/>
                                      </p:to>
                                    </p:set>
                                    <p:animEffect transition="in" filter="fade">
                                      <p:cBhvr>
                                        <p:cTn id="12" dur="500"/>
                                        <p:tgtEl>
                                          <p:spTgt spid="9231"/>
                                        </p:tgtEl>
                                      </p:cBhvr>
                                    </p:animEffect>
                                  </p:childTnLst>
                                </p:cTn>
                              </p:par>
                              <p:par>
                                <p:cTn id="13" presetID="42" presetClass="path" presetSubtype="0" accel="50000" decel="50000" fill="hold" nodeType="withEffect">
                                  <p:stCondLst>
                                    <p:cond delay="250"/>
                                  </p:stCondLst>
                                  <p:childTnLst>
                                    <p:animMotion origin="layout" path="M 1.70213E-6 2.601E-6 L 1.70213E-6 0.04562 " pathEditMode="relative" rAng="0" ptsTypes="AA">
                                      <p:cBhvr>
                                        <p:cTn id="14" dur="750" spd="-100000" fill="hold"/>
                                        <p:tgtEl>
                                          <p:spTgt spid="9231"/>
                                        </p:tgtEl>
                                        <p:attrNameLst>
                                          <p:attrName>ppt_x</p:attrName>
                                          <p:attrName>ppt_y</p:attrName>
                                        </p:attrNameLst>
                                      </p:cBhvr>
                                      <p:rCtr x="0" y="2270"/>
                                    </p:animMotion>
                                  </p:childTnLst>
                                </p:cTn>
                              </p:par>
                              <p:par>
                                <p:cTn id="15" presetID="53" presetClass="entr" presetSubtype="16" fill="hold" nodeType="withEffect">
                                  <p:stCondLst>
                                    <p:cond delay="50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10" presetClass="entr" presetSubtype="0" fill="hold" nodeType="withEffect">
                                  <p:stCondLst>
                                    <p:cond delay="750"/>
                                  </p:stCondLst>
                                  <p:childTnLst>
                                    <p:set>
                                      <p:cBhvr>
                                        <p:cTn id="21" dur="1" fill="hold">
                                          <p:stCondLst>
                                            <p:cond delay="0"/>
                                          </p:stCondLst>
                                        </p:cTn>
                                        <p:tgtEl>
                                          <p:spTgt spid="9234"/>
                                        </p:tgtEl>
                                        <p:attrNameLst>
                                          <p:attrName>style.visibility</p:attrName>
                                        </p:attrNameLst>
                                      </p:cBhvr>
                                      <p:to>
                                        <p:strVal val="visible"/>
                                      </p:to>
                                    </p:set>
                                    <p:animEffect transition="in" filter="fade">
                                      <p:cBhvr>
                                        <p:cTn id="22" dur="500"/>
                                        <p:tgtEl>
                                          <p:spTgt spid="9234"/>
                                        </p:tgtEl>
                                      </p:cBhvr>
                                    </p:animEffect>
                                  </p:childTnLst>
                                </p:cTn>
                              </p:par>
                              <p:par>
                                <p:cTn id="23" presetID="42" presetClass="path" presetSubtype="0" accel="50000" decel="50000" fill="hold" nodeType="withEffect">
                                  <p:stCondLst>
                                    <p:cond delay="500"/>
                                  </p:stCondLst>
                                  <p:childTnLst>
                                    <p:animMotion origin="layout" path="M 1.70213E-6 2.601E-6 L 1.70213E-6 0.04562 " pathEditMode="relative" rAng="0" ptsTypes="AA">
                                      <p:cBhvr>
                                        <p:cTn id="24" dur="750" spd="-100000" fill="hold"/>
                                        <p:tgtEl>
                                          <p:spTgt spid="9234"/>
                                        </p:tgtEl>
                                        <p:attrNameLst>
                                          <p:attrName>ppt_x</p:attrName>
                                          <p:attrName>ppt_y</p:attrName>
                                        </p:attrNameLst>
                                      </p:cBhvr>
                                      <p:rCtr x="0" y="2270"/>
                                    </p:animMotion>
                                  </p:childTnLst>
                                </p:cTn>
                              </p:par>
                              <p:par>
                                <p:cTn id="25" presetID="53" presetClass="entr" presetSubtype="16" fill="hold" nodeType="withEffect">
                                  <p:stCondLst>
                                    <p:cond delay="75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10" presetClass="entr" presetSubtype="0" fill="hold" nodeType="withEffect">
                                  <p:stCondLst>
                                    <p:cond delay="1000"/>
                                  </p:stCondLst>
                                  <p:childTnLst>
                                    <p:set>
                                      <p:cBhvr>
                                        <p:cTn id="31" dur="1" fill="hold">
                                          <p:stCondLst>
                                            <p:cond delay="0"/>
                                          </p:stCondLst>
                                        </p:cTn>
                                        <p:tgtEl>
                                          <p:spTgt spid="9235"/>
                                        </p:tgtEl>
                                        <p:attrNameLst>
                                          <p:attrName>style.visibility</p:attrName>
                                        </p:attrNameLst>
                                      </p:cBhvr>
                                      <p:to>
                                        <p:strVal val="visible"/>
                                      </p:to>
                                    </p:set>
                                    <p:animEffect transition="in" filter="fade">
                                      <p:cBhvr>
                                        <p:cTn id="32" dur="500"/>
                                        <p:tgtEl>
                                          <p:spTgt spid="9235"/>
                                        </p:tgtEl>
                                      </p:cBhvr>
                                    </p:animEffect>
                                  </p:childTnLst>
                                </p:cTn>
                              </p:par>
                              <p:par>
                                <p:cTn id="33" presetID="42" presetClass="path" presetSubtype="0" accel="50000" decel="50000" fill="hold" nodeType="withEffect">
                                  <p:stCondLst>
                                    <p:cond delay="750"/>
                                  </p:stCondLst>
                                  <p:childTnLst>
                                    <p:animMotion origin="layout" path="M 1.70213E-6 2.601E-6 L 1.70213E-6 0.04562 " pathEditMode="relative" rAng="0" ptsTypes="AA">
                                      <p:cBhvr>
                                        <p:cTn id="34" dur="750" spd="-100000" fill="hold"/>
                                        <p:tgtEl>
                                          <p:spTgt spid="9235"/>
                                        </p:tgtEl>
                                        <p:attrNameLst>
                                          <p:attrName>ppt_x</p:attrName>
                                          <p:attrName>ppt_y</p:attrName>
                                        </p:attrNameLst>
                                      </p:cBhvr>
                                      <p:rCtr x="0" y="2270"/>
                                    </p:animMotion>
                                  </p:childTnLst>
                                </p:cTn>
                              </p:par>
                            </p:childTnLst>
                          </p:cTn>
                        </p:par>
                        <p:par>
                          <p:cTn id="35" fill="hold">
                            <p:stCondLst>
                              <p:cond delay="1500"/>
                            </p:stCondLst>
                            <p:childTnLst>
                              <p:par>
                                <p:cTn id="36" presetID="16" presetClass="entr" presetSubtype="42" fill="hold" nodeType="afterEffect">
                                  <p:stCondLst>
                                    <p:cond delay="0"/>
                                  </p:stCondLst>
                                  <p:childTnLst>
                                    <p:set>
                                      <p:cBhvr>
                                        <p:cTn id="37" dur="1" fill="hold">
                                          <p:stCondLst>
                                            <p:cond delay="0"/>
                                          </p:stCondLst>
                                        </p:cTn>
                                        <p:tgtEl>
                                          <p:spTgt spid="9236"/>
                                        </p:tgtEl>
                                        <p:attrNameLst>
                                          <p:attrName>style.visibility</p:attrName>
                                        </p:attrNameLst>
                                      </p:cBhvr>
                                      <p:to>
                                        <p:strVal val="visible"/>
                                      </p:to>
                                    </p:set>
                                    <p:animEffect transition="in" filter="barn(outHorizontal)">
                                      <p:cBhvr>
                                        <p:cTn id="38" dur="500"/>
                                        <p:tgtEl>
                                          <p:spTgt spid="9236"/>
                                        </p:tgtEl>
                                      </p:cBhvr>
                                    </p:animEffect>
                                  </p:childTnLst>
                                </p:cTn>
                              </p:par>
                            </p:childTnLst>
                          </p:cTn>
                        </p:par>
                        <p:par>
                          <p:cTn id="39" fill="hold">
                            <p:stCondLst>
                              <p:cond delay="2000"/>
                            </p:stCondLst>
                            <p:childTnLst>
                              <p:par>
                                <p:cTn id="40" presetID="53" presetClass="entr" presetSubtype="16" fill="hold" nodeType="afterEffect">
                                  <p:stCondLst>
                                    <p:cond delay="0"/>
                                  </p:stCondLst>
                                  <p:childTnLst>
                                    <p:set>
                                      <p:cBhvr>
                                        <p:cTn id="41" dur="1" fill="hold">
                                          <p:stCondLst>
                                            <p:cond delay="0"/>
                                          </p:stCondLst>
                                        </p:cTn>
                                        <p:tgtEl>
                                          <p:spTgt spid="9216"/>
                                        </p:tgtEl>
                                        <p:attrNameLst>
                                          <p:attrName>style.visibility</p:attrName>
                                        </p:attrNameLst>
                                      </p:cBhvr>
                                      <p:to>
                                        <p:strVal val="visible"/>
                                      </p:to>
                                    </p:set>
                                    <p:anim calcmode="lin" valueType="num">
                                      <p:cBhvr>
                                        <p:cTn id="42" dur="500" fill="hold"/>
                                        <p:tgtEl>
                                          <p:spTgt spid="9216"/>
                                        </p:tgtEl>
                                        <p:attrNameLst>
                                          <p:attrName>ppt_w</p:attrName>
                                        </p:attrNameLst>
                                      </p:cBhvr>
                                      <p:tavLst>
                                        <p:tav tm="0">
                                          <p:val>
                                            <p:fltVal val="0"/>
                                          </p:val>
                                        </p:tav>
                                        <p:tav tm="100000">
                                          <p:val>
                                            <p:strVal val="#ppt_w"/>
                                          </p:val>
                                        </p:tav>
                                      </p:tavLst>
                                    </p:anim>
                                    <p:anim calcmode="lin" valueType="num">
                                      <p:cBhvr>
                                        <p:cTn id="43" dur="500" fill="hold"/>
                                        <p:tgtEl>
                                          <p:spTgt spid="9216"/>
                                        </p:tgtEl>
                                        <p:attrNameLst>
                                          <p:attrName>ppt_h</p:attrName>
                                        </p:attrNameLst>
                                      </p:cBhvr>
                                      <p:tavLst>
                                        <p:tav tm="0">
                                          <p:val>
                                            <p:fltVal val="0"/>
                                          </p:val>
                                        </p:tav>
                                        <p:tav tm="100000">
                                          <p:val>
                                            <p:strVal val="#ppt_h"/>
                                          </p:val>
                                        </p:tav>
                                      </p:tavLst>
                                    </p:anim>
                                    <p:animEffect transition="in" filter="fade">
                                      <p:cBhvr>
                                        <p:cTn id="44" dur="500"/>
                                        <p:tgtEl>
                                          <p:spTgt spid="9216"/>
                                        </p:tgtEl>
                                      </p:cBhvr>
                                    </p:animEffect>
                                  </p:childTnLst>
                                </p:cTn>
                              </p:par>
                              <p:par>
                                <p:cTn id="45" presetID="10" presetClass="entr" presetSubtype="0" fill="hold" nodeType="withEffect">
                                  <p:stCondLst>
                                    <p:cond delay="500"/>
                                  </p:stCondLst>
                                  <p:childTnLst>
                                    <p:set>
                                      <p:cBhvr>
                                        <p:cTn id="46" dur="1" fill="hold">
                                          <p:stCondLst>
                                            <p:cond delay="0"/>
                                          </p:stCondLst>
                                        </p:cTn>
                                        <p:tgtEl>
                                          <p:spTgt spid="9237"/>
                                        </p:tgtEl>
                                        <p:attrNameLst>
                                          <p:attrName>style.visibility</p:attrName>
                                        </p:attrNameLst>
                                      </p:cBhvr>
                                      <p:to>
                                        <p:strVal val="visible"/>
                                      </p:to>
                                    </p:set>
                                    <p:animEffect transition="in" filter="fade">
                                      <p:cBhvr>
                                        <p:cTn id="47" dur="500"/>
                                        <p:tgtEl>
                                          <p:spTgt spid="9237"/>
                                        </p:tgtEl>
                                      </p:cBhvr>
                                    </p:animEffect>
                                  </p:childTnLst>
                                </p:cTn>
                              </p:par>
                              <p:par>
                                <p:cTn id="48" presetID="42" presetClass="path" presetSubtype="0" accel="50000" decel="50000" fill="hold" nodeType="withEffect">
                                  <p:stCondLst>
                                    <p:cond delay="250"/>
                                  </p:stCondLst>
                                  <p:childTnLst>
                                    <p:animMotion origin="layout" path="M 3.19149E-6 2.74626E-6 L 3.19149E-6 0.04562 " pathEditMode="relative" rAng="0" ptsTypes="AA">
                                      <p:cBhvr>
                                        <p:cTn id="49" dur="750" spd="-100000" fill="hold"/>
                                        <p:tgtEl>
                                          <p:spTgt spid="9237"/>
                                        </p:tgtEl>
                                        <p:attrNameLst>
                                          <p:attrName>ppt_x</p:attrName>
                                          <p:attrName>ppt_y</p:attrName>
                                        </p:attrNameLst>
                                      </p:cBhvr>
                                      <p:rCtr x="0" y="2270"/>
                                    </p:animMotion>
                                  </p:childTnLst>
                                </p:cTn>
                              </p:par>
                            </p:childTnLst>
                          </p:cTn>
                        </p:par>
                      </p:childTnLst>
                    </p:cTn>
                  </p:par>
                  <p:par>
                    <p:cTn id="50" fill="hold">
                      <p:stCondLst>
                        <p:cond delay="indefinite"/>
                      </p:stCondLst>
                      <p:childTnLst>
                        <p:par>
                          <p:cTn id="51" fill="hold">
                            <p:stCondLst>
                              <p:cond delay="0"/>
                            </p:stCondLst>
                            <p:childTnLst>
                              <p:par>
                                <p:cTn id="52" presetID="2" presetClass="entr" presetSubtype="2" decel="100000"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 calcmode="lin" valueType="num">
                                      <p:cBhvr additive="base">
                                        <p:cTn id="54" dur="750" fill="hold"/>
                                        <p:tgtEl>
                                          <p:spTgt spid="25"/>
                                        </p:tgtEl>
                                        <p:attrNameLst>
                                          <p:attrName>ppt_x</p:attrName>
                                        </p:attrNameLst>
                                      </p:cBhvr>
                                      <p:tavLst>
                                        <p:tav tm="0">
                                          <p:val>
                                            <p:strVal val="1+#ppt_w/2"/>
                                          </p:val>
                                        </p:tav>
                                        <p:tav tm="100000">
                                          <p:val>
                                            <p:strVal val="#ppt_x"/>
                                          </p:val>
                                        </p:tav>
                                      </p:tavLst>
                                    </p:anim>
                                    <p:anim calcmode="lin" valueType="num">
                                      <p:cBhvr additive="base">
                                        <p:cTn id="55"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flipH="1">
            <a:off x="262" y="2643673"/>
            <a:ext cx="9326034" cy="3799360"/>
          </a:xfrm>
          <a:prstGeom prst="rect">
            <a:avLst/>
          </a:prstGeom>
          <a:solidFill>
            <a:schemeClr val="bg1">
              <a:lumMod val="95000"/>
            </a:schemeClr>
          </a:solidFill>
          <a:ln w="10795" cap="flat" cmpd="sng" algn="ctr">
            <a:noFill/>
            <a:prstDash val="solid"/>
            <a:headEnd type="none" w="med" len="med"/>
            <a:tailEnd type="none" w="med" len="med"/>
          </a:ln>
          <a:effectLst/>
        </p:spPr>
        <p:txBody>
          <a:bodyPr vert="horz" wrap="square" lIns="186521" tIns="46628" rIns="186521" bIns="46628" numCol="1" rtlCol="0" anchor="t" anchorCtr="0" compatLnSpc="1">
            <a:prstTxWarp prst="textNoShape">
              <a:avLst/>
            </a:prstTxWarp>
          </a:bodyPr>
          <a:lstStyle/>
          <a:p>
            <a:pPr defTabSz="932290" fontAlgn="base">
              <a:spcBef>
                <a:spcPct val="0"/>
              </a:spcBef>
              <a:spcAft>
                <a:spcPct val="0"/>
              </a:spcAft>
            </a:pPr>
            <a:endParaRPr lang="en-US" sz="2040" b="1" kern="0" dirty="0">
              <a:gradFill>
                <a:gsLst>
                  <a:gs pos="87611">
                    <a:srgbClr val="FFFFFF"/>
                  </a:gs>
                  <a:gs pos="46903">
                    <a:srgbClr val="FFFFFF"/>
                  </a:gs>
                </a:gsLst>
                <a:lin ang="5400000" scaled="0"/>
              </a:gradFill>
            </a:endParaRPr>
          </a:p>
        </p:txBody>
      </p:sp>
      <p:sp>
        <p:nvSpPr>
          <p:cNvPr id="4" name="Title 3"/>
          <p:cNvSpPr>
            <a:spLocks noGrp="1"/>
          </p:cNvSpPr>
          <p:nvPr>
            <p:ph type="title"/>
          </p:nvPr>
        </p:nvSpPr>
        <p:spPr/>
        <p:txBody>
          <a:bodyPr/>
          <a:lstStyle/>
          <a:p>
            <a:r>
              <a:rPr lang="en-US" dirty="0"/>
              <a:t>The Affordable Care Act (ACA) has taken a bite out of the uninsured rate</a:t>
            </a:r>
          </a:p>
        </p:txBody>
      </p:sp>
      <p:sp>
        <p:nvSpPr>
          <p:cNvPr id="7" name="Text Placeholder 6"/>
          <p:cNvSpPr>
            <a:spLocks noGrp="1"/>
          </p:cNvSpPr>
          <p:nvPr>
            <p:ph type="body" sz="quarter" idx="10"/>
          </p:nvPr>
        </p:nvSpPr>
        <p:spPr>
          <a:xfrm>
            <a:off x="257175" y="1513028"/>
            <a:ext cx="8865202" cy="960263"/>
          </a:xfrm>
        </p:spPr>
        <p:txBody>
          <a:bodyPr lIns="182880" rIns="182880"/>
          <a:lstStyle/>
          <a:p>
            <a:r>
              <a:rPr lang="en-US" dirty="0">
                <a:gradFill>
                  <a:gsLst>
                    <a:gs pos="1250">
                      <a:schemeClr val="accent1"/>
                    </a:gs>
                    <a:gs pos="100000">
                      <a:schemeClr val="accent1"/>
                    </a:gs>
                  </a:gsLst>
                  <a:lin ang="5400000" scaled="0"/>
                </a:gradFill>
              </a:rPr>
              <a:t>The rate of uninsured Americans has dropped 36% since the individual mandate came into affect in late 2013. </a:t>
            </a:r>
          </a:p>
        </p:txBody>
      </p:sp>
      <p:sp>
        <p:nvSpPr>
          <p:cNvPr id="5" name="Content Placeholder 2"/>
          <p:cNvSpPr txBox="1">
            <a:spLocks/>
          </p:cNvSpPr>
          <p:nvPr/>
        </p:nvSpPr>
        <p:spPr>
          <a:xfrm>
            <a:off x="1399169" y="6528223"/>
            <a:ext cx="7460827" cy="279781"/>
          </a:xfrm>
          <a:prstGeom prst="rect">
            <a:avLst/>
          </a:prstGeom>
        </p:spPr>
        <p:txBody>
          <a:bodyPr lIns="0" tIns="0" rIns="0" bIns="0" anchor="ctr" anchorCtr="0"/>
          <a:lstStyle>
            <a:defPPr>
              <a:defRPr lang="en-US"/>
            </a:defPPr>
            <a:lvl1pPr indent="0">
              <a:spcBef>
                <a:spcPct val="20000"/>
              </a:spcBef>
              <a:buFont typeface="Arial"/>
              <a:buNone/>
              <a:defRPr sz="700"/>
            </a:lvl1pPr>
            <a:lvl2pPr marL="990575" indent="-380990">
              <a:spcBef>
                <a:spcPct val="20000"/>
              </a:spcBef>
              <a:buFont typeface="Arial"/>
              <a:buChar char="–"/>
              <a:defRPr sz="3733"/>
            </a:lvl2pPr>
            <a:lvl3pPr marL="1523962" indent="-304792">
              <a:spcBef>
                <a:spcPct val="20000"/>
              </a:spcBef>
              <a:buFont typeface="Arial"/>
              <a:buChar char="•"/>
              <a:defRPr sz="3200"/>
            </a:lvl3pPr>
            <a:lvl4pPr marL="2133547" indent="-304792">
              <a:spcBef>
                <a:spcPct val="20000"/>
              </a:spcBef>
              <a:buFont typeface="Arial"/>
              <a:buChar char="–"/>
              <a:defRPr sz="2667"/>
            </a:lvl4pPr>
            <a:lvl5pPr marL="2743131" indent="-304792">
              <a:spcBef>
                <a:spcPct val="20000"/>
              </a:spcBef>
              <a:buFont typeface="Arial"/>
              <a:buChar char="»"/>
              <a:defRPr sz="2667"/>
            </a:lvl5pPr>
            <a:lvl6pPr marL="3352716" indent="-304792">
              <a:spcBef>
                <a:spcPct val="20000"/>
              </a:spcBef>
              <a:buFont typeface="Arial"/>
              <a:buChar char="•"/>
              <a:defRPr sz="2667"/>
            </a:lvl6pPr>
            <a:lvl7pPr marL="3962301" indent="-304792">
              <a:spcBef>
                <a:spcPct val="20000"/>
              </a:spcBef>
              <a:buFont typeface="Arial"/>
              <a:buChar char="•"/>
              <a:defRPr sz="2667"/>
            </a:lvl7pPr>
            <a:lvl8pPr marL="4571886" indent="-304792">
              <a:spcBef>
                <a:spcPct val="20000"/>
              </a:spcBef>
              <a:buFont typeface="Arial"/>
              <a:buChar char="•"/>
              <a:defRPr sz="2667"/>
            </a:lvl8pPr>
            <a:lvl9pPr marL="5181470" indent="-304792">
              <a:spcBef>
                <a:spcPct val="20000"/>
              </a:spcBef>
              <a:buFont typeface="Arial"/>
              <a:buChar char="•"/>
              <a:defRPr sz="2667"/>
            </a:lvl9pPr>
          </a:lstStyle>
          <a:p>
            <a:pPr algn="r"/>
            <a:r>
              <a:rPr lang="en-US" sz="800" dirty="0">
                <a:solidFill>
                  <a:schemeClr val="tx2"/>
                </a:solidFill>
              </a:rPr>
              <a:t>Source: Gallup, </a:t>
            </a:r>
            <a:r>
              <a:rPr lang="en-US" sz="800" dirty="0">
                <a:solidFill>
                  <a:schemeClr val="tx2"/>
                </a:solidFill>
                <a:hlinkClick r:id="rId3"/>
              </a:rPr>
              <a:t>U.S. Uninsured Rate at 11.0%, Lowest in Eight-Year Trend</a:t>
            </a:r>
            <a:r>
              <a:rPr lang="en-US" sz="800" dirty="0">
                <a:solidFill>
                  <a:schemeClr val="tx2"/>
                </a:solidFill>
              </a:rPr>
              <a:t>, April 7, 2016.</a:t>
            </a:r>
          </a:p>
        </p:txBody>
      </p:sp>
      <p:pic>
        <p:nvPicPr>
          <p:cNvPr id="2" name="Picture 1"/>
          <p:cNvPicPr>
            <a:picLocks noChangeAspect="1"/>
          </p:cNvPicPr>
          <p:nvPr/>
        </p:nvPicPr>
        <p:blipFill>
          <a:blip r:embed="rId4"/>
          <a:stretch>
            <a:fillRect/>
          </a:stretch>
        </p:blipFill>
        <p:spPr>
          <a:xfrm>
            <a:off x="257175" y="2408054"/>
            <a:ext cx="8785097" cy="3956647"/>
          </a:xfrm>
          <a:prstGeom prst="rect">
            <a:avLst/>
          </a:prstGeom>
        </p:spPr>
      </p:pic>
    </p:spTree>
    <p:extLst>
      <p:ext uri="{BB962C8B-B14F-4D97-AF65-F5344CB8AC3E}">
        <p14:creationId xmlns:p14="http://schemas.microsoft.com/office/powerpoint/2010/main" val="3830461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Reputation matters for seniors</a:t>
            </a:r>
          </a:p>
        </p:txBody>
      </p:sp>
      <p:sp>
        <p:nvSpPr>
          <p:cNvPr id="3" name="Text Placeholder 2"/>
          <p:cNvSpPr>
            <a:spLocks noGrp="1"/>
          </p:cNvSpPr>
          <p:nvPr>
            <p:ph type="body" sz="quarter" idx="10"/>
          </p:nvPr>
        </p:nvSpPr>
        <p:spPr>
          <a:xfrm>
            <a:off x="257175" y="968742"/>
            <a:ext cx="8865202" cy="960263"/>
          </a:xfrm>
        </p:spPr>
        <p:txBody>
          <a:bodyPr lIns="182880" rIns="182880"/>
          <a:lstStyle/>
          <a:p>
            <a:r>
              <a:rPr lang="en-US" dirty="0">
                <a:gradFill>
                  <a:gsLst>
                    <a:gs pos="0">
                      <a:schemeClr val="accent1"/>
                    </a:gs>
                    <a:gs pos="100000">
                      <a:schemeClr val="accent1"/>
                    </a:gs>
                  </a:gsLst>
                </a:gradFill>
              </a:rPr>
              <a:t>Seniors look for higher quality Medicare Advantage plans. 72% of enrollees are in a plan with 4 or more stars. </a:t>
            </a:r>
          </a:p>
        </p:txBody>
      </p:sp>
      <p:sp>
        <p:nvSpPr>
          <p:cNvPr id="15" name="Text Placeholder 142"/>
          <p:cNvSpPr txBox="1">
            <a:spLocks/>
          </p:cNvSpPr>
          <p:nvPr/>
        </p:nvSpPr>
        <p:spPr>
          <a:xfrm>
            <a:off x="1399032" y="6528223"/>
            <a:ext cx="7460827" cy="279781"/>
          </a:xfrm>
          <a:prstGeom prst="rect">
            <a:avLst/>
          </a:prstGeom>
        </p:spPr>
        <p:txBody>
          <a:bodyPr lIns="0" tIns="0" rIns="0" bIns="0" anchor="ctr" anchorCtr="0"/>
          <a:lstStyle>
            <a:defPPr>
              <a:defRPr lang="en-US"/>
            </a:defPPr>
            <a:lvl1pPr indent="0">
              <a:spcBef>
                <a:spcPct val="20000"/>
              </a:spcBef>
              <a:buFont typeface="Arial"/>
              <a:buNone/>
              <a:defRPr sz="700"/>
            </a:lvl1pPr>
            <a:lvl2pPr marL="990575" indent="-380990">
              <a:spcBef>
                <a:spcPct val="20000"/>
              </a:spcBef>
              <a:buFont typeface="Arial"/>
              <a:buChar char="–"/>
              <a:defRPr sz="3733"/>
            </a:lvl2pPr>
            <a:lvl3pPr marL="1523962" indent="-304792">
              <a:spcBef>
                <a:spcPct val="20000"/>
              </a:spcBef>
              <a:buFont typeface="Arial"/>
              <a:buChar char="•"/>
              <a:defRPr sz="3200"/>
            </a:lvl3pPr>
            <a:lvl4pPr marL="2133547" indent="-304792">
              <a:spcBef>
                <a:spcPct val="20000"/>
              </a:spcBef>
              <a:buFont typeface="Arial"/>
              <a:buChar char="–"/>
              <a:defRPr sz="2667"/>
            </a:lvl4pPr>
            <a:lvl5pPr marL="2743131" indent="-304792">
              <a:spcBef>
                <a:spcPct val="20000"/>
              </a:spcBef>
              <a:buFont typeface="Arial"/>
              <a:buChar char="»"/>
              <a:defRPr sz="2667"/>
            </a:lvl5pPr>
            <a:lvl6pPr marL="3352716" indent="-304792">
              <a:spcBef>
                <a:spcPct val="20000"/>
              </a:spcBef>
              <a:buFont typeface="Arial"/>
              <a:buChar char="•"/>
              <a:defRPr sz="2667"/>
            </a:lvl6pPr>
            <a:lvl7pPr marL="3962301" indent="-304792">
              <a:spcBef>
                <a:spcPct val="20000"/>
              </a:spcBef>
              <a:buFont typeface="Arial"/>
              <a:buChar char="•"/>
              <a:defRPr sz="2667"/>
            </a:lvl7pPr>
            <a:lvl8pPr marL="4571886" indent="-304792">
              <a:spcBef>
                <a:spcPct val="20000"/>
              </a:spcBef>
              <a:buFont typeface="Arial"/>
              <a:buChar char="•"/>
              <a:defRPr sz="2667"/>
            </a:lvl8pPr>
            <a:lvl9pPr marL="5181470" indent="-304792">
              <a:spcBef>
                <a:spcPct val="20000"/>
              </a:spcBef>
              <a:buFont typeface="Arial"/>
              <a:buChar char="•"/>
              <a:defRPr sz="2667"/>
            </a:lvl9pPr>
          </a:lstStyle>
          <a:p>
            <a:pPr algn="r">
              <a:spcBef>
                <a:spcPts val="0"/>
              </a:spcBef>
            </a:pPr>
            <a:r>
              <a:rPr lang="en-US" sz="800" dirty="0">
                <a:solidFill>
                  <a:schemeClr val="tx2"/>
                </a:solidFill>
              </a:rPr>
              <a:t>Source: </a:t>
            </a:r>
            <a:r>
              <a:rPr lang="en-US" sz="800" dirty="0" err="1">
                <a:solidFill>
                  <a:schemeClr val="tx2"/>
                </a:solidFill>
              </a:rPr>
              <a:t>Avalere</a:t>
            </a:r>
            <a:r>
              <a:rPr lang="en-US" sz="800" dirty="0">
                <a:solidFill>
                  <a:schemeClr val="tx2"/>
                </a:solidFill>
              </a:rPr>
              <a:t> Health, </a:t>
            </a:r>
            <a:r>
              <a:rPr lang="en-US" sz="800" dirty="0">
                <a:solidFill>
                  <a:schemeClr val="tx2"/>
                </a:solidFill>
                <a:hlinkClick r:id="rId2"/>
              </a:rPr>
              <a:t>More than 70 Percent of Medicare Advantage Enrollees in Plans with Four or More Stars</a:t>
            </a:r>
            <a:r>
              <a:rPr lang="en-US" sz="800" dirty="0">
                <a:solidFill>
                  <a:schemeClr val="tx2"/>
                </a:solidFill>
              </a:rPr>
              <a:t>, March 16, 2016</a:t>
            </a:r>
          </a:p>
        </p:txBody>
      </p:sp>
      <p:grpSp>
        <p:nvGrpSpPr>
          <p:cNvPr id="19" name="Group 18"/>
          <p:cNvGrpSpPr/>
          <p:nvPr/>
        </p:nvGrpSpPr>
        <p:grpSpPr>
          <a:xfrm>
            <a:off x="4376057" y="3176240"/>
            <a:ext cx="1858147" cy="1514261"/>
            <a:chOff x="4376057" y="3176240"/>
            <a:chExt cx="1858147" cy="1514261"/>
          </a:xfrm>
        </p:grpSpPr>
        <p:sp>
          <p:nvSpPr>
            <p:cNvPr id="17" name="Right Brace 16"/>
            <p:cNvSpPr/>
            <p:nvPr/>
          </p:nvSpPr>
          <p:spPr>
            <a:xfrm>
              <a:off x="4376057" y="3585029"/>
              <a:ext cx="235552" cy="696685"/>
            </a:xfrm>
            <a:prstGeom prst="rightBrace">
              <a:avLst/>
            </a:prstGeom>
            <a:ln w="19050">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p:cNvSpPr txBox="1"/>
            <p:nvPr/>
          </p:nvSpPr>
          <p:spPr>
            <a:xfrm>
              <a:off x="4536032" y="3176240"/>
              <a:ext cx="1698172" cy="1514261"/>
            </a:xfrm>
            <a:prstGeom prst="rect">
              <a:avLst/>
            </a:prstGeom>
            <a:noFill/>
          </p:spPr>
          <p:txBody>
            <a:bodyPr wrap="square" lIns="182880" tIns="146304" rIns="182880" bIns="146304" rtlCol="0">
              <a:spAutoFit/>
            </a:bodyPr>
            <a:lstStyle/>
            <a:p>
              <a:pPr>
                <a:lnSpc>
                  <a:spcPct val="90000"/>
                </a:lnSpc>
                <a:spcAft>
                  <a:spcPts val="600"/>
                </a:spcAft>
              </a:pPr>
              <a:r>
                <a:rPr lang="en-US" sz="2400" b="1" dirty="0">
                  <a:solidFill>
                    <a:schemeClr val="accent4"/>
                  </a:solidFill>
                </a:rPr>
                <a:t>30% </a:t>
              </a:r>
              <a:br>
                <a:rPr lang="en-US" sz="2400" dirty="0">
                  <a:gradFill>
                    <a:gsLst>
                      <a:gs pos="2917">
                        <a:schemeClr val="tx1"/>
                      </a:gs>
                      <a:gs pos="30000">
                        <a:schemeClr val="tx1"/>
                      </a:gs>
                    </a:gsLst>
                    <a:lin ang="5400000" scaled="0"/>
                  </a:gradFill>
                </a:rPr>
              </a:br>
              <a:r>
                <a:rPr lang="en-US" sz="1600" dirty="0">
                  <a:gradFill>
                    <a:gsLst>
                      <a:gs pos="1250">
                        <a:schemeClr val="tx1"/>
                      </a:gs>
                      <a:gs pos="100000">
                        <a:schemeClr val="tx1"/>
                      </a:gs>
                    </a:gsLst>
                    <a:lin ang="5400000" scaled="0"/>
                  </a:gradFill>
                </a:rPr>
                <a:t>year-over-year increase in 4.5 star plan enrollment</a:t>
              </a:r>
            </a:p>
          </p:txBody>
        </p:sp>
      </p:grpSp>
      <p:grpSp>
        <p:nvGrpSpPr>
          <p:cNvPr id="6" name="Group 5"/>
          <p:cNvGrpSpPr/>
          <p:nvPr/>
        </p:nvGrpSpPr>
        <p:grpSpPr>
          <a:xfrm>
            <a:off x="6562641" y="2125663"/>
            <a:ext cx="2763922" cy="4129994"/>
            <a:chOff x="6562641" y="2125663"/>
            <a:chExt cx="2763922" cy="4129994"/>
          </a:xfrm>
        </p:grpSpPr>
        <p:sp>
          <p:nvSpPr>
            <p:cNvPr id="16" name="Rectangle 15"/>
            <p:cNvSpPr/>
            <p:nvPr/>
          </p:nvSpPr>
          <p:spPr bwMode="auto">
            <a:xfrm>
              <a:off x="6562641" y="2125663"/>
              <a:ext cx="2763922" cy="4129994"/>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45720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1800" b="1" dirty="0">
                  <a:gradFill>
                    <a:gsLst>
                      <a:gs pos="0">
                        <a:schemeClr val="bg1"/>
                      </a:gs>
                      <a:gs pos="100000">
                        <a:schemeClr val="bg1"/>
                      </a:gs>
                    </a:gsLst>
                    <a:lin ang="5400000" scaled="0"/>
                  </a:gradFill>
                  <a:ea typeface="Segoe UI" pitchFamily="34" charset="0"/>
                  <a:cs typeface="Segoe UI" pitchFamily="34" charset="0"/>
                </a:rPr>
                <a:t>TIP</a:t>
              </a:r>
            </a:p>
            <a:p>
              <a:pPr defTabSz="932472" fontAlgn="base">
                <a:lnSpc>
                  <a:spcPct val="90000"/>
                </a:lnSpc>
                <a:spcBef>
                  <a:spcPct val="0"/>
                </a:spcBef>
                <a:spcAft>
                  <a:spcPct val="0"/>
                </a:spcAft>
              </a:pPr>
              <a:r>
                <a:rPr lang="en-US" sz="1800" dirty="0">
                  <a:gradFill>
                    <a:gsLst>
                      <a:gs pos="0">
                        <a:schemeClr val="bg1"/>
                      </a:gs>
                      <a:gs pos="100000">
                        <a:schemeClr val="bg1"/>
                      </a:gs>
                    </a:gsLst>
                    <a:lin ang="5400000" scaled="0"/>
                  </a:gradFill>
                  <a:ea typeface="Segoe UI" pitchFamily="34" charset="0"/>
                  <a:cs typeface="Segoe UI" pitchFamily="34" charset="0"/>
                </a:rPr>
                <a:t>Use </a:t>
              </a:r>
              <a:r>
                <a:rPr lang="en-US" sz="1800" b="1" dirty="0">
                  <a:gradFill>
                    <a:gsLst>
                      <a:gs pos="0">
                        <a:schemeClr val="bg1"/>
                      </a:gs>
                      <a:gs pos="100000">
                        <a:schemeClr val="bg1"/>
                      </a:gs>
                    </a:gsLst>
                    <a:lin ang="5400000" scaled="0"/>
                  </a:gradFill>
                  <a:ea typeface="Segoe UI" pitchFamily="34" charset="0"/>
                  <a:cs typeface="Segoe UI" pitchFamily="34" charset="0"/>
                </a:rPr>
                <a:t>Callout Extensions </a:t>
              </a:r>
              <a:r>
                <a:rPr lang="en-US" sz="1800" dirty="0">
                  <a:gradFill>
                    <a:gsLst>
                      <a:gs pos="0">
                        <a:schemeClr val="bg1"/>
                      </a:gs>
                      <a:gs pos="100000">
                        <a:schemeClr val="bg1"/>
                      </a:gs>
                    </a:gsLst>
                    <a:lin ang="5400000" scaled="0"/>
                  </a:gradFill>
                  <a:ea typeface="Segoe UI" pitchFamily="34" charset="0"/>
                  <a:cs typeface="Segoe UI" pitchFamily="34" charset="0"/>
                </a:rPr>
                <a:t>to highlight your </a:t>
              </a:r>
              <a:br>
                <a:rPr lang="en-US" sz="1800" dirty="0">
                  <a:gradFill>
                    <a:gsLst>
                      <a:gs pos="0">
                        <a:schemeClr val="bg1"/>
                      </a:gs>
                      <a:gs pos="100000">
                        <a:schemeClr val="bg1"/>
                      </a:gs>
                    </a:gsLst>
                    <a:lin ang="5400000" scaled="0"/>
                  </a:gradFill>
                  <a:ea typeface="Segoe UI" pitchFamily="34" charset="0"/>
                  <a:cs typeface="Segoe UI" pitchFamily="34" charset="0"/>
                </a:rPr>
              </a:br>
              <a:r>
                <a:rPr lang="en-US" sz="1800" dirty="0">
                  <a:gradFill>
                    <a:gsLst>
                      <a:gs pos="0">
                        <a:schemeClr val="bg1"/>
                      </a:gs>
                      <a:gs pos="100000">
                        <a:schemeClr val="bg1"/>
                      </a:gs>
                    </a:gsLst>
                    <a:lin ang="5400000" scaled="0"/>
                  </a:gradFill>
                  <a:ea typeface="Segoe UI" pitchFamily="34" charset="0"/>
                  <a:cs typeface="Segoe UI" pitchFamily="34" charset="0"/>
                </a:rPr>
                <a:t>higher quality </a:t>
              </a:r>
              <a:br>
                <a:rPr lang="en-US" sz="1800" dirty="0">
                  <a:gradFill>
                    <a:gsLst>
                      <a:gs pos="0">
                        <a:schemeClr val="bg1"/>
                      </a:gs>
                      <a:gs pos="100000">
                        <a:schemeClr val="bg1"/>
                      </a:gs>
                    </a:gsLst>
                    <a:lin ang="5400000" scaled="0"/>
                  </a:gradFill>
                  <a:ea typeface="Segoe UI" pitchFamily="34" charset="0"/>
                  <a:cs typeface="Segoe UI" pitchFamily="34" charset="0"/>
                </a:rPr>
              </a:br>
              <a:r>
                <a:rPr lang="en-US" sz="1800" dirty="0">
                  <a:gradFill>
                    <a:gsLst>
                      <a:gs pos="0">
                        <a:schemeClr val="bg1"/>
                      </a:gs>
                      <a:gs pos="100000">
                        <a:schemeClr val="bg1"/>
                      </a:gs>
                    </a:gsLst>
                    <a:lin ang="5400000" scaled="0"/>
                  </a:gradFill>
                  <a:ea typeface="Segoe UI" pitchFamily="34" charset="0"/>
                  <a:cs typeface="Segoe UI" pitchFamily="34" charset="0"/>
                </a:rPr>
                <a:t>plans, your brand reputation and your provider network. </a:t>
              </a:r>
            </a:p>
          </p:txBody>
        </p:sp>
        <p:grpSp>
          <p:nvGrpSpPr>
            <p:cNvPr id="5" name="Group 4"/>
            <p:cNvGrpSpPr/>
            <p:nvPr/>
          </p:nvGrpSpPr>
          <p:grpSpPr>
            <a:xfrm>
              <a:off x="8853487" y="2221469"/>
              <a:ext cx="390525" cy="390525"/>
              <a:chOff x="8496300" y="2287295"/>
              <a:chExt cx="390525" cy="390525"/>
            </a:xfrm>
          </p:grpSpPr>
          <p:grpSp>
            <p:nvGrpSpPr>
              <p:cNvPr id="12" name="Group 4"/>
              <p:cNvGrpSpPr>
                <a:grpSpLocks noChangeAspect="1"/>
              </p:cNvGrpSpPr>
              <p:nvPr/>
            </p:nvGrpSpPr>
            <p:grpSpPr bwMode="auto">
              <a:xfrm>
                <a:off x="8612733" y="2350730"/>
                <a:ext cx="157658" cy="263654"/>
                <a:chOff x="2" y="0"/>
                <a:chExt cx="177" cy="296"/>
              </a:xfrm>
              <a:solidFill>
                <a:schemeClr val="bg1"/>
              </a:solidFill>
            </p:grpSpPr>
            <p:sp>
              <p:nvSpPr>
                <p:cNvPr id="13" name="Rectangle 5"/>
                <p:cNvSpPr>
                  <a:spLocks noChangeArrowheads="1"/>
                </p:cNvSpPr>
                <p:nvPr/>
              </p:nvSpPr>
              <p:spPr bwMode="auto">
                <a:xfrm>
                  <a:off x="49" y="218"/>
                  <a:ext cx="83"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6"/>
                <p:cNvSpPr>
                  <a:spLocks noChangeArrowheads="1"/>
                </p:cNvSpPr>
                <p:nvPr/>
              </p:nvSpPr>
              <p:spPr bwMode="auto">
                <a:xfrm>
                  <a:off x="49" y="249"/>
                  <a:ext cx="83"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7"/>
                <p:cNvSpPr>
                  <a:spLocks noChangeArrowheads="1"/>
                </p:cNvSpPr>
                <p:nvPr/>
              </p:nvSpPr>
              <p:spPr bwMode="auto">
                <a:xfrm>
                  <a:off x="59" y="280"/>
                  <a:ext cx="63"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8"/>
                <p:cNvSpPr>
                  <a:spLocks noEditPoints="1"/>
                </p:cNvSpPr>
                <p:nvPr/>
              </p:nvSpPr>
              <p:spPr bwMode="auto">
                <a:xfrm>
                  <a:off x="2" y="0"/>
                  <a:ext cx="177" cy="202"/>
                </a:xfrm>
                <a:custGeom>
                  <a:avLst/>
                  <a:gdLst>
                    <a:gd name="T0" fmla="*/ 70 w 90"/>
                    <a:gd name="T1" fmla="*/ 104 h 104"/>
                    <a:gd name="T2" fmla="*/ 20 w 90"/>
                    <a:gd name="T3" fmla="*/ 104 h 104"/>
                    <a:gd name="T4" fmla="*/ 20 w 90"/>
                    <a:gd name="T5" fmla="*/ 100 h 104"/>
                    <a:gd name="T6" fmla="*/ 9 w 90"/>
                    <a:gd name="T7" fmla="*/ 72 h 104"/>
                    <a:gd name="T8" fmla="*/ 12 w 90"/>
                    <a:gd name="T9" fmla="*/ 70 h 104"/>
                    <a:gd name="T10" fmla="*/ 9 w 90"/>
                    <a:gd name="T11" fmla="*/ 72 h 104"/>
                    <a:gd name="T12" fmla="*/ 0 w 90"/>
                    <a:gd name="T13" fmla="*/ 45 h 104"/>
                    <a:gd name="T14" fmla="*/ 45 w 90"/>
                    <a:gd name="T15" fmla="*/ 0 h 104"/>
                    <a:gd name="T16" fmla="*/ 90 w 90"/>
                    <a:gd name="T17" fmla="*/ 45 h 104"/>
                    <a:gd name="T18" fmla="*/ 81 w 90"/>
                    <a:gd name="T19" fmla="*/ 72 h 104"/>
                    <a:gd name="T20" fmla="*/ 80 w 90"/>
                    <a:gd name="T21" fmla="*/ 74 h 104"/>
                    <a:gd name="T22" fmla="*/ 70 w 90"/>
                    <a:gd name="T23" fmla="*/ 100 h 104"/>
                    <a:gd name="T24" fmla="*/ 70 w 90"/>
                    <a:gd name="T25" fmla="*/ 104 h 104"/>
                    <a:gd name="T26" fmla="*/ 28 w 90"/>
                    <a:gd name="T27" fmla="*/ 96 h 104"/>
                    <a:gd name="T28" fmla="*/ 62 w 90"/>
                    <a:gd name="T29" fmla="*/ 96 h 104"/>
                    <a:gd name="T30" fmla="*/ 75 w 90"/>
                    <a:gd name="T31" fmla="*/ 67 h 104"/>
                    <a:gd name="T32" fmla="*/ 75 w 90"/>
                    <a:gd name="T33" fmla="*/ 67 h 104"/>
                    <a:gd name="T34" fmla="*/ 82 w 90"/>
                    <a:gd name="T35" fmla="*/ 45 h 104"/>
                    <a:gd name="T36" fmla="*/ 45 w 90"/>
                    <a:gd name="T37" fmla="*/ 8 h 104"/>
                    <a:gd name="T38" fmla="*/ 8 w 90"/>
                    <a:gd name="T39" fmla="*/ 45 h 104"/>
                    <a:gd name="T40" fmla="*/ 15 w 90"/>
                    <a:gd name="T41" fmla="*/ 67 h 104"/>
                    <a:gd name="T42" fmla="*/ 15 w 90"/>
                    <a:gd name="T43" fmla="*/ 67 h 104"/>
                    <a:gd name="T44" fmla="*/ 28 w 90"/>
                    <a:gd name="T45" fmla="*/ 9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 h="104">
                      <a:moveTo>
                        <a:pt x="70" y="104"/>
                      </a:moveTo>
                      <a:cubicBezTo>
                        <a:pt x="20" y="104"/>
                        <a:pt x="20" y="104"/>
                        <a:pt x="20" y="104"/>
                      </a:cubicBezTo>
                      <a:cubicBezTo>
                        <a:pt x="20" y="100"/>
                        <a:pt x="20" y="100"/>
                        <a:pt x="20" y="100"/>
                      </a:cubicBezTo>
                      <a:cubicBezTo>
                        <a:pt x="20" y="100"/>
                        <a:pt x="19" y="85"/>
                        <a:pt x="9" y="72"/>
                      </a:cubicBezTo>
                      <a:cubicBezTo>
                        <a:pt x="12" y="70"/>
                        <a:pt x="12" y="70"/>
                        <a:pt x="12" y="70"/>
                      </a:cubicBezTo>
                      <a:cubicBezTo>
                        <a:pt x="9" y="72"/>
                        <a:pt x="9" y="72"/>
                        <a:pt x="9" y="72"/>
                      </a:cubicBezTo>
                      <a:cubicBezTo>
                        <a:pt x="3" y="64"/>
                        <a:pt x="0" y="55"/>
                        <a:pt x="0" y="45"/>
                      </a:cubicBezTo>
                      <a:cubicBezTo>
                        <a:pt x="0" y="20"/>
                        <a:pt x="20" y="0"/>
                        <a:pt x="45" y="0"/>
                      </a:cubicBezTo>
                      <a:cubicBezTo>
                        <a:pt x="70" y="0"/>
                        <a:pt x="90" y="20"/>
                        <a:pt x="90" y="45"/>
                      </a:cubicBezTo>
                      <a:cubicBezTo>
                        <a:pt x="90" y="55"/>
                        <a:pt x="87" y="64"/>
                        <a:pt x="81" y="72"/>
                      </a:cubicBezTo>
                      <a:cubicBezTo>
                        <a:pt x="80" y="74"/>
                        <a:pt x="80" y="74"/>
                        <a:pt x="80" y="74"/>
                      </a:cubicBezTo>
                      <a:cubicBezTo>
                        <a:pt x="71" y="87"/>
                        <a:pt x="70" y="100"/>
                        <a:pt x="70" y="100"/>
                      </a:cubicBezTo>
                      <a:lnTo>
                        <a:pt x="70" y="104"/>
                      </a:lnTo>
                      <a:close/>
                      <a:moveTo>
                        <a:pt x="28" y="96"/>
                      </a:moveTo>
                      <a:cubicBezTo>
                        <a:pt x="62" y="96"/>
                        <a:pt x="62" y="96"/>
                        <a:pt x="62" y="96"/>
                      </a:cubicBezTo>
                      <a:cubicBezTo>
                        <a:pt x="63" y="90"/>
                        <a:pt x="66" y="78"/>
                        <a:pt x="75" y="67"/>
                      </a:cubicBezTo>
                      <a:cubicBezTo>
                        <a:pt x="75" y="67"/>
                        <a:pt x="75" y="67"/>
                        <a:pt x="75" y="67"/>
                      </a:cubicBezTo>
                      <a:cubicBezTo>
                        <a:pt x="80" y="60"/>
                        <a:pt x="82" y="53"/>
                        <a:pt x="82" y="45"/>
                      </a:cubicBezTo>
                      <a:cubicBezTo>
                        <a:pt x="82" y="25"/>
                        <a:pt x="65" y="8"/>
                        <a:pt x="45" y="8"/>
                      </a:cubicBezTo>
                      <a:cubicBezTo>
                        <a:pt x="25" y="8"/>
                        <a:pt x="8" y="25"/>
                        <a:pt x="8" y="45"/>
                      </a:cubicBezTo>
                      <a:cubicBezTo>
                        <a:pt x="8" y="53"/>
                        <a:pt x="10" y="61"/>
                        <a:pt x="15" y="67"/>
                      </a:cubicBezTo>
                      <a:cubicBezTo>
                        <a:pt x="15" y="67"/>
                        <a:pt x="15" y="67"/>
                        <a:pt x="15" y="67"/>
                      </a:cubicBezTo>
                      <a:cubicBezTo>
                        <a:pt x="24" y="78"/>
                        <a:pt x="27" y="90"/>
                        <a:pt x="28"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Rectangle 3"/>
              <p:cNvSpPr/>
              <p:nvPr/>
            </p:nvSpPr>
            <p:spPr bwMode="auto">
              <a:xfrm>
                <a:off x="8496300" y="2287295"/>
                <a:ext cx="390525" cy="390525"/>
              </a:xfrm>
              <a:prstGeom prst="rect">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pic>
        <p:nvPicPr>
          <p:cNvPr id="7" name="Picture 6"/>
          <p:cNvPicPr>
            <a:picLocks noChangeAspect="1"/>
          </p:cNvPicPr>
          <p:nvPr/>
        </p:nvPicPr>
        <p:blipFill>
          <a:blip r:embed="rId3"/>
          <a:stretch>
            <a:fillRect/>
          </a:stretch>
        </p:blipFill>
        <p:spPr>
          <a:xfrm>
            <a:off x="258688" y="2006377"/>
            <a:ext cx="4352921" cy="4249280"/>
          </a:xfrm>
          <a:prstGeom prst="rect">
            <a:avLst/>
          </a:prstGeom>
        </p:spPr>
      </p:pic>
    </p:spTree>
    <p:extLst>
      <p:ext uri="{BB962C8B-B14F-4D97-AF65-F5344CB8AC3E}">
        <p14:creationId xmlns:p14="http://schemas.microsoft.com/office/powerpoint/2010/main" val="13366117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0" y="4868863"/>
            <a:ext cx="4143287" cy="2125662"/>
          </a:xfrm>
          <a:prstGeom prst="rect">
            <a:avLst/>
          </a:prstGeom>
          <a:gradFill flip="none" rotWithShape="1">
            <a:gsLst>
              <a:gs pos="0">
                <a:srgbClr val="000000">
                  <a:alpha val="58000"/>
                </a:srgbClr>
              </a:gs>
              <a:gs pos="100000">
                <a:srgbClr val="000000">
                  <a:alpha val="0"/>
                </a:srgb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000000"/>
                  </a:gs>
                  <a:gs pos="100000">
                    <a:srgbClr val="000000">
                      <a:alpha val="0"/>
                    </a:srgbClr>
                  </a:gs>
                </a:gsLst>
                <a:lin ang="5400000" scaled="0"/>
              </a:gradFill>
              <a:ea typeface="Segoe UI" pitchFamily="34" charset="0"/>
              <a:cs typeface="Segoe UI" pitchFamily="34" charset="0"/>
            </a:endParaRPr>
          </a:p>
        </p:txBody>
      </p:sp>
      <p:sp>
        <p:nvSpPr>
          <p:cNvPr id="8" name="Title 7"/>
          <p:cNvSpPr>
            <a:spLocks noGrp="1"/>
          </p:cNvSpPr>
          <p:nvPr>
            <p:ph type="title"/>
          </p:nvPr>
        </p:nvSpPr>
        <p:spPr>
          <a:xfrm>
            <a:off x="4310743" y="295277"/>
            <a:ext cx="4811633" cy="1297577"/>
          </a:xfrm>
        </p:spPr>
        <p:txBody>
          <a:bodyPr/>
          <a:lstStyle/>
          <a:p>
            <a:r>
              <a:rPr lang="en-US" dirty="0"/>
              <a:t>Healthcare digital ad spending is on the rise</a:t>
            </a:r>
          </a:p>
        </p:txBody>
      </p:sp>
      <p:sp>
        <p:nvSpPr>
          <p:cNvPr id="5" name="Text Placeholder 4"/>
          <p:cNvSpPr>
            <a:spLocks noGrp="1"/>
          </p:cNvSpPr>
          <p:nvPr>
            <p:ph type="body" sz="quarter" idx="10"/>
          </p:nvPr>
        </p:nvSpPr>
        <p:spPr>
          <a:xfrm>
            <a:off x="4310743" y="1513028"/>
            <a:ext cx="4811634" cy="960263"/>
          </a:xfrm>
        </p:spPr>
        <p:txBody>
          <a:bodyPr lIns="182880" rIns="182880"/>
          <a:lstStyle/>
          <a:p>
            <a:r>
              <a:rPr lang="en-US" dirty="0">
                <a:gradFill>
                  <a:gsLst>
                    <a:gs pos="0">
                      <a:schemeClr val="accent1"/>
                    </a:gs>
                    <a:gs pos="100000">
                      <a:schemeClr val="accent1"/>
                    </a:gs>
                  </a:gsLst>
                </a:gradFill>
              </a:rPr>
              <a:t>What will you spend your ad dollars on?</a:t>
            </a:r>
          </a:p>
        </p:txBody>
      </p:sp>
      <p:sp>
        <p:nvSpPr>
          <p:cNvPr id="3" name="Content Placeholder 2"/>
          <p:cNvSpPr txBox="1">
            <a:spLocks/>
          </p:cNvSpPr>
          <p:nvPr/>
        </p:nvSpPr>
        <p:spPr>
          <a:xfrm>
            <a:off x="4209142" y="6528220"/>
            <a:ext cx="4633105" cy="283464"/>
          </a:xfrm>
          <a:prstGeom prst="rect">
            <a:avLst/>
          </a:prstGeom>
        </p:spPr>
        <p:txBody>
          <a:bodyPr lIns="0" tIns="0" rIns="0" bIns="0" anchor="ctr" anchorCtr="0"/>
          <a:lstStyle>
            <a:defPPr>
              <a:defRPr lang="en-US"/>
            </a:defPPr>
            <a:lvl1pPr indent="0">
              <a:spcBef>
                <a:spcPct val="20000"/>
              </a:spcBef>
              <a:buFont typeface="Arial"/>
              <a:buNone/>
              <a:defRPr sz="700"/>
            </a:lvl1pPr>
            <a:lvl2pPr marL="990575" indent="-380990">
              <a:spcBef>
                <a:spcPct val="20000"/>
              </a:spcBef>
              <a:buFont typeface="Arial"/>
              <a:buChar char="–"/>
              <a:defRPr sz="3733"/>
            </a:lvl2pPr>
            <a:lvl3pPr marL="1523962" indent="-304792">
              <a:spcBef>
                <a:spcPct val="20000"/>
              </a:spcBef>
              <a:buFont typeface="Arial"/>
              <a:buChar char="•"/>
              <a:defRPr sz="3200"/>
            </a:lvl3pPr>
            <a:lvl4pPr marL="2133547" indent="-304792">
              <a:spcBef>
                <a:spcPct val="20000"/>
              </a:spcBef>
              <a:buFont typeface="Arial"/>
              <a:buChar char="–"/>
              <a:defRPr sz="2667"/>
            </a:lvl4pPr>
            <a:lvl5pPr marL="2743131" indent="-304792">
              <a:spcBef>
                <a:spcPct val="20000"/>
              </a:spcBef>
              <a:buFont typeface="Arial"/>
              <a:buChar char="»"/>
              <a:defRPr sz="2667"/>
            </a:lvl5pPr>
            <a:lvl6pPr marL="3352716" indent="-304792">
              <a:spcBef>
                <a:spcPct val="20000"/>
              </a:spcBef>
              <a:buFont typeface="Arial"/>
              <a:buChar char="•"/>
              <a:defRPr sz="2667"/>
            </a:lvl6pPr>
            <a:lvl7pPr marL="3962301" indent="-304792">
              <a:spcBef>
                <a:spcPct val="20000"/>
              </a:spcBef>
              <a:buFont typeface="Arial"/>
              <a:buChar char="•"/>
              <a:defRPr sz="2667"/>
            </a:lvl7pPr>
            <a:lvl8pPr marL="4571886" indent="-304792">
              <a:spcBef>
                <a:spcPct val="20000"/>
              </a:spcBef>
              <a:buFont typeface="Arial"/>
              <a:buChar char="•"/>
              <a:defRPr sz="2667"/>
            </a:lvl8pPr>
            <a:lvl9pPr marL="5181470" indent="-304792">
              <a:spcBef>
                <a:spcPct val="20000"/>
              </a:spcBef>
              <a:buFont typeface="Arial"/>
              <a:buChar char="•"/>
              <a:defRPr sz="2667"/>
            </a:lvl9pPr>
          </a:lstStyle>
          <a:p>
            <a:pPr algn="r"/>
            <a:r>
              <a:rPr lang="en-US" sz="800" dirty="0">
                <a:solidFill>
                  <a:schemeClr val="tx2"/>
                </a:solidFill>
              </a:rPr>
              <a:t>Source: </a:t>
            </a:r>
            <a:r>
              <a:rPr lang="en-US" sz="800" dirty="0" err="1">
                <a:solidFill>
                  <a:schemeClr val="tx2"/>
                </a:solidFill>
              </a:rPr>
              <a:t>eMarketer</a:t>
            </a:r>
            <a:r>
              <a:rPr lang="en-US" sz="800" dirty="0">
                <a:solidFill>
                  <a:schemeClr val="tx2"/>
                </a:solidFill>
              </a:rPr>
              <a:t>. The US Healthcare and Pharmaceutical Industry Digital Ad Spending, March 2016.</a:t>
            </a:r>
          </a:p>
        </p:txBody>
      </p:sp>
      <p:pic>
        <p:nvPicPr>
          <p:cNvPr id="9" name="Picture 8"/>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81540" y="6506452"/>
            <a:ext cx="640209" cy="258794"/>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1498" r="23348"/>
          <a:stretch/>
        </p:blipFill>
        <p:spPr>
          <a:xfrm>
            <a:off x="0" y="0"/>
            <a:ext cx="4211053" cy="6994525"/>
          </a:xfrm>
          <a:prstGeom prst="rect">
            <a:avLst/>
          </a:prstGeom>
        </p:spPr>
      </p:pic>
      <p:pic>
        <p:nvPicPr>
          <p:cNvPr id="6" name="Picture 5"/>
          <p:cNvPicPr>
            <a:picLocks noChangeAspect="1"/>
          </p:cNvPicPr>
          <p:nvPr/>
        </p:nvPicPr>
        <p:blipFill>
          <a:blip r:embed="rId5"/>
          <a:stretch>
            <a:fillRect/>
          </a:stretch>
        </p:blipFill>
        <p:spPr>
          <a:xfrm>
            <a:off x="4208574" y="2392960"/>
            <a:ext cx="4913802" cy="3785944"/>
          </a:xfrm>
          <a:prstGeom prst="rect">
            <a:avLst/>
          </a:prstGeom>
        </p:spPr>
      </p:pic>
    </p:spTree>
    <p:extLst>
      <p:ext uri="{BB962C8B-B14F-4D97-AF65-F5344CB8AC3E}">
        <p14:creationId xmlns:p14="http://schemas.microsoft.com/office/powerpoint/2010/main" val="61557907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 y="0"/>
            <a:ext cx="9326033" cy="6994525"/>
          </a:xfrm>
          <a:prstGeom prst="rect">
            <a:avLst/>
          </a:prstGeom>
        </p:spPr>
      </p:pic>
      <p:sp>
        <p:nvSpPr>
          <p:cNvPr id="5" name="Rectangle 4"/>
          <p:cNvSpPr/>
          <p:nvPr/>
        </p:nvSpPr>
        <p:spPr bwMode="auto">
          <a:xfrm>
            <a:off x="0" y="0"/>
            <a:ext cx="4680857" cy="6994525"/>
          </a:xfrm>
          <a:prstGeom prst="rect">
            <a:avLst/>
          </a:prstGeom>
          <a:solidFill>
            <a:srgbClr val="000000">
              <a:alpha val="5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5"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257174" y="295278"/>
            <a:ext cx="3930197" cy="731520"/>
          </a:xfrm>
        </p:spPr>
        <p:txBody>
          <a:bodyPr/>
          <a:lstStyle/>
          <a:p>
            <a:r>
              <a:rPr lang="en-US" sz="4400" dirty="0">
                <a:gradFill>
                  <a:gsLst>
                    <a:gs pos="1250">
                      <a:schemeClr val="bg1"/>
                    </a:gs>
                    <a:gs pos="100000">
                      <a:schemeClr val="bg1"/>
                    </a:gs>
                  </a:gsLst>
                  <a:lin ang="5400000" scaled="0"/>
                </a:gradFill>
              </a:rPr>
              <a:t>The federal government doesn’t advertise</a:t>
            </a:r>
          </a:p>
        </p:txBody>
      </p:sp>
      <p:sp>
        <p:nvSpPr>
          <p:cNvPr id="4" name="Text Placeholder 3"/>
          <p:cNvSpPr>
            <a:spLocks noGrp="1"/>
          </p:cNvSpPr>
          <p:nvPr>
            <p:ph type="body" sz="quarter" idx="10"/>
          </p:nvPr>
        </p:nvSpPr>
        <p:spPr>
          <a:xfrm>
            <a:off x="257174" y="2998061"/>
            <a:ext cx="3930196" cy="2511457"/>
          </a:xfrm>
        </p:spPr>
        <p:txBody>
          <a:bodyPr lIns="182880" rIns="182880"/>
          <a:lstStyle/>
          <a:p>
            <a:r>
              <a:rPr lang="en-US" sz="2400" b="1" dirty="0">
                <a:gradFill>
                  <a:gsLst>
                    <a:gs pos="0">
                      <a:schemeClr val="bg1"/>
                    </a:gs>
                    <a:gs pos="100000">
                      <a:schemeClr val="bg1"/>
                    </a:gs>
                  </a:gsLst>
                  <a:lin ang="5400000" scaled="1"/>
                </a:gradFill>
                <a:latin typeface="+mn-lt"/>
              </a:rPr>
              <a:t>Neither do some states. This presents an opportunity for advertisers to bid on Healthcare.gov, ACA, and Medicare </a:t>
            </a:r>
            <a:br>
              <a:rPr lang="en-US" sz="2400" b="1" dirty="0">
                <a:gradFill>
                  <a:gsLst>
                    <a:gs pos="0">
                      <a:schemeClr val="bg1"/>
                    </a:gs>
                    <a:gs pos="100000">
                      <a:schemeClr val="bg1"/>
                    </a:gs>
                  </a:gsLst>
                  <a:lin ang="5400000" scaled="1"/>
                </a:gradFill>
                <a:latin typeface="+mn-lt"/>
              </a:rPr>
            </a:br>
            <a:r>
              <a:rPr lang="en-US" sz="2400" b="1" dirty="0">
                <a:gradFill>
                  <a:gsLst>
                    <a:gs pos="0">
                      <a:schemeClr val="bg1"/>
                    </a:gs>
                    <a:gs pos="100000">
                      <a:schemeClr val="bg1"/>
                    </a:gs>
                  </a:gsLst>
                  <a:lin ang="5400000" scaled="1"/>
                </a:gradFill>
                <a:latin typeface="+mn-lt"/>
              </a:rPr>
              <a:t>related keywords. </a:t>
            </a:r>
          </a:p>
        </p:txBody>
      </p:sp>
      <p:pic>
        <p:nvPicPr>
          <p:cNvPr id="6" name="Picture 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81540" y="6506452"/>
            <a:ext cx="640209" cy="258794"/>
          </a:xfrm>
          <a:prstGeom prst="rect">
            <a:avLst/>
          </a:prstGeom>
        </p:spPr>
      </p:pic>
    </p:spTree>
    <p:extLst>
      <p:ext uri="{BB962C8B-B14F-4D97-AF65-F5344CB8AC3E}">
        <p14:creationId xmlns:p14="http://schemas.microsoft.com/office/powerpoint/2010/main" val="18181693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42" presetClass="path" presetSubtype="0" accel="50000" decel="50000" fill="hold" grpId="1" nodeType="withEffect">
                                  <p:stCondLst>
                                    <p:cond delay="500"/>
                                  </p:stCondLst>
                                  <p:childTnLst>
                                    <p:animMotion origin="layout" path="M 1.70213E-6 4.22606E-6 L 1.70213E-6 0.04562 " pathEditMode="relative" rAng="0" ptsTypes="AA">
                                      <p:cBhvr>
                                        <p:cTn id="13" dur="750" spd="-100000" fill="hold"/>
                                        <p:tgtEl>
                                          <p:spTgt spid="2"/>
                                        </p:tgtEl>
                                        <p:attrNameLst>
                                          <p:attrName>ppt_x</p:attrName>
                                          <p:attrName>ppt_y</p:attrName>
                                        </p:attrNameLst>
                                      </p:cBhvr>
                                      <p:rCtr x="0" y="2270"/>
                                    </p:animMotion>
                                  </p:childTnLst>
                                </p:cTn>
                              </p:par>
                              <p:par>
                                <p:cTn id="14" presetID="10" presetClass="entr" presetSubtype="0" fill="hold" grpId="0" nodeType="withEffect">
                                  <p:stCondLst>
                                    <p:cond delay="10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42" presetClass="path" presetSubtype="0" accel="50000" decel="50000" fill="hold" grpId="1" nodeType="withEffect">
                                  <p:stCondLst>
                                    <p:cond delay="750"/>
                                  </p:stCondLst>
                                  <p:childTnLst>
                                    <p:animMotion origin="layout" path="M 2.12766E-6 -1.46164E-6 L 2.12766E-6 0.04562 " pathEditMode="relative" rAng="0" ptsTypes="AA">
                                      <p:cBhvr>
                                        <p:cTn id="18" dur="750" spd="-100000" fill="hold"/>
                                        <p:tgtEl>
                                          <p:spTgt spid="4"/>
                                        </p:tgtEl>
                                        <p:attrNameLst>
                                          <p:attrName>ppt_x</p:attrName>
                                          <p:attrName>ppt_y</p:attrName>
                                        </p:attrNameLst>
                                      </p:cBhvr>
                                      <p:rCtr x="0" y="22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2" grpId="1"/>
      <p:bldP spid="4" grpId="0"/>
      <p:bldP spid="4"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3"/>
          <p:cNvSpPr txBox="1">
            <a:spLocks/>
          </p:cNvSpPr>
          <p:nvPr/>
        </p:nvSpPr>
        <p:spPr>
          <a:xfrm>
            <a:off x="369227" y="4441691"/>
            <a:ext cx="2895150" cy="537002"/>
          </a:xfrm>
          <a:prstGeom prst="rect">
            <a:avLst/>
          </a:prstGeom>
        </p:spPr>
        <p:txBody>
          <a:bodyPr/>
          <a:lstStyle>
            <a:lvl1pPr marL="339747" marR="0" indent="-339747" algn="l" defTabSz="914425" rtl="0" eaLnBrk="1" fontAlgn="auto" latinLnBrk="0" hangingPunct="1">
              <a:lnSpc>
                <a:spcPct val="90000"/>
              </a:lnSpc>
              <a:spcBef>
                <a:spcPct val="20000"/>
              </a:spcBef>
              <a:spcAft>
                <a:spcPts val="0"/>
              </a:spcAft>
              <a:buClrTx/>
              <a:buSzPct val="90000"/>
              <a:buFont typeface="Arial" pitchFamily="34" charset="0"/>
              <a:buChar char="•"/>
              <a:tabLst/>
              <a:defRPr sz="2801" kern="1200" spc="-71" baseline="0">
                <a:gradFill>
                  <a:gsLst>
                    <a:gs pos="1250">
                      <a:schemeClr val="bg2"/>
                    </a:gs>
                    <a:gs pos="100000">
                      <a:schemeClr val="bg2"/>
                    </a:gs>
                  </a:gsLst>
                  <a:lin ang="5400000" scaled="0"/>
                </a:gradFill>
                <a:latin typeface="+mj-lt"/>
                <a:ea typeface="+mn-ea"/>
                <a:cs typeface="+mn-cs"/>
              </a:defRPr>
            </a:lvl1pPr>
            <a:lvl2pPr marL="573126" marR="0" indent="-233379" algn="l" defTabSz="914425"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bg2"/>
                    </a:gs>
                    <a:gs pos="100000">
                      <a:schemeClr val="bg2"/>
                    </a:gs>
                  </a:gsLst>
                  <a:lin ang="5400000" scaled="0"/>
                </a:gradFill>
                <a:latin typeface="+mn-lt"/>
                <a:ea typeface="+mn-ea"/>
                <a:cs typeface="+mn-cs"/>
              </a:defRPr>
            </a:lvl2pPr>
            <a:lvl3pPr marL="798566" marR="0" indent="-225441" algn="l" defTabSz="914425" rtl="0" eaLnBrk="1" fontAlgn="auto" latinLnBrk="0" hangingPunct="1">
              <a:lnSpc>
                <a:spcPct val="90000"/>
              </a:lnSpc>
              <a:spcBef>
                <a:spcPct val="20000"/>
              </a:spcBef>
              <a:spcAft>
                <a:spcPts val="0"/>
              </a:spcAft>
              <a:buClrTx/>
              <a:buSzPct val="90000"/>
              <a:buFont typeface="Arial" pitchFamily="34" charset="0"/>
              <a:buChar char="•"/>
              <a:tabLst>
                <a:tab pos="798566" algn="l"/>
              </a:tabLst>
              <a:defRPr sz="2000" kern="1200" spc="0" baseline="0">
                <a:gradFill>
                  <a:gsLst>
                    <a:gs pos="1250">
                      <a:schemeClr val="bg2"/>
                    </a:gs>
                    <a:gs pos="100000">
                      <a:schemeClr val="bg2"/>
                    </a:gs>
                  </a:gsLst>
                  <a:lin ang="5400000" scaled="0"/>
                </a:gradFill>
                <a:latin typeface="+mn-lt"/>
                <a:ea typeface="+mn-ea"/>
                <a:cs typeface="+mn-cs"/>
              </a:defRPr>
            </a:lvl3pPr>
            <a:lvl4pPr marL="1030357" marR="0" indent="-231791" algn="l" defTabSz="914425"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bg2"/>
                    </a:gs>
                    <a:gs pos="100000">
                      <a:schemeClr val="bg2"/>
                    </a:gs>
                  </a:gsLst>
                  <a:lin ang="5400000" scaled="0"/>
                </a:gradFill>
                <a:latin typeface="+mn-lt"/>
                <a:ea typeface="+mn-ea"/>
                <a:cs typeface="+mn-cs"/>
              </a:defRPr>
            </a:lvl4pPr>
            <a:lvl5pPr marL="1255795" marR="0" indent="-225441" algn="l" defTabSz="914425" rtl="0" eaLnBrk="1" fontAlgn="auto" latinLnBrk="0" hangingPunct="1">
              <a:lnSpc>
                <a:spcPct val="90000"/>
              </a:lnSpc>
              <a:spcBef>
                <a:spcPct val="20000"/>
              </a:spcBef>
              <a:spcAft>
                <a:spcPts val="0"/>
              </a:spcAft>
              <a:buClrTx/>
              <a:buSzPct val="90000"/>
              <a:buFont typeface="Arial" pitchFamily="34" charset="0"/>
              <a:buChar char="•"/>
              <a:tabLst>
                <a:tab pos="1255795" algn="l"/>
              </a:tabLst>
              <a:defRPr sz="1800" kern="1200" spc="0" baseline="0">
                <a:gradFill>
                  <a:gsLst>
                    <a:gs pos="1250">
                      <a:schemeClr val="bg2"/>
                    </a:gs>
                    <a:gs pos="100000">
                      <a:schemeClr val="bg2"/>
                    </a:gs>
                  </a:gsLst>
                  <a:lin ang="5400000" scaled="0"/>
                </a:gradFill>
                <a:latin typeface="+mn-lt"/>
                <a:ea typeface="+mn-ea"/>
                <a:cs typeface="+mn-cs"/>
              </a:defRPr>
            </a:lvl5pPr>
            <a:lvl6pPr marL="2514667"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78"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92"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03"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3000"/>
              </a:lnSpc>
              <a:buNone/>
            </a:pPr>
            <a:endParaRPr lang="en-US" sz="2448" dirty="0">
              <a:solidFill>
                <a:schemeClr val="tx1"/>
              </a:solidFill>
            </a:endParaRPr>
          </a:p>
        </p:txBody>
      </p:sp>
      <p:sp>
        <p:nvSpPr>
          <p:cNvPr id="5" name="Title 4"/>
          <p:cNvSpPr>
            <a:spLocks noGrp="1"/>
          </p:cNvSpPr>
          <p:nvPr>
            <p:ph type="title"/>
          </p:nvPr>
        </p:nvSpPr>
        <p:spPr/>
        <p:txBody>
          <a:bodyPr/>
          <a:lstStyle/>
          <a:p>
            <a:r>
              <a:rPr lang="en-US" dirty="0"/>
              <a:t>Bing Network performance trends</a:t>
            </a:r>
          </a:p>
        </p:txBody>
      </p:sp>
    </p:spTree>
    <p:extLst>
      <p:ext uri="{BB962C8B-B14F-4D97-AF65-F5344CB8AC3E}">
        <p14:creationId xmlns:p14="http://schemas.microsoft.com/office/powerpoint/2010/main" val="283861731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Pay attention to the enrollment periods</a:t>
            </a:r>
          </a:p>
        </p:txBody>
      </p:sp>
      <p:sp>
        <p:nvSpPr>
          <p:cNvPr id="3" name="Text Placeholder 2"/>
          <p:cNvSpPr>
            <a:spLocks noGrp="1"/>
          </p:cNvSpPr>
          <p:nvPr>
            <p:ph type="body" sz="quarter" idx="10"/>
          </p:nvPr>
        </p:nvSpPr>
        <p:spPr>
          <a:xfrm>
            <a:off x="257175" y="968742"/>
            <a:ext cx="8865202" cy="960263"/>
          </a:xfrm>
        </p:spPr>
        <p:txBody>
          <a:bodyPr vert="horz" wrap="square" lIns="182880" tIns="91440" rIns="182880" bIns="91440" rtlCol="0">
            <a:spAutoFit/>
          </a:bodyPr>
          <a:lstStyle/>
          <a:p>
            <a:r>
              <a:rPr lang="en-US" dirty="0">
                <a:gradFill>
                  <a:gsLst>
                    <a:gs pos="0">
                      <a:schemeClr val="accent1"/>
                    </a:gs>
                    <a:gs pos="100000">
                      <a:schemeClr val="accent1"/>
                    </a:gs>
                  </a:gsLst>
                </a:gradFill>
              </a:rPr>
              <a:t>Searches peak around open enrollment periods and are strong throughout the year. </a:t>
            </a:r>
          </a:p>
        </p:txBody>
      </p:sp>
      <p:sp>
        <p:nvSpPr>
          <p:cNvPr id="9" name="Content Placeholder 22"/>
          <p:cNvSpPr txBox="1">
            <a:spLocks/>
          </p:cNvSpPr>
          <p:nvPr/>
        </p:nvSpPr>
        <p:spPr>
          <a:xfrm>
            <a:off x="2027185" y="6529889"/>
            <a:ext cx="6858000" cy="274320"/>
          </a:xfrm>
          <a:prstGeom prst="rect">
            <a:avLst/>
          </a:prstGeom>
        </p:spPr>
        <p:txBody>
          <a:bodyPr lIns="0" tIns="0" rIns="0" bIns="0" anchor="ctr" anchorCtr="0">
            <a:noAutofit/>
          </a:bodyPr>
          <a:lstStyle>
            <a:defPPr>
              <a:defRPr lang="en-US"/>
            </a:defPPr>
            <a:lvl1pPr marR="0" indent="0" algn="r" defTabSz="914425" fontAlgn="auto">
              <a:lnSpc>
                <a:spcPct val="100000"/>
              </a:lnSpc>
              <a:spcBef>
                <a:spcPts val="0"/>
              </a:spcBef>
              <a:spcAft>
                <a:spcPts val="0"/>
              </a:spcAft>
              <a:buClrTx/>
              <a:buSzPct val="90000"/>
              <a:buFont typeface="Arial" pitchFamily="34" charset="0"/>
              <a:buNone/>
              <a:tabLst/>
              <a:defRPr sz="800" spc="0" baseline="0">
                <a:solidFill>
                  <a:srgbClr val="505050"/>
                </a:solidFill>
              </a:defRPr>
            </a:lvl1pPr>
            <a:lvl2pPr marL="573126" marR="0" indent="-233379" defTabSz="914425" fontAlgn="auto">
              <a:lnSpc>
                <a:spcPct val="90000"/>
              </a:lnSpc>
              <a:spcBef>
                <a:spcPct val="20000"/>
              </a:spcBef>
              <a:spcAft>
                <a:spcPts val="0"/>
              </a:spcAft>
              <a:buClrTx/>
              <a:buSzPct val="90000"/>
              <a:buFont typeface="Arial" pitchFamily="34" charset="0"/>
              <a:buChar char="•"/>
              <a:tabLst/>
              <a:defRPr sz="2000" spc="0" baseline="0">
                <a:gradFill>
                  <a:gsLst>
                    <a:gs pos="1250">
                      <a:schemeClr val="bg2"/>
                    </a:gs>
                    <a:gs pos="100000">
                      <a:schemeClr val="bg2"/>
                    </a:gs>
                  </a:gsLst>
                  <a:lin ang="5400000" scaled="0"/>
                </a:gradFill>
              </a:defRPr>
            </a:lvl2pPr>
            <a:lvl3pPr marL="798566" marR="0" indent="-225441" defTabSz="914425" fontAlgn="auto">
              <a:lnSpc>
                <a:spcPct val="90000"/>
              </a:lnSpc>
              <a:spcBef>
                <a:spcPct val="20000"/>
              </a:spcBef>
              <a:spcAft>
                <a:spcPts val="0"/>
              </a:spcAft>
              <a:buClrTx/>
              <a:buSzPct val="90000"/>
              <a:buFont typeface="Arial" pitchFamily="34" charset="0"/>
              <a:buChar char="•"/>
              <a:tabLst>
                <a:tab pos="798566" algn="l"/>
              </a:tabLst>
              <a:defRPr sz="2000" spc="0" baseline="0">
                <a:gradFill>
                  <a:gsLst>
                    <a:gs pos="1250">
                      <a:schemeClr val="bg2"/>
                    </a:gs>
                    <a:gs pos="100000">
                      <a:schemeClr val="bg2"/>
                    </a:gs>
                  </a:gsLst>
                  <a:lin ang="5400000" scaled="0"/>
                </a:gradFill>
              </a:defRPr>
            </a:lvl3pPr>
            <a:lvl4pPr marL="1030357" marR="0" indent="-231791" defTabSz="914425" fontAlgn="auto">
              <a:lnSpc>
                <a:spcPct val="90000"/>
              </a:lnSpc>
              <a:spcBef>
                <a:spcPct val="20000"/>
              </a:spcBef>
              <a:spcAft>
                <a:spcPts val="0"/>
              </a:spcAft>
              <a:buClrTx/>
              <a:buSzPct val="90000"/>
              <a:buFont typeface="Arial" pitchFamily="34" charset="0"/>
              <a:buChar char="•"/>
              <a:tabLst/>
              <a:defRPr spc="0" baseline="0">
                <a:gradFill>
                  <a:gsLst>
                    <a:gs pos="1250">
                      <a:schemeClr val="bg2"/>
                    </a:gs>
                    <a:gs pos="100000">
                      <a:schemeClr val="bg2"/>
                    </a:gs>
                  </a:gsLst>
                  <a:lin ang="5400000" scaled="0"/>
                </a:gradFill>
              </a:defRPr>
            </a:lvl4pPr>
            <a:lvl5pPr marL="1255795" marR="0" indent="-225441" defTabSz="914425" fontAlgn="auto">
              <a:lnSpc>
                <a:spcPct val="90000"/>
              </a:lnSpc>
              <a:spcBef>
                <a:spcPct val="20000"/>
              </a:spcBef>
              <a:spcAft>
                <a:spcPts val="0"/>
              </a:spcAft>
              <a:buClrTx/>
              <a:buSzPct val="90000"/>
              <a:buFont typeface="Arial" pitchFamily="34" charset="0"/>
              <a:buChar char="•"/>
              <a:tabLst>
                <a:tab pos="1255795" algn="l"/>
              </a:tabLst>
              <a:defRPr spc="0" baseline="0">
                <a:gradFill>
                  <a:gsLst>
                    <a:gs pos="1250">
                      <a:schemeClr val="bg2"/>
                    </a:gs>
                    <a:gs pos="100000">
                      <a:schemeClr val="bg2"/>
                    </a:gs>
                  </a:gsLst>
                  <a:lin ang="5400000" scaled="0"/>
                </a:gradFill>
              </a:defRPr>
            </a:lvl5pPr>
            <a:lvl6pPr marL="2514667" indent="-228607" defTabSz="914425">
              <a:spcBef>
                <a:spcPct val="20000"/>
              </a:spcBef>
              <a:buFont typeface="Arial" pitchFamily="34" charset="0"/>
              <a:buChar char="•"/>
              <a:defRPr sz="2000"/>
            </a:lvl6pPr>
            <a:lvl7pPr marL="2971878" indent="-228607" defTabSz="914425">
              <a:spcBef>
                <a:spcPct val="20000"/>
              </a:spcBef>
              <a:buFont typeface="Arial" pitchFamily="34" charset="0"/>
              <a:buChar char="•"/>
              <a:defRPr sz="2000"/>
            </a:lvl7pPr>
            <a:lvl8pPr marL="3429092" indent="-228607" defTabSz="914425">
              <a:spcBef>
                <a:spcPct val="20000"/>
              </a:spcBef>
              <a:buFont typeface="Arial" pitchFamily="34" charset="0"/>
              <a:buChar char="•"/>
              <a:defRPr sz="2000"/>
            </a:lvl8pPr>
            <a:lvl9pPr marL="3886303" indent="-228607" defTabSz="914425">
              <a:spcBef>
                <a:spcPct val="20000"/>
              </a:spcBef>
              <a:buFont typeface="Arial" pitchFamily="34" charset="0"/>
              <a:buChar char="•"/>
              <a:defRPr sz="2000"/>
            </a:lvl9pPr>
          </a:lstStyle>
          <a:p>
            <a:r>
              <a:rPr lang="en-US" dirty="0">
                <a:solidFill>
                  <a:schemeClr val="tx2"/>
                </a:solidFill>
              </a:rPr>
              <a:t>Source:  Microsoft internal data Apr 2015 – Mar 2016, searches across all devices.</a:t>
            </a:r>
          </a:p>
        </p:txBody>
      </p:sp>
      <p:pic>
        <p:nvPicPr>
          <p:cNvPr id="5" name="Picture 4"/>
          <p:cNvPicPr>
            <a:picLocks noChangeAspect="1"/>
          </p:cNvPicPr>
          <p:nvPr/>
        </p:nvPicPr>
        <p:blipFill>
          <a:blip r:embed="rId2"/>
          <a:stretch>
            <a:fillRect/>
          </a:stretch>
        </p:blipFill>
        <p:spPr>
          <a:xfrm>
            <a:off x="181393" y="2068227"/>
            <a:ext cx="9016765" cy="4322439"/>
          </a:xfrm>
          <a:prstGeom prst="rect">
            <a:avLst/>
          </a:prstGeom>
        </p:spPr>
      </p:pic>
    </p:spTree>
    <p:extLst>
      <p:ext uri="{BB962C8B-B14F-4D97-AF65-F5344CB8AC3E}">
        <p14:creationId xmlns:p14="http://schemas.microsoft.com/office/powerpoint/2010/main" val="187971562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Ten states drove 43% of clicks nationwide</a:t>
            </a:r>
          </a:p>
        </p:txBody>
      </p:sp>
      <p:sp>
        <p:nvSpPr>
          <p:cNvPr id="3" name="Text Placeholder 2"/>
          <p:cNvSpPr>
            <a:spLocks noGrp="1"/>
          </p:cNvSpPr>
          <p:nvPr>
            <p:ph type="body" sz="quarter" idx="10"/>
          </p:nvPr>
        </p:nvSpPr>
        <p:spPr>
          <a:xfrm>
            <a:off x="257175" y="968742"/>
            <a:ext cx="8865202" cy="960263"/>
          </a:xfrm>
        </p:spPr>
        <p:txBody>
          <a:bodyPr vert="horz" wrap="square" lIns="182880" tIns="91440" rIns="182880" bIns="91440" rtlCol="0">
            <a:spAutoFit/>
          </a:bodyPr>
          <a:lstStyle/>
          <a:p>
            <a:r>
              <a:rPr lang="en-US" dirty="0">
                <a:gradFill>
                  <a:gsLst>
                    <a:gs pos="0">
                      <a:schemeClr val="accent1"/>
                    </a:gs>
                    <a:gs pos="100000">
                      <a:schemeClr val="accent1"/>
                    </a:gs>
                  </a:gsLst>
                </a:gradFill>
              </a:rPr>
              <a:t>If you’re running regional campaigns, allocate more budget to states with higher clicks and CTR. </a:t>
            </a:r>
          </a:p>
        </p:txBody>
      </p:sp>
      <p:sp>
        <p:nvSpPr>
          <p:cNvPr id="4" name="Content Placeholder 22"/>
          <p:cNvSpPr txBox="1">
            <a:spLocks/>
          </p:cNvSpPr>
          <p:nvPr/>
        </p:nvSpPr>
        <p:spPr>
          <a:xfrm>
            <a:off x="2027185" y="6529889"/>
            <a:ext cx="6858000" cy="274320"/>
          </a:xfrm>
          <a:prstGeom prst="rect">
            <a:avLst/>
          </a:prstGeom>
        </p:spPr>
        <p:txBody>
          <a:bodyPr lIns="0" tIns="0" rIns="0" bIns="0" anchor="ctr" anchorCtr="0">
            <a:noAutofit/>
          </a:bodyPr>
          <a:lstStyle>
            <a:defPPr>
              <a:defRPr lang="en-US"/>
            </a:defPPr>
            <a:lvl1pPr marR="0" indent="0" algn="r" defTabSz="914425" fontAlgn="auto">
              <a:lnSpc>
                <a:spcPct val="100000"/>
              </a:lnSpc>
              <a:spcBef>
                <a:spcPts val="0"/>
              </a:spcBef>
              <a:spcAft>
                <a:spcPts val="0"/>
              </a:spcAft>
              <a:buClrTx/>
              <a:buSzPct val="90000"/>
              <a:buFont typeface="Arial" pitchFamily="34" charset="0"/>
              <a:buNone/>
              <a:tabLst/>
              <a:defRPr sz="800" spc="0" baseline="0">
                <a:solidFill>
                  <a:srgbClr val="505050"/>
                </a:solidFill>
              </a:defRPr>
            </a:lvl1pPr>
            <a:lvl2pPr marL="573126" marR="0" indent="-233379" defTabSz="914425" fontAlgn="auto">
              <a:lnSpc>
                <a:spcPct val="90000"/>
              </a:lnSpc>
              <a:spcBef>
                <a:spcPct val="20000"/>
              </a:spcBef>
              <a:spcAft>
                <a:spcPts val="0"/>
              </a:spcAft>
              <a:buClrTx/>
              <a:buSzPct val="90000"/>
              <a:buFont typeface="Arial" pitchFamily="34" charset="0"/>
              <a:buChar char="•"/>
              <a:tabLst/>
              <a:defRPr sz="2000" spc="0" baseline="0">
                <a:gradFill>
                  <a:gsLst>
                    <a:gs pos="1250">
                      <a:schemeClr val="bg2"/>
                    </a:gs>
                    <a:gs pos="100000">
                      <a:schemeClr val="bg2"/>
                    </a:gs>
                  </a:gsLst>
                  <a:lin ang="5400000" scaled="0"/>
                </a:gradFill>
              </a:defRPr>
            </a:lvl2pPr>
            <a:lvl3pPr marL="798566" marR="0" indent="-225441" defTabSz="914425" fontAlgn="auto">
              <a:lnSpc>
                <a:spcPct val="90000"/>
              </a:lnSpc>
              <a:spcBef>
                <a:spcPct val="20000"/>
              </a:spcBef>
              <a:spcAft>
                <a:spcPts val="0"/>
              </a:spcAft>
              <a:buClrTx/>
              <a:buSzPct val="90000"/>
              <a:buFont typeface="Arial" pitchFamily="34" charset="0"/>
              <a:buChar char="•"/>
              <a:tabLst>
                <a:tab pos="798566" algn="l"/>
              </a:tabLst>
              <a:defRPr sz="2000" spc="0" baseline="0">
                <a:gradFill>
                  <a:gsLst>
                    <a:gs pos="1250">
                      <a:schemeClr val="bg2"/>
                    </a:gs>
                    <a:gs pos="100000">
                      <a:schemeClr val="bg2"/>
                    </a:gs>
                  </a:gsLst>
                  <a:lin ang="5400000" scaled="0"/>
                </a:gradFill>
              </a:defRPr>
            </a:lvl3pPr>
            <a:lvl4pPr marL="1030357" marR="0" indent="-231791" defTabSz="914425" fontAlgn="auto">
              <a:lnSpc>
                <a:spcPct val="90000"/>
              </a:lnSpc>
              <a:spcBef>
                <a:spcPct val="20000"/>
              </a:spcBef>
              <a:spcAft>
                <a:spcPts val="0"/>
              </a:spcAft>
              <a:buClrTx/>
              <a:buSzPct val="90000"/>
              <a:buFont typeface="Arial" pitchFamily="34" charset="0"/>
              <a:buChar char="•"/>
              <a:tabLst/>
              <a:defRPr spc="0" baseline="0">
                <a:gradFill>
                  <a:gsLst>
                    <a:gs pos="1250">
                      <a:schemeClr val="bg2"/>
                    </a:gs>
                    <a:gs pos="100000">
                      <a:schemeClr val="bg2"/>
                    </a:gs>
                  </a:gsLst>
                  <a:lin ang="5400000" scaled="0"/>
                </a:gradFill>
              </a:defRPr>
            </a:lvl4pPr>
            <a:lvl5pPr marL="1255795" marR="0" indent="-225441" defTabSz="914425" fontAlgn="auto">
              <a:lnSpc>
                <a:spcPct val="90000"/>
              </a:lnSpc>
              <a:spcBef>
                <a:spcPct val="20000"/>
              </a:spcBef>
              <a:spcAft>
                <a:spcPts val="0"/>
              </a:spcAft>
              <a:buClrTx/>
              <a:buSzPct val="90000"/>
              <a:buFont typeface="Arial" pitchFamily="34" charset="0"/>
              <a:buChar char="•"/>
              <a:tabLst>
                <a:tab pos="1255795" algn="l"/>
              </a:tabLst>
              <a:defRPr spc="0" baseline="0">
                <a:gradFill>
                  <a:gsLst>
                    <a:gs pos="1250">
                      <a:schemeClr val="bg2"/>
                    </a:gs>
                    <a:gs pos="100000">
                      <a:schemeClr val="bg2"/>
                    </a:gs>
                  </a:gsLst>
                  <a:lin ang="5400000" scaled="0"/>
                </a:gradFill>
              </a:defRPr>
            </a:lvl5pPr>
            <a:lvl6pPr marL="2514667" indent="-228607" defTabSz="914425">
              <a:spcBef>
                <a:spcPct val="20000"/>
              </a:spcBef>
              <a:buFont typeface="Arial" pitchFamily="34" charset="0"/>
              <a:buChar char="•"/>
              <a:defRPr sz="2000"/>
            </a:lvl6pPr>
            <a:lvl7pPr marL="2971878" indent="-228607" defTabSz="914425">
              <a:spcBef>
                <a:spcPct val="20000"/>
              </a:spcBef>
              <a:buFont typeface="Arial" pitchFamily="34" charset="0"/>
              <a:buChar char="•"/>
              <a:defRPr sz="2000"/>
            </a:lvl7pPr>
            <a:lvl8pPr marL="3429092" indent="-228607" defTabSz="914425">
              <a:spcBef>
                <a:spcPct val="20000"/>
              </a:spcBef>
              <a:buFont typeface="Arial" pitchFamily="34" charset="0"/>
              <a:buChar char="•"/>
              <a:defRPr sz="2000"/>
            </a:lvl8pPr>
            <a:lvl9pPr marL="3886303" indent="-228607" defTabSz="914425">
              <a:spcBef>
                <a:spcPct val="20000"/>
              </a:spcBef>
              <a:buFont typeface="Arial" pitchFamily="34" charset="0"/>
              <a:buChar char="•"/>
              <a:defRPr sz="2000"/>
            </a:lvl9pPr>
          </a:lstStyle>
          <a:p>
            <a:r>
              <a:rPr lang="en-US" dirty="0">
                <a:solidFill>
                  <a:schemeClr val="tx2"/>
                </a:solidFill>
              </a:rPr>
              <a:t>Source:  Microsoft internal data Apr 2015 – Mar 2016, searches across all devices.</a:t>
            </a:r>
          </a:p>
        </p:txBody>
      </p:sp>
      <p:graphicFrame>
        <p:nvGraphicFramePr>
          <p:cNvPr id="6" name="Table 5"/>
          <p:cNvGraphicFramePr>
            <a:graphicFrameLocks noGrp="1"/>
          </p:cNvGraphicFramePr>
          <p:nvPr>
            <p:extLst>
              <p:ext uri="{D42A27DB-BD31-4B8C-83A1-F6EECF244321}">
                <p14:modId xmlns:p14="http://schemas.microsoft.com/office/powerpoint/2010/main" val="1946540294"/>
              </p:ext>
            </p:extLst>
          </p:nvPr>
        </p:nvGraphicFramePr>
        <p:xfrm>
          <a:off x="262952" y="2137709"/>
          <a:ext cx="2831904" cy="3383280"/>
        </p:xfrm>
        <a:graphic>
          <a:graphicData uri="http://schemas.openxmlformats.org/drawingml/2006/table">
            <a:tbl>
              <a:tblPr firstRow="1" firstCol="1" bandRow="1">
                <a:tableStyleId>{B301B821-A1FF-4177-AEE7-76D212191A09}</a:tableStyleId>
              </a:tblPr>
              <a:tblGrid>
                <a:gridCol w="1005840">
                  <a:extLst>
                    <a:ext uri="{9D8B030D-6E8A-4147-A177-3AD203B41FA5}">
                      <a16:colId xmlns:a16="http://schemas.microsoft.com/office/drawing/2014/main" val="2087187643"/>
                    </a:ext>
                  </a:extLst>
                </a:gridCol>
                <a:gridCol w="651510">
                  <a:extLst>
                    <a:ext uri="{9D8B030D-6E8A-4147-A177-3AD203B41FA5}">
                      <a16:colId xmlns:a16="http://schemas.microsoft.com/office/drawing/2014/main" val="3526486635"/>
                    </a:ext>
                  </a:extLst>
                </a:gridCol>
                <a:gridCol w="565866">
                  <a:extLst>
                    <a:ext uri="{9D8B030D-6E8A-4147-A177-3AD203B41FA5}">
                      <a16:colId xmlns:a16="http://schemas.microsoft.com/office/drawing/2014/main" val="3119236955"/>
                    </a:ext>
                  </a:extLst>
                </a:gridCol>
                <a:gridCol w="608688">
                  <a:extLst>
                    <a:ext uri="{9D8B030D-6E8A-4147-A177-3AD203B41FA5}">
                      <a16:colId xmlns:a16="http://schemas.microsoft.com/office/drawing/2014/main" val="2033050868"/>
                    </a:ext>
                  </a:extLst>
                </a:gridCol>
              </a:tblGrid>
              <a:tr h="0">
                <a:tc>
                  <a:txBody>
                    <a:bodyPr/>
                    <a:lstStyle/>
                    <a:p>
                      <a:r>
                        <a:rPr lang="en-US" sz="1200" b="0" kern="1200" dirty="0">
                          <a:gradFill>
                            <a:gsLst>
                              <a:gs pos="1250">
                                <a:schemeClr val="bg1"/>
                              </a:gs>
                              <a:gs pos="100000">
                                <a:schemeClr val="bg1"/>
                              </a:gs>
                            </a:gsLst>
                            <a:lin ang="5400000" scaled="0"/>
                          </a:gradFill>
                          <a:effectLst/>
                          <a:latin typeface="Segoe UI Semibold" panose="020B0702040204020203" pitchFamily="34" charset="0"/>
                          <a:cs typeface="Segoe UI Semibold" panose="020B0702040204020203" pitchFamily="34" charset="0"/>
                        </a:rPr>
                        <a:t>States</a:t>
                      </a:r>
                      <a:endParaRPr lang="en-US" sz="1200" b="0" kern="1200" dirty="0">
                        <a:gradFill>
                          <a:gsLst>
                            <a:gs pos="1250">
                              <a:schemeClr val="bg1"/>
                            </a:gs>
                            <a:gs pos="100000">
                              <a:schemeClr val="bg1"/>
                            </a:gs>
                          </a:gsLst>
                          <a:lin ang="5400000" scaled="0"/>
                        </a:gradFill>
                        <a:effectLst/>
                        <a:latin typeface="Segoe UI Semibold" panose="020B0702040204020203" pitchFamily="34" charset="0"/>
                        <a:ea typeface="+mn-ea"/>
                        <a:cs typeface="Segoe UI Semibold" panose="020B0702040204020203" pitchFamily="34" charset="0"/>
                      </a:endParaRPr>
                    </a:p>
                  </a:txBody>
                  <a:tcPr marR="4572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spcBef>
                          <a:spcPts val="0"/>
                        </a:spcBef>
                        <a:spcAft>
                          <a:spcPts val="0"/>
                        </a:spcAft>
                      </a:pPr>
                      <a:r>
                        <a:rPr lang="en-US" sz="1200" b="0" dirty="0">
                          <a:gradFill>
                            <a:gsLst>
                              <a:gs pos="1250">
                                <a:schemeClr val="bg1"/>
                              </a:gs>
                              <a:gs pos="100000">
                                <a:schemeClr val="bg1"/>
                              </a:gs>
                            </a:gsLst>
                            <a:lin ang="5400000" scaled="0"/>
                          </a:gradFill>
                          <a:effectLst/>
                          <a:latin typeface="Segoe UI Semibold" panose="020B0702040204020203" pitchFamily="34" charset="0"/>
                          <a:cs typeface="Segoe UI Semibold" panose="020B0702040204020203" pitchFamily="34" charset="0"/>
                        </a:rPr>
                        <a:t>% Clicks</a:t>
                      </a:r>
                      <a:endParaRPr lang="en-US" sz="1200" b="0" dirty="0">
                        <a:gradFill>
                          <a:gsLst>
                            <a:gs pos="1250">
                              <a:schemeClr val="bg1"/>
                            </a:gs>
                            <a:gs pos="100000">
                              <a:schemeClr val="bg1"/>
                            </a:gs>
                          </a:gsLst>
                          <a:lin ang="5400000" scaled="0"/>
                        </a:gradFill>
                        <a:effectLst/>
                        <a:latin typeface="Segoe UI Semibold" panose="020B0702040204020203" pitchFamily="34" charset="0"/>
                        <a:ea typeface="Calibri" panose="020F0502020204030204" pitchFamily="34" charset="0"/>
                        <a:cs typeface="Segoe UI Semibold" panose="020B0702040204020203" pitchFamily="34" charset="0"/>
                      </a:endParaRPr>
                    </a:p>
                  </a:txBody>
                  <a:tcPr marL="182880" marR="4572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spcBef>
                          <a:spcPts val="0"/>
                        </a:spcBef>
                        <a:spcAft>
                          <a:spcPts val="0"/>
                        </a:spcAft>
                      </a:pPr>
                      <a:r>
                        <a:rPr lang="en-US" sz="1200" b="0" dirty="0">
                          <a:gradFill>
                            <a:gsLst>
                              <a:gs pos="1250">
                                <a:schemeClr val="bg1"/>
                              </a:gs>
                              <a:gs pos="100000">
                                <a:schemeClr val="bg1"/>
                              </a:gs>
                            </a:gsLst>
                            <a:lin ang="5400000" scaled="0"/>
                          </a:gradFill>
                          <a:effectLst/>
                          <a:latin typeface="Segoe UI Semibold" panose="020B0702040204020203" pitchFamily="34" charset="0"/>
                          <a:cs typeface="Segoe UI Semibold" panose="020B0702040204020203" pitchFamily="34" charset="0"/>
                        </a:rPr>
                        <a:t>CTR</a:t>
                      </a:r>
                      <a:endParaRPr lang="en-US" sz="1200" b="0" dirty="0">
                        <a:gradFill>
                          <a:gsLst>
                            <a:gs pos="1250">
                              <a:schemeClr val="bg1"/>
                            </a:gs>
                            <a:gs pos="100000">
                              <a:schemeClr val="bg1"/>
                            </a:gs>
                          </a:gsLst>
                          <a:lin ang="5400000" scaled="0"/>
                        </a:gradFill>
                        <a:effectLst/>
                        <a:latin typeface="Segoe UI Semibold" panose="020B0702040204020203" pitchFamily="34" charset="0"/>
                        <a:ea typeface="Calibri" panose="020F0502020204030204" pitchFamily="34" charset="0"/>
                        <a:cs typeface="Segoe UI Semibold" panose="020B0702040204020203" pitchFamily="34" charset="0"/>
                      </a:endParaRPr>
                    </a:p>
                  </a:txBody>
                  <a:tcPr marL="182880" marR="4572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spcBef>
                          <a:spcPts val="0"/>
                        </a:spcBef>
                        <a:spcAft>
                          <a:spcPts val="0"/>
                        </a:spcAft>
                      </a:pPr>
                      <a:r>
                        <a:rPr lang="en-US" sz="1200" b="0" dirty="0">
                          <a:gradFill>
                            <a:gsLst>
                              <a:gs pos="1250">
                                <a:schemeClr val="bg1"/>
                              </a:gs>
                              <a:gs pos="100000">
                                <a:schemeClr val="bg1"/>
                              </a:gs>
                            </a:gsLst>
                            <a:lin ang="5400000" scaled="0"/>
                          </a:gradFill>
                          <a:effectLst/>
                          <a:latin typeface="Segoe UI Semibold" panose="020B0702040204020203" pitchFamily="34" charset="0"/>
                          <a:cs typeface="Segoe UI Semibold" panose="020B0702040204020203" pitchFamily="34" charset="0"/>
                        </a:rPr>
                        <a:t>CPC</a:t>
                      </a:r>
                      <a:endParaRPr lang="en-US" sz="1200" b="0" dirty="0">
                        <a:gradFill>
                          <a:gsLst>
                            <a:gs pos="1250">
                              <a:schemeClr val="bg1"/>
                            </a:gs>
                            <a:gs pos="100000">
                              <a:schemeClr val="bg1"/>
                            </a:gs>
                          </a:gsLst>
                          <a:lin ang="5400000" scaled="0"/>
                        </a:gradFill>
                        <a:effectLst/>
                        <a:latin typeface="Segoe UI Semibold" panose="020B0702040204020203" pitchFamily="34" charset="0"/>
                        <a:ea typeface="Calibri" panose="020F0502020204030204" pitchFamily="34" charset="0"/>
                        <a:cs typeface="Segoe UI Semibold" panose="020B0702040204020203" pitchFamily="34" charset="0"/>
                      </a:endParaRPr>
                    </a:p>
                  </a:txBody>
                  <a:tcPr marL="182880" marR="4572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153165920"/>
                  </a:ext>
                </a:extLst>
              </a:tr>
              <a:tr h="0">
                <a:tc>
                  <a:txBody>
                    <a:bodyPr/>
                    <a:lstStyle/>
                    <a:p>
                      <a:pPr marL="0" marR="0">
                        <a:spcBef>
                          <a:spcPts val="0"/>
                        </a:spcBef>
                        <a:spcAft>
                          <a:spcPts val="0"/>
                        </a:spcAft>
                      </a:pPr>
                      <a:r>
                        <a:rPr lang="en-US" sz="1200" b="0" dirty="0">
                          <a:gradFill>
                            <a:gsLst>
                              <a:gs pos="1250">
                                <a:schemeClr val="tx1"/>
                              </a:gs>
                              <a:gs pos="100000">
                                <a:schemeClr val="tx1"/>
                              </a:gs>
                            </a:gsLst>
                            <a:lin ang="5400000" scaled="0"/>
                          </a:gradFill>
                          <a:effectLst/>
                        </a:rPr>
                        <a:t>California</a:t>
                      </a:r>
                      <a:endParaRPr lang="en-US" sz="1200" b="0" dirty="0">
                        <a:gradFill>
                          <a:gsLst>
                            <a:gs pos="1250">
                              <a:schemeClr val="tx1"/>
                            </a:gs>
                            <a:gs pos="100000">
                              <a:schemeClr val="tx1"/>
                            </a:gs>
                          </a:gsLst>
                          <a:lin ang="5400000" scaled="0"/>
                        </a:gradFill>
                        <a:effectLst/>
                        <a:latin typeface="Calibri" panose="020F0502020204030204" pitchFamily="34" charset="0"/>
                        <a:ea typeface="Calibri" panose="020F0502020204030204" pitchFamily="34" charset="0"/>
                        <a:cs typeface="Times New Roman" panose="02020603050405020304" pitchFamily="18" charset="0"/>
                      </a:endParaRPr>
                    </a:p>
                  </a:txBody>
                  <a:tcPr marR="4572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spcBef>
                          <a:spcPts val="0"/>
                        </a:spcBef>
                        <a:spcAft>
                          <a:spcPts val="0"/>
                        </a:spcAft>
                      </a:pPr>
                      <a:r>
                        <a:rPr lang="en-US" sz="1200" dirty="0">
                          <a:gradFill>
                            <a:gsLst>
                              <a:gs pos="1250">
                                <a:schemeClr val="tx1"/>
                              </a:gs>
                              <a:gs pos="100000">
                                <a:schemeClr val="tx1"/>
                              </a:gs>
                            </a:gsLst>
                            <a:lin ang="5400000" scaled="0"/>
                          </a:gradFill>
                          <a:effectLst/>
                        </a:rPr>
                        <a:t>7%</a:t>
                      </a:r>
                      <a:endParaRPr lang="en-US" sz="1200" dirty="0">
                        <a:gradFill>
                          <a:gsLst>
                            <a:gs pos="1250">
                              <a:schemeClr val="tx1"/>
                            </a:gs>
                            <a:gs pos="100000">
                              <a:schemeClr val="tx1"/>
                            </a:gs>
                          </a:gsLst>
                          <a:lin ang="5400000" scaled="0"/>
                        </a:gra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4572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spcBef>
                          <a:spcPts val="0"/>
                        </a:spcBef>
                        <a:spcAft>
                          <a:spcPts val="0"/>
                        </a:spcAft>
                      </a:pPr>
                      <a:r>
                        <a:rPr lang="en-US" sz="1200" dirty="0">
                          <a:gradFill>
                            <a:gsLst>
                              <a:gs pos="1250">
                                <a:schemeClr val="tx1"/>
                              </a:gs>
                              <a:gs pos="100000">
                                <a:schemeClr val="tx1"/>
                              </a:gs>
                            </a:gsLst>
                            <a:lin ang="5400000" scaled="0"/>
                          </a:gradFill>
                          <a:effectLst/>
                        </a:rPr>
                        <a:t>2.3%</a:t>
                      </a:r>
                      <a:endParaRPr lang="en-US" sz="1200" dirty="0">
                        <a:gradFill>
                          <a:gsLst>
                            <a:gs pos="1250">
                              <a:schemeClr val="tx1"/>
                            </a:gs>
                            <a:gs pos="100000">
                              <a:schemeClr val="tx1"/>
                            </a:gs>
                          </a:gsLst>
                          <a:lin ang="5400000" scaled="0"/>
                        </a:gra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4572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spcBef>
                          <a:spcPts val="0"/>
                        </a:spcBef>
                        <a:spcAft>
                          <a:spcPts val="0"/>
                        </a:spcAft>
                      </a:pPr>
                      <a:r>
                        <a:rPr lang="en-US" sz="1200" dirty="0">
                          <a:gradFill>
                            <a:gsLst>
                              <a:gs pos="1250">
                                <a:schemeClr val="tx1"/>
                              </a:gs>
                              <a:gs pos="100000">
                                <a:schemeClr val="tx1"/>
                              </a:gs>
                            </a:gsLst>
                            <a:lin ang="5400000" scaled="0"/>
                          </a:gradFill>
                          <a:effectLst/>
                        </a:rPr>
                        <a:t>$2.06 </a:t>
                      </a:r>
                      <a:endParaRPr lang="en-US" sz="1200" dirty="0">
                        <a:gradFill>
                          <a:gsLst>
                            <a:gs pos="1250">
                              <a:schemeClr val="tx1"/>
                            </a:gs>
                            <a:gs pos="100000">
                              <a:schemeClr val="tx1"/>
                            </a:gs>
                          </a:gsLst>
                          <a:lin ang="5400000" scaled="0"/>
                        </a:gra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4572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89599967"/>
                  </a:ext>
                </a:extLst>
              </a:tr>
              <a:tr h="0">
                <a:tc>
                  <a:txBody>
                    <a:bodyPr/>
                    <a:lstStyle/>
                    <a:p>
                      <a:pPr marL="0" marR="0">
                        <a:spcBef>
                          <a:spcPts val="0"/>
                        </a:spcBef>
                        <a:spcAft>
                          <a:spcPts val="0"/>
                        </a:spcAft>
                      </a:pPr>
                      <a:r>
                        <a:rPr lang="en-US" sz="1200" b="0" dirty="0">
                          <a:gradFill>
                            <a:gsLst>
                              <a:gs pos="1250">
                                <a:schemeClr val="tx1"/>
                              </a:gs>
                              <a:gs pos="100000">
                                <a:schemeClr val="tx1"/>
                              </a:gs>
                            </a:gsLst>
                            <a:lin ang="5400000" scaled="0"/>
                          </a:gradFill>
                          <a:effectLst/>
                        </a:rPr>
                        <a:t>Texas</a:t>
                      </a:r>
                      <a:endParaRPr lang="en-US" sz="1200" b="0" dirty="0">
                        <a:gradFill>
                          <a:gsLst>
                            <a:gs pos="1250">
                              <a:schemeClr val="tx1"/>
                            </a:gs>
                            <a:gs pos="100000">
                              <a:schemeClr val="tx1"/>
                            </a:gs>
                          </a:gsLst>
                          <a:lin ang="5400000" scaled="0"/>
                        </a:gradFill>
                        <a:effectLst/>
                        <a:latin typeface="Calibri" panose="020F0502020204030204" pitchFamily="34" charset="0"/>
                        <a:ea typeface="Calibri" panose="020F0502020204030204" pitchFamily="34" charset="0"/>
                        <a:cs typeface="Times New Roman" panose="02020603050405020304" pitchFamily="18" charset="0"/>
                      </a:endParaRPr>
                    </a:p>
                  </a:txBody>
                  <a:tcPr marR="4572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spcBef>
                          <a:spcPts val="0"/>
                        </a:spcBef>
                        <a:spcAft>
                          <a:spcPts val="0"/>
                        </a:spcAft>
                      </a:pPr>
                      <a:r>
                        <a:rPr lang="en-US" sz="1200" dirty="0">
                          <a:gradFill>
                            <a:gsLst>
                              <a:gs pos="1250">
                                <a:schemeClr val="tx1"/>
                              </a:gs>
                              <a:gs pos="100000">
                                <a:schemeClr val="tx1"/>
                              </a:gs>
                            </a:gsLst>
                            <a:lin ang="5400000" scaled="0"/>
                          </a:gradFill>
                          <a:effectLst/>
                        </a:rPr>
                        <a:t>7%</a:t>
                      </a:r>
                      <a:endParaRPr lang="en-US" sz="1200" dirty="0">
                        <a:gradFill>
                          <a:gsLst>
                            <a:gs pos="1250">
                              <a:schemeClr val="tx1"/>
                            </a:gs>
                            <a:gs pos="100000">
                              <a:schemeClr val="tx1"/>
                            </a:gs>
                          </a:gsLst>
                          <a:lin ang="5400000" scaled="0"/>
                        </a:gra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4572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spcBef>
                          <a:spcPts val="0"/>
                        </a:spcBef>
                        <a:spcAft>
                          <a:spcPts val="0"/>
                        </a:spcAft>
                      </a:pPr>
                      <a:r>
                        <a:rPr lang="en-US" sz="1200">
                          <a:gradFill>
                            <a:gsLst>
                              <a:gs pos="1250">
                                <a:schemeClr val="tx1"/>
                              </a:gs>
                              <a:gs pos="100000">
                                <a:schemeClr val="tx1"/>
                              </a:gs>
                            </a:gsLst>
                            <a:lin ang="5400000" scaled="0"/>
                          </a:gradFill>
                          <a:effectLst/>
                        </a:rPr>
                        <a:t>2.4%</a:t>
                      </a:r>
                      <a:endParaRPr lang="en-US" sz="1200">
                        <a:gradFill>
                          <a:gsLst>
                            <a:gs pos="1250">
                              <a:schemeClr val="tx1"/>
                            </a:gs>
                            <a:gs pos="100000">
                              <a:schemeClr val="tx1"/>
                            </a:gs>
                          </a:gsLst>
                          <a:lin ang="5400000" scaled="0"/>
                        </a:gra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4572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spcBef>
                          <a:spcPts val="0"/>
                        </a:spcBef>
                        <a:spcAft>
                          <a:spcPts val="0"/>
                        </a:spcAft>
                      </a:pPr>
                      <a:r>
                        <a:rPr lang="en-US" sz="1200" dirty="0">
                          <a:gradFill>
                            <a:gsLst>
                              <a:gs pos="1250">
                                <a:schemeClr val="tx1"/>
                              </a:gs>
                              <a:gs pos="100000">
                                <a:schemeClr val="tx1"/>
                              </a:gs>
                            </a:gsLst>
                            <a:lin ang="5400000" scaled="0"/>
                          </a:gradFill>
                          <a:effectLst/>
                        </a:rPr>
                        <a:t>$2.25 </a:t>
                      </a:r>
                      <a:endParaRPr lang="en-US" sz="1200" dirty="0">
                        <a:gradFill>
                          <a:gsLst>
                            <a:gs pos="1250">
                              <a:schemeClr val="tx1"/>
                            </a:gs>
                            <a:gs pos="100000">
                              <a:schemeClr val="tx1"/>
                            </a:gs>
                          </a:gsLst>
                          <a:lin ang="5400000" scaled="0"/>
                        </a:gra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4572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929555406"/>
                  </a:ext>
                </a:extLst>
              </a:tr>
              <a:tr h="0">
                <a:tc>
                  <a:txBody>
                    <a:bodyPr/>
                    <a:lstStyle/>
                    <a:p>
                      <a:pPr marL="0" marR="0">
                        <a:spcBef>
                          <a:spcPts val="0"/>
                        </a:spcBef>
                        <a:spcAft>
                          <a:spcPts val="0"/>
                        </a:spcAft>
                      </a:pPr>
                      <a:r>
                        <a:rPr lang="en-US" sz="1200" b="0" dirty="0">
                          <a:gradFill>
                            <a:gsLst>
                              <a:gs pos="1250">
                                <a:schemeClr val="tx1"/>
                              </a:gs>
                              <a:gs pos="100000">
                                <a:schemeClr val="tx1"/>
                              </a:gs>
                            </a:gsLst>
                            <a:lin ang="5400000" scaled="0"/>
                          </a:gradFill>
                          <a:effectLst/>
                        </a:rPr>
                        <a:t>Florida</a:t>
                      </a:r>
                      <a:endParaRPr lang="en-US" sz="1200" b="0" dirty="0">
                        <a:gradFill>
                          <a:gsLst>
                            <a:gs pos="1250">
                              <a:schemeClr val="tx1"/>
                            </a:gs>
                            <a:gs pos="100000">
                              <a:schemeClr val="tx1"/>
                            </a:gs>
                          </a:gsLst>
                          <a:lin ang="5400000" scaled="0"/>
                        </a:gradFill>
                        <a:effectLst/>
                        <a:latin typeface="Calibri" panose="020F0502020204030204" pitchFamily="34" charset="0"/>
                        <a:ea typeface="Calibri" panose="020F0502020204030204" pitchFamily="34" charset="0"/>
                        <a:cs typeface="Times New Roman" panose="02020603050405020304" pitchFamily="18" charset="0"/>
                      </a:endParaRPr>
                    </a:p>
                  </a:txBody>
                  <a:tcPr marR="4572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spcBef>
                          <a:spcPts val="0"/>
                        </a:spcBef>
                        <a:spcAft>
                          <a:spcPts val="0"/>
                        </a:spcAft>
                      </a:pPr>
                      <a:r>
                        <a:rPr lang="en-US" sz="1200" dirty="0">
                          <a:gradFill>
                            <a:gsLst>
                              <a:gs pos="1250">
                                <a:schemeClr val="tx1"/>
                              </a:gs>
                              <a:gs pos="100000">
                                <a:schemeClr val="tx1"/>
                              </a:gs>
                            </a:gsLst>
                            <a:lin ang="5400000" scaled="0"/>
                          </a:gradFill>
                          <a:effectLst/>
                        </a:rPr>
                        <a:t>5%</a:t>
                      </a:r>
                      <a:endParaRPr lang="en-US" sz="1200" dirty="0">
                        <a:gradFill>
                          <a:gsLst>
                            <a:gs pos="1250">
                              <a:schemeClr val="tx1"/>
                            </a:gs>
                            <a:gs pos="100000">
                              <a:schemeClr val="tx1"/>
                            </a:gs>
                          </a:gsLst>
                          <a:lin ang="5400000" scaled="0"/>
                        </a:gra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4572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spcBef>
                          <a:spcPts val="0"/>
                        </a:spcBef>
                        <a:spcAft>
                          <a:spcPts val="0"/>
                        </a:spcAft>
                      </a:pPr>
                      <a:r>
                        <a:rPr lang="en-US" sz="1200" dirty="0">
                          <a:gradFill>
                            <a:gsLst>
                              <a:gs pos="1250">
                                <a:schemeClr val="tx1"/>
                              </a:gs>
                              <a:gs pos="100000">
                                <a:schemeClr val="tx1"/>
                              </a:gs>
                            </a:gsLst>
                            <a:lin ang="5400000" scaled="0"/>
                          </a:gradFill>
                          <a:effectLst/>
                        </a:rPr>
                        <a:t>2.5%</a:t>
                      </a:r>
                      <a:endParaRPr lang="en-US" sz="1200" dirty="0">
                        <a:gradFill>
                          <a:gsLst>
                            <a:gs pos="1250">
                              <a:schemeClr val="tx1"/>
                            </a:gs>
                            <a:gs pos="100000">
                              <a:schemeClr val="tx1"/>
                            </a:gs>
                          </a:gsLst>
                          <a:lin ang="5400000" scaled="0"/>
                        </a:gra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4572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spcBef>
                          <a:spcPts val="0"/>
                        </a:spcBef>
                        <a:spcAft>
                          <a:spcPts val="0"/>
                        </a:spcAft>
                      </a:pPr>
                      <a:r>
                        <a:rPr lang="en-US" sz="1200" dirty="0">
                          <a:gradFill>
                            <a:gsLst>
                              <a:gs pos="1250">
                                <a:schemeClr val="tx1"/>
                              </a:gs>
                              <a:gs pos="100000">
                                <a:schemeClr val="tx1"/>
                              </a:gs>
                            </a:gsLst>
                            <a:lin ang="5400000" scaled="0"/>
                          </a:gradFill>
                          <a:effectLst/>
                        </a:rPr>
                        <a:t>$2.39 </a:t>
                      </a:r>
                      <a:endParaRPr lang="en-US" sz="1200" dirty="0">
                        <a:gradFill>
                          <a:gsLst>
                            <a:gs pos="1250">
                              <a:schemeClr val="tx1"/>
                            </a:gs>
                            <a:gs pos="100000">
                              <a:schemeClr val="tx1"/>
                            </a:gs>
                          </a:gsLst>
                          <a:lin ang="5400000" scaled="0"/>
                        </a:gra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4572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4061116"/>
                  </a:ext>
                </a:extLst>
              </a:tr>
              <a:tr h="0">
                <a:tc>
                  <a:txBody>
                    <a:bodyPr/>
                    <a:lstStyle/>
                    <a:p>
                      <a:pPr marL="0" marR="0">
                        <a:spcBef>
                          <a:spcPts val="0"/>
                        </a:spcBef>
                        <a:spcAft>
                          <a:spcPts val="0"/>
                        </a:spcAft>
                      </a:pPr>
                      <a:r>
                        <a:rPr lang="en-US" sz="1200" b="0" dirty="0">
                          <a:gradFill>
                            <a:gsLst>
                              <a:gs pos="1250">
                                <a:schemeClr val="tx1"/>
                              </a:gs>
                              <a:gs pos="100000">
                                <a:schemeClr val="tx1"/>
                              </a:gs>
                            </a:gsLst>
                            <a:lin ang="5400000" scaled="0"/>
                          </a:gradFill>
                          <a:effectLst/>
                        </a:rPr>
                        <a:t>New York</a:t>
                      </a:r>
                      <a:endParaRPr lang="en-US" sz="1200" b="0" dirty="0">
                        <a:gradFill>
                          <a:gsLst>
                            <a:gs pos="1250">
                              <a:schemeClr val="tx1"/>
                            </a:gs>
                            <a:gs pos="100000">
                              <a:schemeClr val="tx1"/>
                            </a:gs>
                          </a:gsLst>
                          <a:lin ang="5400000" scaled="0"/>
                        </a:gradFill>
                        <a:effectLst/>
                        <a:latin typeface="Calibri" panose="020F0502020204030204" pitchFamily="34" charset="0"/>
                        <a:ea typeface="Calibri" panose="020F0502020204030204" pitchFamily="34" charset="0"/>
                        <a:cs typeface="Times New Roman" panose="02020603050405020304" pitchFamily="18" charset="0"/>
                      </a:endParaRPr>
                    </a:p>
                  </a:txBody>
                  <a:tcPr marR="4572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spcBef>
                          <a:spcPts val="0"/>
                        </a:spcBef>
                        <a:spcAft>
                          <a:spcPts val="0"/>
                        </a:spcAft>
                      </a:pPr>
                      <a:r>
                        <a:rPr lang="en-US" sz="1200" dirty="0">
                          <a:gradFill>
                            <a:gsLst>
                              <a:gs pos="1250">
                                <a:schemeClr val="tx1"/>
                              </a:gs>
                              <a:gs pos="100000">
                                <a:schemeClr val="tx1"/>
                              </a:gs>
                            </a:gsLst>
                            <a:lin ang="5400000" scaled="0"/>
                          </a:gradFill>
                          <a:effectLst/>
                        </a:rPr>
                        <a:t>5%</a:t>
                      </a:r>
                      <a:endParaRPr lang="en-US" sz="1200" dirty="0">
                        <a:gradFill>
                          <a:gsLst>
                            <a:gs pos="1250">
                              <a:schemeClr val="tx1"/>
                            </a:gs>
                            <a:gs pos="100000">
                              <a:schemeClr val="tx1"/>
                            </a:gs>
                          </a:gsLst>
                          <a:lin ang="5400000" scaled="0"/>
                        </a:gra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4572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spcBef>
                          <a:spcPts val="0"/>
                        </a:spcBef>
                        <a:spcAft>
                          <a:spcPts val="0"/>
                        </a:spcAft>
                      </a:pPr>
                      <a:r>
                        <a:rPr lang="en-US" sz="1200" dirty="0">
                          <a:gradFill>
                            <a:gsLst>
                              <a:gs pos="1250">
                                <a:schemeClr val="tx1"/>
                              </a:gs>
                              <a:gs pos="100000">
                                <a:schemeClr val="tx1"/>
                              </a:gs>
                            </a:gsLst>
                            <a:lin ang="5400000" scaled="0"/>
                          </a:gradFill>
                          <a:effectLst/>
                        </a:rPr>
                        <a:t>3.2%</a:t>
                      </a:r>
                      <a:endParaRPr lang="en-US" sz="1200" dirty="0">
                        <a:gradFill>
                          <a:gsLst>
                            <a:gs pos="1250">
                              <a:schemeClr val="tx1"/>
                            </a:gs>
                            <a:gs pos="100000">
                              <a:schemeClr val="tx1"/>
                            </a:gs>
                          </a:gsLst>
                          <a:lin ang="5400000" scaled="0"/>
                        </a:gra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4572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spcBef>
                          <a:spcPts val="0"/>
                        </a:spcBef>
                        <a:spcAft>
                          <a:spcPts val="0"/>
                        </a:spcAft>
                      </a:pPr>
                      <a:r>
                        <a:rPr lang="en-US" sz="1200" dirty="0">
                          <a:gradFill>
                            <a:gsLst>
                              <a:gs pos="1250">
                                <a:schemeClr val="tx1"/>
                              </a:gs>
                              <a:gs pos="100000">
                                <a:schemeClr val="tx1"/>
                              </a:gs>
                            </a:gsLst>
                            <a:lin ang="5400000" scaled="0"/>
                          </a:gradFill>
                          <a:effectLst/>
                        </a:rPr>
                        <a:t>$2.29 </a:t>
                      </a:r>
                      <a:endParaRPr lang="en-US" sz="1200" dirty="0">
                        <a:gradFill>
                          <a:gsLst>
                            <a:gs pos="1250">
                              <a:schemeClr val="tx1"/>
                            </a:gs>
                            <a:gs pos="100000">
                              <a:schemeClr val="tx1"/>
                            </a:gs>
                          </a:gsLst>
                          <a:lin ang="5400000" scaled="0"/>
                        </a:gra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4572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238380553"/>
                  </a:ext>
                </a:extLst>
              </a:tr>
              <a:tr h="0">
                <a:tc>
                  <a:txBody>
                    <a:bodyPr/>
                    <a:lstStyle/>
                    <a:p>
                      <a:pPr marL="0" marR="0">
                        <a:spcBef>
                          <a:spcPts val="0"/>
                        </a:spcBef>
                        <a:spcAft>
                          <a:spcPts val="0"/>
                        </a:spcAft>
                      </a:pPr>
                      <a:r>
                        <a:rPr lang="en-US" sz="1200" b="0" dirty="0">
                          <a:gradFill>
                            <a:gsLst>
                              <a:gs pos="1250">
                                <a:schemeClr val="tx1"/>
                              </a:gs>
                              <a:gs pos="100000">
                                <a:schemeClr val="tx1"/>
                              </a:gs>
                            </a:gsLst>
                            <a:lin ang="5400000" scaled="0"/>
                          </a:gradFill>
                          <a:effectLst/>
                        </a:rPr>
                        <a:t>Georgia</a:t>
                      </a:r>
                      <a:endParaRPr lang="en-US" sz="1200" b="0" dirty="0">
                        <a:gradFill>
                          <a:gsLst>
                            <a:gs pos="1250">
                              <a:schemeClr val="tx1"/>
                            </a:gs>
                            <a:gs pos="100000">
                              <a:schemeClr val="tx1"/>
                            </a:gs>
                          </a:gsLst>
                          <a:lin ang="5400000" scaled="0"/>
                        </a:gradFill>
                        <a:effectLst/>
                        <a:latin typeface="Calibri" panose="020F0502020204030204" pitchFamily="34" charset="0"/>
                        <a:ea typeface="Calibri" panose="020F0502020204030204" pitchFamily="34" charset="0"/>
                        <a:cs typeface="Times New Roman" panose="02020603050405020304" pitchFamily="18" charset="0"/>
                      </a:endParaRPr>
                    </a:p>
                  </a:txBody>
                  <a:tcPr marR="4572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spcBef>
                          <a:spcPts val="0"/>
                        </a:spcBef>
                        <a:spcAft>
                          <a:spcPts val="0"/>
                        </a:spcAft>
                      </a:pPr>
                      <a:r>
                        <a:rPr lang="en-US" sz="1200" dirty="0">
                          <a:gradFill>
                            <a:gsLst>
                              <a:gs pos="1250">
                                <a:schemeClr val="tx1"/>
                              </a:gs>
                              <a:gs pos="100000">
                                <a:schemeClr val="tx1"/>
                              </a:gs>
                            </a:gsLst>
                            <a:lin ang="5400000" scaled="0"/>
                          </a:gradFill>
                          <a:effectLst/>
                        </a:rPr>
                        <a:t>4%</a:t>
                      </a:r>
                      <a:endParaRPr lang="en-US" sz="1200" dirty="0">
                        <a:gradFill>
                          <a:gsLst>
                            <a:gs pos="1250">
                              <a:schemeClr val="tx1"/>
                            </a:gs>
                            <a:gs pos="100000">
                              <a:schemeClr val="tx1"/>
                            </a:gs>
                          </a:gsLst>
                          <a:lin ang="5400000" scaled="0"/>
                        </a:gra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4572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spcBef>
                          <a:spcPts val="0"/>
                        </a:spcBef>
                        <a:spcAft>
                          <a:spcPts val="0"/>
                        </a:spcAft>
                      </a:pPr>
                      <a:r>
                        <a:rPr lang="en-US" sz="1200" dirty="0">
                          <a:gradFill>
                            <a:gsLst>
                              <a:gs pos="1250">
                                <a:schemeClr val="tx1"/>
                              </a:gs>
                              <a:gs pos="100000">
                                <a:schemeClr val="tx1"/>
                              </a:gs>
                            </a:gsLst>
                            <a:lin ang="5400000" scaled="0"/>
                          </a:gradFill>
                          <a:effectLst/>
                        </a:rPr>
                        <a:t>3.3%</a:t>
                      </a:r>
                      <a:endParaRPr lang="en-US" sz="1200" dirty="0">
                        <a:gradFill>
                          <a:gsLst>
                            <a:gs pos="1250">
                              <a:schemeClr val="tx1"/>
                            </a:gs>
                            <a:gs pos="100000">
                              <a:schemeClr val="tx1"/>
                            </a:gs>
                          </a:gsLst>
                          <a:lin ang="5400000" scaled="0"/>
                        </a:gra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4572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spcBef>
                          <a:spcPts val="0"/>
                        </a:spcBef>
                        <a:spcAft>
                          <a:spcPts val="0"/>
                        </a:spcAft>
                      </a:pPr>
                      <a:r>
                        <a:rPr lang="en-US" sz="1200" dirty="0">
                          <a:gradFill>
                            <a:gsLst>
                              <a:gs pos="1250">
                                <a:schemeClr val="tx1"/>
                              </a:gs>
                              <a:gs pos="100000">
                                <a:schemeClr val="tx1"/>
                              </a:gs>
                            </a:gsLst>
                            <a:lin ang="5400000" scaled="0"/>
                          </a:gradFill>
                          <a:effectLst/>
                        </a:rPr>
                        <a:t>$2.37 </a:t>
                      </a:r>
                      <a:endParaRPr lang="en-US" sz="1200" dirty="0">
                        <a:gradFill>
                          <a:gsLst>
                            <a:gs pos="1250">
                              <a:schemeClr val="tx1"/>
                            </a:gs>
                            <a:gs pos="100000">
                              <a:schemeClr val="tx1"/>
                            </a:gs>
                          </a:gsLst>
                          <a:lin ang="5400000" scaled="0"/>
                        </a:gra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4572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245436973"/>
                  </a:ext>
                </a:extLst>
              </a:tr>
              <a:tr h="0">
                <a:tc>
                  <a:txBody>
                    <a:bodyPr/>
                    <a:lstStyle/>
                    <a:p>
                      <a:pPr marL="0" marR="0">
                        <a:spcBef>
                          <a:spcPts val="0"/>
                        </a:spcBef>
                        <a:spcAft>
                          <a:spcPts val="0"/>
                        </a:spcAft>
                      </a:pPr>
                      <a:r>
                        <a:rPr lang="en-US" sz="1200" b="0" dirty="0">
                          <a:gradFill>
                            <a:gsLst>
                              <a:gs pos="1250">
                                <a:schemeClr val="tx1"/>
                              </a:gs>
                              <a:gs pos="100000">
                                <a:schemeClr val="tx1"/>
                              </a:gs>
                            </a:gsLst>
                            <a:lin ang="5400000" scaled="0"/>
                          </a:gradFill>
                          <a:effectLst/>
                        </a:rPr>
                        <a:t>Illinois</a:t>
                      </a:r>
                      <a:endParaRPr lang="en-US" sz="1200" b="0" dirty="0">
                        <a:gradFill>
                          <a:gsLst>
                            <a:gs pos="1250">
                              <a:schemeClr val="tx1"/>
                            </a:gs>
                            <a:gs pos="100000">
                              <a:schemeClr val="tx1"/>
                            </a:gs>
                          </a:gsLst>
                          <a:lin ang="5400000" scaled="0"/>
                        </a:gradFill>
                        <a:effectLst/>
                        <a:latin typeface="Calibri" panose="020F0502020204030204" pitchFamily="34" charset="0"/>
                        <a:ea typeface="Calibri" panose="020F0502020204030204" pitchFamily="34" charset="0"/>
                        <a:cs typeface="Times New Roman" panose="02020603050405020304" pitchFamily="18" charset="0"/>
                      </a:endParaRPr>
                    </a:p>
                  </a:txBody>
                  <a:tcPr marR="4572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spcBef>
                          <a:spcPts val="0"/>
                        </a:spcBef>
                        <a:spcAft>
                          <a:spcPts val="0"/>
                        </a:spcAft>
                      </a:pPr>
                      <a:r>
                        <a:rPr lang="en-US" sz="1200" dirty="0">
                          <a:gradFill>
                            <a:gsLst>
                              <a:gs pos="1250">
                                <a:schemeClr val="tx1"/>
                              </a:gs>
                              <a:gs pos="100000">
                                <a:schemeClr val="tx1"/>
                              </a:gs>
                            </a:gsLst>
                            <a:lin ang="5400000" scaled="0"/>
                          </a:gradFill>
                          <a:effectLst/>
                        </a:rPr>
                        <a:t>4%</a:t>
                      </a:r>
                      <a:endParaRPr lang="en-US" sz="1200" dirty="0">
                        <a:gradFill>
                          <a:gsLst>
                            <a:gs pos="1250">
                              <a:schemeClr val="tx1"/>
                            </a:gs>
                            <a:gs pos="100000">
                              <a:schemeClr val="tx1"/>
                            </a:gs>
                          </a:gsLst>
                          <a:lin ang="5400000" scaled="0"/>
                        </a:gra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4572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spcBef>
                          <a:spcPts val="0"/>
                        </a:spcBef>
                        <a:spcAft>
                          <a:spcPts val="0"/>
                        </a:spcAft>
                      </a:pPr>
                      <a:r>
                        <a:rPr lang="en-US" sz="1200" dirty="0">
                          <a:gradFill>
                            <a:gsLst>
                              <a:gs pos="1250">
                                <a:schemeClr val="tx1"/>
                              </a:gs>
                              <a:gs pos="100000">
                                <a:schemeClr val="tx1"/>
                              </a:gs>
                            </a:gsLst>
                            <a:lin ang="5400000" scaled="0"/>
                          </a:gradFill>
                          <a:effectLst/>
                        </a:rPr>
                        <a:t>2.9%</a:t>
                      </a:r>
                      <a:endParaRPr lang="en-US" sz="1200" dirty="0">
                        <a:gradFill>
                          <a:gsLst>
                            <a:gs pos="1250">
                              <a:schemeClr val="tx1"/>
                            </a:gs>
                            <a:gs pos="100000">
                              <a:schemeClr val="tx1"/>
                            </a:gs>
                          </a:gsLst>
                          <a:lin ang="5400000" scaled="0"/>
                        </a:gra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4572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spcBef>
                          <a:spcPts val="0"/>
                        </a:spcBef>
                        <a:spcAft>
                          <a:spcPts val="0"/>
                        </a:spcAft>
                      </a:pPr>
                      <a:r>
                        <a:rPr lang="en-US" sz="1200" dirty="0">
                          <a:gradFill>
                            <a:gsLst>
                              <a:gs pos="1250">
                                <a:schemeClr val="tx1"/>
                              </a:gs>
                              <a:gs pos="100000">
                                <a:schemeClr val="tx1"/>
                              </a:gs>
                            </a:gsLst>
                            <a:lin ang="5400000" scaled="0"/>
                          </a:gradFill>
                          <a:effectLst/>
                        </a:rPr>
                        <a:t>$2.05 </a:t>
                      </a:r>
                      <a:endParaRPr lang="en-US" sz="1200" dirty="0">
                        <a:gradFill>
                          <a:gsLst>
                            <a:gs pos="1250">
                              <a:schemeClr val="tx1"/>
                            </a:gs>
                            <a:gs pos="100000">
                              <a:schemeClr val="tx1"/>
                            </a:gs>
                          </a:gsLst>
                          <a:lin ang="5400000" scaled="0"/>
                        </a:gra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4572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274388883"/>
                  </a:ext>
                </a:extLst>
              </a:tr>
              <a:tr h="0">
                <a:tc>
                  <a:txBody>
                    <a:bodyPr/>
                    <a:lstStyle/>
                    <a:p>
                      <a:pPr marL="0" marR="0">
                        <a:spcBef>
                          <a:spcPts val="0"/>
                        </a:spcBef>
                        <a:spcAft>
                          <a:spcPts val="0"/>
                        </a:spcAft>
                      </a:pPr>
                      <a:r>
                        <a:rPr lang="en-US" sz="1200" b="0" dirty="0">
                          <a:gradFill>
                            <a:gsLst>
                              <a:gs pos="1250">
                                <a:schemeClr val="tx1"/>
                              </a:gs>
                              <a:gs pos="100000">
                                <a:schemeClr val="tx1"/>
                              </a:gs>
                            </a:gsLst>
                            <a:lin ang="5400000" scaled="0"/>
                          </a:gradFill>
                          <a:effectLst/>
                        </a:rPr>
                        <a:t>Pennsylvania</a:t>
                      </a:r>
                      <a:endParaRPr lang="en-US" sz="1200" b="0" dirty="0">
                        <a:gradFill>
                          <a:gsLst>
                            <a:gs pos="1250">
                              <a:schemeClr val="tx1"/>
                            </a:gs>
                            <a:gs pos="100000">
                              <a:schemeClr val="tx1"/>
                            </a:gs>
                          </a:gsLst>
                          <a:lin ang="5400000" scaled="0"/>
                        </a:gradFill>
                        <a:effectLst/>
                        <a:latin typeface="Calibri" panose="020F0502020204030204" pitchFamily="34" charset="0"/>
                        <a:ea typeface="Calibri" panose="020F0502020204030204" pitchFamily="34" charset="0"/>
                        <a:cs typeface="Times New Roman" panose="02020603050405020304" pitchFamily="18" charset="0"/>
                      </a:endParaRPr>
                    </a:p>
                  </a:txBody>
                  <a:tcPr marR="4572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spcBef>
                          <a:spcPts val="0"/>
                        </a:spcBef>
                        <a:spcAft>
                          <a:spcPts val="0"/>
                        </a:spcAft>
                      </a:pPr>
                      <a:r>
                        <a:rPr lang="en-US" sz="1200">
                          <a:gradFill>
                            <a:gsLst>
                              <a:gs pos="1250">
                                <a:schemeClr val="tx1"/>
                              </a:gs>
                              <a:gs pos="100000">
                                <a:schemeClr val="tx1"/>
                              </a:gs>
                            </a:gsLst>
                            <a:lin ang="5400000" scaled="0"/>
                          </a:gradFill>
                          <a:effectLst/>
                        </a:rPr>
                        <a:t>3%</a:t>
                      </a:r>
                      <a:endParaRPr lang="en-US" sz="1200">
                        <a:gradFill>
                          <a:gsLst>
                            <a:gs pos="1250">
                              <a:schemeClr val="tx1"/>
                            </a:gs>
                            <a:gs pos="100000">
                              <a:schemeClr val="tx1"/>
                            </a:gs>
                          </a:gsLst>
                          <a:lin ang="5400000" scaled="0"/>
                        </a:gra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4572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spcBef>
                          <a:spcPts val="0"/>
                        </a:spcBef>
                        <a:spcAft>
                          <a:spcPts val="0"/>
                        </a:spcAft>
                      </a:pPr>
                      <a:r>
                        <a:rPr lang="en-US" sz="1200" dirty="0">
                          <a:gradFill>
                            <a:gsLst>
                              <a:gs pos="1250">
                                <a:schemeClr val="tx1"/>
                              </a:gs>
                              <a:gs pos="100000">
                                <a:schemeClr val="tx1"/>
                              </a:gs>
                            </a:gsLst>
                            <a:lin ang="5400000" scaled="0"/>
                          </a:gradFill>
                          <a:effectLst/>
                        </a:rPr>
                        <a:t>2.9%</a:t>
                      </a:r>
                      <a:endParaRPr lang="en-US" sz="1200" dirty="0">
                        <a:gradFill>
                          <a:gsLst>
                            <a:gs pos="1250">
                              <a:schemeClr val="tx1"/>
                            </a:gs>
                            <a:gs pos="100000">
                              <a:schemeClr val="tx1"/>
                            </a:gs>
                          </a:gsLst>
                          <a:lin ang="5400000" scaled="0"/>
                        </a:gra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4572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spcBef>
                          <a:spcPts val="0"/>
                        </a:spcBef>
                        <a:spcAft>
                          <a:spcPts val="0"/>
                        </a:spcAft>
                      </a:pPr>
                      <a:r>
                        <a:rPr lang="en-US" sz="1200" dirty="0">
                          <a:gradFill>
                            <a:gsLst>
                              <a:gs pos="1250">
                                <a:schemeClr val="tx1"/>
                              </a:gs>
                              <a:gs pos="100000">
                                <a:schemeClr val="tx1"/>
                              </a:gs>
                            </a:gsLst>
                            <a:lin ang="5400000" scaled="0"/>
                          </a:gradFill>
                          <a:effectLst/>
                        </a:rPr>
                        <a:t>$2.46 </a:t>
                      </a:r>
                      <a:endParaRPr lang="en-US" sz="1200" dirty="0">
                        <a:gradFill>
                          <a:gsLst>
                            <a:gs pos="1250">
                              <a:schemeClr val="tx1"/>
                            </a:gs>
                            <a:gs pos="100000">
                              <a:schemeClr val="tx1"/>
                            </a:gs>
                          </a:gsLst>
                          <a:lin ang="5400000" scaled="0"/>
                        </a:gra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4572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36826355"/>
                  </a:ext>
                </a:extLst>
              </a:tr>
              <a:tr h="0">
                <a:tc>
                  <a:txBody>
                    <a:bodyPr/>
                    <a:lstStyle/>
                    <a:p>
                      <a:pPr marL="0" marR="0">
                        <a:spcBef>
                          <a:spcPts val="0"/>
                        </a:spcBef>
                        <a:spcAft>
                          <a:spcPts val="0"/>
                        </a:spcAft>
                      </a:pPr>
                      <a:r>
                        <a:rPr lang="en-US" sz="1200" b="0" dirty="0">
                          <a:gradFill>
                            <a:gsLst>
                              <a:gs pos="1250">
                                <a:schemeClr val="tx1"/>
                              </a:gs>
                              <a:gs pos="100000">
                                <a:schemeClr val="tx1"/>
                              </a:gs>
                            </a:gsLst>
                            <a:lin ang="5400000" scaled="0"/>
                          </a:gradFill>
                          <a:effectLst/>
                        </a:rPr>
                        <a:t>Ohio</a:t>
                      </a:r>
                      <a:endParaRPr lang="en-US" sz="1200" b="0" dirty="0">
                        <a:gradFill>
                          <a:gsLst>
                            <a:gs pos="1250">
                              <a:schemeClr val="tx1"/>
                            </a:gs>
                            <a:gs pos="100000">
                              <a:schemeClr val="tx1"/>
                            </a:gs>
                          </a:gsLst>
                          <a:lin ang="5400000" scaled="0"/>
                        </a:gradFill>
                        <a:effectLst/>
                        <a:latin typeface="Calibri" panose="020F0502020204030204" pitchFamily="34" charset="0"/>
                        <a:ea typeface="Calibri" panose="020F0502020204030204" pitchFamily="34" charset="0"/>
                        <a:cs typeface="Times New Roman" panose="02020603050405020304" pitchFamily="18" charset="0"/>
                      </a:endParaRPr>
                    </a:p>
                  </a:txBody>
                  <a:tcPr marR="4572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spcBef>
                          <a:spcPts val="0"/>
                        </a:spcBef>
                        <a:spcAft>
                          <a:spcPts val="0"/>
                        </a:spcAft>
                      </a:pPr>
                      <a:r>
                        <a:rPr lang="en-US" sz="1200">
                          <a:gradFill>
                            <a:gsLst>
                              <a:gs pos="1250">
                                <a:schemeClr val="tx1"/>
                              </a:gs>
                              <a:gs pos="100000">
                                <a:schemeClr val="tx1"/>
                              </a:gs>
                            </a:gsLst>
                            <a:lin ang="5400000" scaled="0"/>
                          </a:gradFill>
                          <a:effectLst/>
                        </a:rPr>
                        <a:t>3%</a:t>
                      </a:r>
                      <a:endParaRPr lang="en-US" sz="1200">
                        <a:gradFill>
                          <a:gsLst>
                            <a:gs pos="1250">
                              <a:schemeClr val="tx1"/>
                            </a:gs>
                            <a:gs pos="100000">
                              <a:schemeClr val="tx1"/>
                            </a:gs>
                          </a:gsLst>
                          <a:lin ang="5400000" scaled="0"/>
                        </a:gra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4572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spcBef>
                          <a:spcPts val="0"/>
                        </a:spcBef>
                        <a:spcAft>
                          <a:spcPts val="0"/>
                        </a:spcAft>
                      </a:pPr>
                      <a:r>
                        <a:rPr lang="en-US" sz="1200" dirty="0">
                          <a:gradFill>
                            <a:gsLst>
                              <a:gs pos="1250">
                                <a:schemeClr val="tx1"/>
                              </a:gs>
                              <a:gs pos="100000">
                                <a:schemeClr val="tx1"/>
                              </a:gs>
                            </a:gsLst>
                            <a:lin ang="5400000" scaled="0"/>
                          </a:gradFill>
                          <a:effectLst/>
                        </a:rPr>
                        <a:t>2.6%</a:t>
                      </a:r>
                      <a:endParaRPr lang="en-US" sz="1200" dirty="0">
                        <a:gradFill>
                          <a:gsLst>
                            <a:gs pos="1250">
                              <a:schemeClr val="tx1"/>
                            </a:gs>
                            <a:gs pos="100000">
                              <a:schemeClr val="tx1"/>
                            </a:gs>
                          </a:gsLst>
                          <a:lin ang="5400000" scaled="0"/>
                        </a:gra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4572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spcBef>
                          <a:spcPts val="0"/>
                        </a:spcBef>
                        <a:spcAft>
                          <a:spcPts val="0"/>
                        </a:spcAft>
                      </a:pPr>
                      <a:r>
                        <a:rPr lang="en-US" sz="1200" dirty="0">
                          <a:gradFill>
                            <a:gsLst>
                              <a:gs pos="1250">
                                <a:schemeClr val="tx1"/>
                              </a:gs>
                              <a:gs pos="100000">
                                <a:schemeClr val="tx1"/>
                              </a:gs>
                            </a:gsLst>
                            <a:lin ang="5400000" scaled="0"/>
                          </a:gradFill>
                          <a:effectLst/>
                        </a:rPr>
                        <a:t>$2.33 </a:t>
                      </a:r>
                      <a:endParaRPr lang="en-US" sz="1200" dirty="0">
                        <a:gradFill>
                          <a:gsLst>
                            <a:gs pos="1250">
                              <a:schemeClr val="tx1"/>
                            </a:gs>
                            <a:gs pos="100000">
                              <a:schemeClr val="tx1"/>
                            </a:gs>
                          </a:gsLst>
                          <a:lin ang="5400000" scaled="0"/>
                        </a:gra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4572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710258045"/>
                  </a:ext>
                </a:extLst>
              </a:tr>
              <a:tr h="0">
                <a:tc>
                  <a:txBody>
                    <a:bodyPr/>
                    <a:lstStyle/>
                    <a:p>
                      <a:pPr marL="0" marR="0">
                        <a:spcBef>
                          <a:spcPts val="0"/>
                        </a:spcBef>
                        <a:spcAft>
                          <a:spcPts val="0"/>
                        </a:spcAft>
                      </a:pPr>
                      <a:r>
                        <a:rPr lang="en-US" sz="1200" b="0" dirty="0">
                          <a:gradFill>
                            <a:gsLst>
                              <a:gs pos="1250">
                                <a:schemeClr val="tx1"/>
                              </a:gs>
                              <a:gs pos="100000">
                                <a:schemeClr val="tx1"/>
                              </a:gs>
                            </a:gsLst>
                            <a:lin ang="5400000" scaled="0"/>
                          </a:gradFill>
                          <a:effectLst/>
                        </a:rPr>
                        <a:t>North Carolina</a:t>
                      </a:r>
                      <a:endParaRPr lang="en-US" sz="1200" b="0" dirty="0">
                        <a:gradFill>
                          <a:gsLst>
                            <a:gs pos="1250">
                              <a:schemeClr val="tx1"/>
                            </a:gs>
                            <a:gs pos="100000">
                              <a:schemeClr val="tx1"/>
                            </a:gs>
                          </a:gsLst>
                          <a:lin ang="5400000" scaled="0"/>
                        </a:gradFill>
                        <a:effectLst/>
                        <a:latin typeface="Calibri" panose="020F0502020204030204" pitchFamily="34" charset="0"/>
                        <a:ea typeface="Calibri" panose="020F0502020204030204" pitchFamily="34" charset="0"/>
                        <a:cs typeface="Times New Roman" panose="02020603050405020304" pitchFamily="18" charset="0"/>
                      </a:endParaRPr>
                    </a:p>
                  </a:txBody>
                  <a:tcPr marR="4572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spcBef>
                          <a:spcPts val="0"/>
                        </a:spcBef>
                        <a:spcAft>
                          <a:spcPts val="0"/>
                        </a:spcAft>
                      </a:pPr>
                      <a:r>
                        <a:rPr lang="en-US" sz="1200">
                          <a:gradFill>
                            <a:gsLst>
                              <a:gs pos="1250">
                                <a:schemeClr val="tx1"/>
                              </a:gs>
                              <a:gs pos="100000">
                                <a:schemeClr val="tx1"/>
                              </a:gs>
                            </a:gsLst>
                            <a:lin ang="5400000" scaled="0"/>
                          </a:gradFill>
                          <a:effectLst/>
                        </a:rPr>
                        <a:t>3%</a:t>
                      </a:r>
                      <a:endParaRPr lang="en-US" sz="1200">
                        <a:gradFill>
                          <a:gsLst>
                            <a:gs pos="1250">
                              <a:schemeClr val="tx1"/>
                            </a:gs>
                            <a:gs pos="100000">
                              <a:schemeClr val="tx1"/>
                            </a:gs>
                          </a:gsLst>
                          <a:lin ang="5400000" scaled="0"/>
                        </a:gra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4572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spcBef>
                          <a:spcPts val="0"/>
                        </a:spcBef>
                        <a:spcAft>
                          <a:spcPts val="0"/>
                        </a:spcAft>
                      </a:pPr>
                      <a:r>
                        <a:rPr lang="en-US" sz="1200" dirty="0">
                          <a:gradFill>
                            <a:gsLst>
                              <a:gs pos="1250">
                                <a:schemeClr val="tx1"/>
                              </a:gs>
                              <a:gs pos="100000">
                                <a:schemeClr val="tx1"/>
                              </a:gs>
                            </a:gsLst>
                            <a:lin ang="5400000" scaled="0"/>
                          </a:gradFill>
                          <a:effectLst/>
                        </a:rPr>
                        <a:t>2.8%</a:t>
                      </a:r>
                      <a:endParaRPr lang="en-US" sz="1200" dirty="0">
                        <a:gradFill>
                          <a:gsLst>
                            <a:gs pos="1250">
                              <a:schemeClr val="tx1"/>
                            </a:gs>
                            <a:gs pos="100000">
                              <a:schemeClr val="tx1"/>
                            </a:gs>
                          </a:gsLst>
                          <a:lin ang="5400000" scaled="0"/>
                        </a:gra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4572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spcBef>
                          <a:spcPts val="0"/>
                        </a:spcBef>
                        <a:spcAft>
                          <a:spcPts val="0"/>
                        </a:spcAft>
                      </a:pPr>
                      <a:r>
                        <a:rPr lang="en-US" sz="1200" dirty="0">
                          <a:gradFill>
                            <a:gsLst>
                              <a:gs pos="1250">
                                <a:schemeClr val="tx1"/>
                              </a:gs>
                              <a:gs pos="100000">
                                <a:schemeClr val="tx1"/>
                              </a:gs>
                            </a:gsLst>
                            <a:lin ang="5400000" scaled="0"/>
                          </a:gradFill>
                          <a:effectLst/>
                        </a:rPr>
                        <a:t>$2.39 </a:t>
                      </a:r>
                      <a:endParaRPr lang="en-US" sz="1200" dirty="0">
                        <a:gradFill>
                          <a:gsLst>
                            <a:gs pos="1250">
                              <a:schemeClr val="tx1"/>
                            </a:gs>
                            <a:gs pos="100000">
                              <a:schemeClr val="tx1"/>
                            </a:gs>
                          </a:gsLst>
                          <a:lin ang="5400000" scaled="0"/>
                        </a:gra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4572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85062529"/>
                  </a:ext>
                </a:extLst>
              </a:tr>
              <a:tr h="0">
                <a:tc>
                  <a:txBody>
                    <a:bodyPr/>
                    <a:lstStyle/>
                    <a:p>
                      <a:pPr marL="0" marR="0">
                        <a:spcBef>
                          <a:spcPts val="0"/>
                        </a:spcBef>
                        <a:spcAft>
                          <a:spcPts val="0"/>
                        </a:spcAft>
                      </a:pPr>
                      <a:r>
                        <a:rPr lang="en-US" sz="1200" b="0" dirty="0">
                          <a:gradFill>
                            <a:gsLst>
                              <a:gs pos="1250">
                                <a:schemeClr val="tx1"/>
                              </a:gs>
                              <a:gs pos="100000">
                                <a:schemeClr val="tx1"/>
                              </a:gs>
                            </a:gsLst>
                            <a:lin ang="5400000" scaled="0"/>
                          </a:gradFill>
                          <a:effectLst/>
                        </a:rPr>
                        <a:t>Virginia</a:t>
                      </a:r>
                      <a:endParaRPr lang="en-US" sz="1200" b="0" dirty="0">
                        <a:gradFill>
                          <a:gsLst>
                            <a:gs pos="1250">
                              <a:schemeClr val="tx1"/>
                            </a:gs>
                            <a:gs pos="100000">
                              <a:schemeClr val="tx1"/>
                            </a:gs>
                          </a:gsLst>
                          <a:lin ang="5400000" scaled="0"/>
                        </a:gradFill>
                        <a:effectLst/>
                        <a:latin typeface="Calibri" panose="020F0502020204030204" pitchFamily="34" charset="0"/>
                        <a:ea typeface="Calibri" panose="020F0502020204030204" pitchFamily="34" charset="0"/>
                        <a:cs typeface="Times New Roman" panose="02020603050405020304" pitchFamily="18" charset="0"/>
                      </a:endParaRPr>
                    </a:p>
                  </a:txBody>
                  <a:tcPr marR="4572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spcBef>
                          <a:spcPts val="0"/>
                        </a:spcBef>
                        <a:spcAft>
                          <a:spcPts val="0"/>
                        </a:spcAft>
                      </a:pPr>
                      <a:r>
                        <a:rPr lang="en-US" sz="1200">
                          <a:gradFill>
                            <a:gsLst>
                              <a:gs pos="1250">
                                <a:schemeClr val="tx1"/>
                              </a:gs>
                              <a:gs pos="100000">
                                <a:schemeClr val="tx1"/>
                              </a:gs>
                            </a:gsLst>
                            <a:lin ang="5400000" scaled="0"/>
                          </a:gradFill>
                          <a:effectLst/>
                        </a:rPr>
                        <a:t>3%</a:t>
                      </a:r>
                      <a:endParaRPr lang="en-US" sz="1200">
                        <a:gradFill>
                          <a:gsLst>
                            <a:gs pos="1250">
                              <a:schemeClr val="tx1"/>
                            </a:gs>
                            <a:gs pos="100000">
                              <a:schemeClr val="tx1"/>
                            </a:gs>
                          </a:gsLst>
                          <a:lin ang="5400000" scaled="0"/>
                        </a:gra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4572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spcBef>
                          <a:spcPts val="0"/>
                        </a:spcBef>
                        <a:spcAft>
                          <a:spcPts val="0"/>
                        </a:spcAft>
                      </a:pPr>
                      <a:r>
                        <a:rPr lang="en-US" sz="1200" dirty="0">
                          <a:gradFill>
                            <a:gsLst>
                              <a:gs pos="1250">
                                <a:schemeClr val="tx1"/>
                              </a:gs>
                              <a:gs pos="100000">
                                <a:schemeClr val="tx1"/>
                              </a:gs>
                            </a:gsLst>
                            <a:lin ang="5400000" scaled="0"/>
                          </a:gradFill>
                          <a:effectLst/>
                        </a:rPr>
                        <a:t>3.0%</a:t>
                      </a:r>
                      <a:endParaRPr lang="en-US" sz="1200" dirty="0">
                        <a:gradFill>
                          <a:gsLst>
                            <a:gs pos="1250">
                              <a:schemeClr val="tx1"/>
                            </a:gs>
                            <a:gs pos="100000">
                              <a:schemeClr val="tx1"/>
                            </a:gs>
                          </a:gsLst>
                          <a:lin ang="5400000" scaled="0"/>
                        </a:gra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4572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spcBef>
                          <a:spcPts val="0"/>
                        </a:spcBef>
                        <a:spcAft>
                          <a:spcPts val="0"/>
                        </a:spcAft>
                      </a:pPr>
                      <a:r>
                        <a:rPr lang="en-US" sz="1200" dirty="0">
                          <a:gradFill>
                            <a:gsLst>
                              <a:gs pos="1250">
                                <a:schemeClr val="tx1"/>
                              </a:gs>
                              <a:gs pos="100000">
                                <a:schemeClr val="tx1"/>
                              </a:gs>
                            </a:gsLst>
                            <a:lin ang="5400000" scaled="0"/>
                          </a:gradFill>
                          <a:effectLst/>
                        </a:rPr>
                        <a:t>$2.28 </a:t>
                      </a:r>
                      <a:endParaRPr lang="en-US" sz="1200" dirty="0">
                        <a:gradFill>
                          <a:gsLst>
                            <a:gs pos="1250">
                              <a:schemeClr val="tx1"/>
                            </a:gs>
                            <a:gs pos="100000">
                              <a:schemeClr val="tx1"/>
                            </a:gs>
                          </a:gsLst>
                          <a:lin ang="5400000" scaled="0"/>
                        </a:gra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4572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070827514"/>
                  </a:ext>
                </a:extLst>
              </a:tr>
            </a:tbl>
          </a:graphicData>
        </a:graphic>
      </p:graphicFrame>
      <p:pic>
        <p:nvPicPr>
          <p:cNvPr id="5" name="Picture 4"/>
          <p:cNvPicPr>
            <a:picLocks noChangeAspect="1"/>
          </p:cNvPicPr>
          <p:nvPr/>
        </p:nvPicPr>
        <p:blipFill>
          <a:blip r:embed="rId3"/>
          <a:stretch>
            <a:fillRect/>
          </a:stretch>
        </p:blipFill>
        <p:spPr>
          <a:xfrm>
            <a:off x="3028849" y="2052986"/>
            <a:ext cx="6297714" cy="4352921"/>
          </a:xfrm>
          <a:prstGeom prst="rect">
            <a:avLst/>
          </a:prstGeom>
        </p:spPr>
      </p:pic>
    </p:spTree>
    <p:extLst>
      <p:ext uri="{BB962C8B-B14F-4D97-AF65-F5344CB8AC3E}">
        <p14:creationId xmlns:p14="http://schemas.microsoft.com/office/powerpoint/2010/main" val="2569128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Play on brand loyalty to capture searchers</a:t>
            </a:r>
          </a:p>
        </p:txBody>
      </p:sp>
      <p:sp>
        <p:nvSpPr>
          <p:cNvPr id="3" name="Text Placeholder 2"/>
          <p:cNvSpPr>
            <a:spLocks noGrp="1"/>
          </p:cNvSpPr>
          <p:nvPr>
            <p:ph type="body" sz="quarter" idx="10"/>
          </p:nvPr>
        </p:nvSpPr>
        <p:spPr>
          <a:xfrm>
            <a:off x="257175" y="968742"/>
            <a:ext cx="8865202" cy="572464"/>
          </a:xfrm>
        </p:spPr>
        <p:txBody>
          <a:bodyPr vert="horz" wrap="square" lIns="182880" tIns="91440" rIns="182880" bIns="91440" rtlCol="0">
            <a:spAutoFit/>
          </a:bodyPr>
          <a:lstStyle/>
          <a:p>
            <a:r>
              <a:rPr lang="en-US" dirty="0">
                <a:gradFill>
                  <a:gsLst>
                    <a:gs pos="0">
                      <a:schemeClr val="accent1"/>
                    </a:gs>
                    <a:gs pos="100000">
                      <a:schemeClr val="accent1"/>
                    </a:gs>
                  </a:gsLst>
                </a:gradFill>
              </a:rPr>
              <a:t>Nearly half of health insurance searches are for brands.</a:t>
            </a:r>
          </a:p>
        </p:txBody>
      </p:sp>
      <p:sp>
        <p:nvSpPr>
          <p:cNvPr id="9" name="Content Placeholder 22"/>
          <p:cNvSpPr txBox="1">
            <a:spLocks/>
          </p:cNvSpPr>
          <p:nvPr/>
        </p:nvSpPr>
        <p:spPr>
          <a:xfrm>
            <a:off x="2027185" y="6529889"/>
            <a:ext cx="6858000" cy="274320"/>
          </a:xfrm>
          <a:prstGeom prst="rect">
            <a:avLst/>
          </a:prstGeom>
        </p:spPr>
        <p:txBody>
          <a:bodyPr lIns="0" tIns="0" rIns="0" bIns="0" anchor="ctr" anchorCtr="0">
            <a:noAutofit/>
          </a:bodyPr>
          <a:lstStyle>
            <a:defPPr>
              <a:defRPr lang="en-US"/>
            </a:defPPr>
            <a:lvl1pPr marR="0" indent="0" algn="r" defTabSz="914425" fontAlgn="auto">
              <a:lnSpc>
                <a:spcPct val="100000"/>
              </a:lnSpc>
              <a:spcBef>
                <a:spcPts val="0"/>
              </a:spcBef>
              <a:spcAft>
                <a:spcPts val="0"/>
              </a:spcAft>
              <a:buClrTx/>
              <a:buSzPct val="90000"/>
              <a:buFont typeface="Arial" pitchFamily="34" charset="0"/>
              <a:buNone/>
              <a:tabLst/>
              <a:defRPr sz="800" spc="0" baseline="0">
                <a:solidFill>
                  <a:srgbClr val="505050"/>
                </a:solidFill>
              </a:defRPr>
            </a:lvl1pPr>
            <a:lvl2pPr marL="573126" marR="0" indent="-233379" defTabSz="914425" fontAlgn="auto">
              <a:lnSpc>
                <a:spcPct val="90000"/>
              </a:lnSpc>
              <a:spcBef>
                <a:spcPct val="20000"/>
              </a:spcBef>
              <a:spcAft>
                <a:spcPts val="0"/>
              </a:spcAft>
              <a:buClrTx/>
              <a:buSzPct val="90000"/>
              <a:buFont typeface="Arial" pitchFamily="34" charset="0"/>
              <a:buChar char="•"/>
              <a:tabLst/>
              <a:defRPr sz="2000" spc="0" baseline="0">
                <a:gradFill>
                  <a:gsLst>
                    <a:gs pos="1250">
                      <a:schemeClr val="bg2"/>
                    </a:gs>
                    <a:gs pos="100000">
                      <a:schemeClr val="bg2"/>
                    </a:gs>
                  </a:gsLst>
                  <a:lin ang="5400000" scaled="0"/>
                </a:gradFill>
              </a:defRPr>
            </a:lvl2pPr>
            <a:lvl3pPr marL="798566" marR="0" indent="-225441" defTabSz="914425" fontAlgn="auto">
              <a:lnSpc>
                <a:spcPct val="90000"/>
              </a:lnSpc>
              <a:spcBef>
                <a:spcPct val="20000"/>
              </a:spcBef>
              <a:spcAft>
                <a:spcPts val="0"/>
              </a:spcAft>
              <a:buClrTx/>
              <a:buSzPct val="90000"/>
              <a:buFont typeface="Arial" pitchFamily="34" charset="0"/>
              <a:buChar char="•"/>
              <a:tabLst>
                <a:tab pos="798566" algn="l"/>
              </a:tabLst>
              <a:defRPr sz="2000" spc="0" baseline="0">
                <a:gradFill>
                  <a:gsLst>
                    <a:gs pos="1250">
                      <a:schemeClr val="bg2"/>
                    </a:gs>
                    <a:gs pos="100000">
                      <a:schemeClr val="bg2"/>
                    </a:gs>
                  </a:gsLst>
                  <a:lin ang="5400000" scaled="0"/>
                </a:gradFill>
              </a:defRPr>
            </a:lvl3pPr>
            <a:lvl4pPr marL="1030357" marR="0" indent="-231791" defTabSz="914425" fontAlgn="auto">
              <a:lnSpc>
                <a:spcPct val="90000"/>
              </a:lnSpc>
              <a:spcBef>
                <a:spcPct val="20000"/>
              </a:spcBef>
              <a:spcAft>
                <a:spcPts val="0"/>
              </a:spcAft>
              <a:buClrTx/>
              <a:buSzPct val="90000"/>
              <a:buFont typeface="Arial" pitchFamily="34" charset="0"/>
              <a:buChar char="•"/>
              <a:tabLst/>
              <a:defRPr spc="0" baseline="0">
                <a:gradFill>
                  <a:gsLst>
                    <a:gs pos="1250">
                      <a:schemeClr val="bg2"/>
                    </a:gs>
                    <a:gs pos="100000">
                      <a:schemeClr val="bg2"/>
                    </a:gs>
                  </a:gsLst>
                  <a:lin ang="5400000" scaled="0"/>
                </a:gradFill>
              </a:defRPr>
            </a:lvl4pPr>
            <a:lvl5pPr marL="1255795" marR="0" indent="-225441" defTabSz="914425" fontAlgn="auto">
              <a:lnSpc>
                <a:spcPct val="90000"/>
              </a:lnSpc>
              <a:spcBef>
                <a:spcPct val="20000"/>
              </a:spcBef>
              <a:spcAft>
                <a:spcPts val="0"/>
              </a:spcAft>
              <a:buClrTx/>
              <a:buSzPct val="90000"/>
              <a:buFont typeface="Arial" pitchFamily="34" charset="0"/>
              <a:buChar char="•"/>
              <a:tabLst>
                <a:tab pos="1255795" algn="l"/>
              </a:tabLst>
              <a:defRPr spc="0" baseline="0">
                <a:gradFill>
                  <a:gsLst>
                    <a:gs pos="1250">
                      <a:schemeClr val="bg2"/>
                    </a:gs>
                    <a:gs pos="100000">
                      <a:schemeClr val="bg2"/>
                    </a:gs>
                  </a:gsLst>
                  <a:lin ang="5400000" scaled="0"/>
                </a:gradFill>
              </a:defRPr>
            </a:lvl5pPr>
            <a:lvl6pPr marL="2514667" indent="-228607" defTabSz="914425">
              <a:spcBef>
                <a:spcPct val="20000"/>
              </a:spcBef>
              <a:buFont typeface="Arial" pitchFamily="34" charset="0"/>
              <a:buChar char="•"/>
              <a:defRPr sz="2000"/>
            </a:lvl6pPr>
            <a:lvl7pPr marL="2971878" indent="-228607" defTabSz="914425">
              <a:spcBef>
                <a:spcPct val="20000"/>
              </a:spcBef>
              <a:buFont typeface="Arial" pitchFamily="34" charset="0"/>
              <a:buChar char="•"/>
              <a:defRPr sz="2000"/>
            </a:lvl7pPr>
            <a:lvl8pPr marL="3429092" indent="-228607" defTabSz="914425">
              <a:spcBef>
                <a:spcPct val="20000"/>
              </a:spcBef>
              <a:buFont typeface="Arial" pitchFamily="34" charset="0"/>
              <a:buChar char="•"/>
              <a:defRPr sz="2000"/>
            </a:lvl8pPr>
            <a:lvl9pPr marL="3886303" indent="-228607" defTabSz="914425">
              <a:spcBef>
                <a:spcPct val="20000"/>
              </a:spcBef>
              <a:buFont typeface="Arial" pitchFamily="34" charset="0"/>
              <a:buChar char="•"/>
              <a:defRPr sz="2000"/>
            </a:lvl9pPr>
          </a:lstStyle>
          <a:p>
            <a:r>
              <a:rPr lang="en-US" dirty="0">
                <a:solidFill>
                  <a:schemeClr val="tx2"/>
                </a:solidFill>
              </a:rPr>
              <a:t>Source:  Microsoft internal data Apr 2015 – Mar 2016, searches across all devices.</a:t>
            </a:r>
          </a:p>
        </p:txBody>
      </p:sp>
      <p:grpSp>
        <p:nvGrpSpPr>
          <p:cNvPr id="4" name="Group 3"/>
          <p:cNvGrpSpPr/>
          <p:nvPr/>
        </p:nvGrpSpPr>
        <p:grpSpPr>
          <a:xfrm>
            <a:off x="0" y="5210629"/>
            <a:ext cx="9326563" cy="1104979"/>
            <a:chOff x="0" y="5210629"/>
            <a:chExt cx="9326563" cy="1104979"/>
          </a:xfrm>
        </p:grpSpPr>
        <p:sp>
          <p:nvSpPr>
            <p:cNvPr id="6" name="Rectangle 5"/>
            <p:cNvSpPr/>
            <p:nvPr/>
          </p:nvSpPr>
          <p:spPr bwMode="auto">
            <a:xfrm>
              <a:off x="0" y="5210629"/>
              <a:ext cx="9326563" cy="1104979"/>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91440" rIns="457200" bIns="91440"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1800" b="1" dirty="0">
                  <a:gradFill>
                    <a:gsLst>
                      <a:gs pos="0">
                        <a:schemeClr val="bg1"/>
                      </a:gs>
                      <a:gs pos="100000">
                        <a:schemeClr val="bg1"/>
                      </a:gs>
                    </a:gsLst>
                    <a:lin ang="5400000" scaled="0"/>
                  </a:gradFill>
                  <a:ea typeface="Segoe UI" pitchFamily="34" charset="0"/>
                  <a:cs typeface="Segoe UI" pitchFamily="34" charset="0"/>
                </a:rPr>
                <a:t>TIP</a:t>
              </a:r>
            </a:p>
            <a:p>
              <a:pPr defTabSz="932472" fontAlgn="base">
                <a:lnSpc>
                  <a:spcPct val="90000"/>
                </a:lnSpc>
                <a:spcBef>
                  <a:spcPct val="0"/>
                </a:spcBef>
                <a:spcAft>
                  <a:spcPct val="0"/>
                </a:spcAft>
              </a:pPr>
              <a:r>
                <a:rPr lang="en-US" sz="1800" dirty="0">
                  <a:gradFill>
                    <a:gsLst>
                      <a:gs pos="0">
                        <a:schemeClr val="bg1"/>
                      </a:gs>
                      <a:gs pos="100000">
                        <a:schemeClr val="bg1"/>
                      </a:gs>
                    </a:gsLst>
                    <a:lin ang="5400000" scaled="0"/>
                  </a:gradFill>
                  <a:ea typeface="Segoe UI" pitchFamily="34" charset="0"/>
                  <a:cs typeface="Segoe UI" pitchFamily="34" charset="0"/>
                </a:rPr>
                <a:t>Bid on your own brand terms to get more clicks for you and fewer for your competitors. </a:t>
              </a:r>
            </a:p>
          </p:txBody>
        </p:sp>
        <p:grpSp>
          <p:nvGrpSpPr>
            <p:cNvPr id="14" name="Group 13"/>
            <p:cNvGrpSpPr/>
            <p:nvPr/>
          </p:nvGrpSpPr>
          <p:grpSpPr>
            <a:xfrm>
              <a:off x="8853487" y="5315462"/>
              <a:ext cx="390525" cy="390525"/>
              <a:chOff x="8496300" y="2287295"/>
              <a:chExt cx="390525" cy="390525"/>
            </a:xfrm>
          </p:grpSpPr>
          <p:grpSp>
            <p:nvGrpSpPr>
              <p:cNvPr id="15" name="Group 4"/>
              <p:cNvGrpSpPr>
                <a:grpSpLocks noChangeAspect="1"/>
              </p:cNvGrpSpPr>
              <p:nvPr/>
            </p:nvGrpSpPr>
            <p:grpSpPr bwMode="auto">
              <a:xfrm>
                <a:off x="8612733" y="2350730"/>
                <a:ext cx="157658" cy="263654"/>
                <a:chOff x="2" y="0"/>
                <a:chExt cx="177" cy="296"/>
              </a:xfrm>
              <a:solidFill>
                <a:schemeClr val="bg1"/>
              </a:solidFill>
            </p:grpSpPr>
            <p:sp>
              <p:nvSpPr>
                <p:cNvPr id="17" name="Rectangle 5"/>
                <p:cNvSpPr>
                  <a:spLocks noChangeArrowheads="1"/>
                </p:cNvSpPr>
                <p:nvPr/>
              </p:nvSpPr>
              <p:spPr bwMode="auto">
                <a:xfrm>
                  <a:off x="49" y="218"/>
                  <a:ext cx="83"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6"/>
                <p:cNvSpPr>
                  <a:spLocks noChangeArrowheads="1"/>
                </p:cNvSpPr>
                <p:nvPr/>
              </p:nvSpPr>
              <p:spPr bwMode="auto">
                <a:xfrm>
                  <a:off x="49" y="249"/>
                  <a:ext cx="83"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7"/>
                <p:cNvSpPr>
                  <a:spLocks noChangeArrowheads="1"/>
                </p:cNvSpPr>
                <p:nvPr/>
              </p:nvSpPr>
              <p:spPr bwMode="auto">
                <a:xfrm>
                  <a:off x="59" y="280"/>
                  <a:ext cx="63"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8"/>
                <p:cNvSpPr>
                  <a:spLocks noEditPoints="1"/>
                </p:cNvSpPr>
                <p:nvPr/>
              </p:nvSpPr>
              <p:spPr bwMode="auto">
                <a:xfrm>
                  <a:off x="2" y="0"/>
                  <a:ext cx="177" cy="202"/>
                </a:xfrm>
                <a:custGeom>
                  <a:avLst/>
                  <a:gdLst>
                    <a:gd name="T0" fmla="*/ 70 w 90"/>
                    <a:gd name="T1" fmla="*/ 104 h 104"/>
                    <a:gd name="T2" fmla="*/ 20 w 90"/>
                    <a:gd name="T3" fmla="*/ 104 h 104"/>
                    <a:gd name="T4" fmla="*/ 20 w 90"/>
                    <a:gd name="T5" fmla="*/ 100 h 104"/>
                    <a:gd name="T6" fmla="*/ 9 w 90"/>
                    <a:gd name="T7" fmla="*/ 72 h 104"/>
                    <a:gd name="T8" fmla="*/ 12 w 90"/>
                    <a:gd name="T9" fmla="*/ 70 h 104"/>
                    <a:gd name="T10" fmla="*/ 9 w 90"/>
                    <a:gd name="T11" fmla="*/ 72 h 104"/>
                    <a:gd name="T12" fmla="*/ 0 w 90"/>
                    <a:gd name="T13" fmla="*/ 45 h 104"/>
                    <a:gd name="T14" fmla="*/ 45 w 90"/>
                    <a:gd name="T15" fmla="*/ 0 h 104"/>
                    <a:gd name="T16" fmla="*/ 90 w 90"/>
                    <a:gd name="T17" fmla="*/ 45 h 104"/>
                    <a:gd name="T18" fmla="*/ 81 w 90"/>
                    <a:gd name="T19" fmla="*/ 72 h 104"/>
                    <a:gd name="T20" fmla="*/ 80 w 90"/>
                    <a:gd name="T21" fmla="*/ 74 h 104"/>
                    <a:gd name="T22" fmla="*/ 70 w 90"/>
                    <a:gd name="T23" fmla="*/ 100 h 104"/>
                    <a:gd name="T24" fmla="*/ 70 w 90"/>
                    <a:gd name="T25" fmla="*/ 104 h 104"/>
                    <a:gd name="T26" fmla="*/ 28 w 90"/>
                    <a:gd name="T27" fmla="*/ 96 h 104"/>
                    <a:gd name="T28" fmla="*/ 62 w 90"/>
                    <a:gd name="T29" fmla="*/ 96 h 104"/>
                    <a:gd name="T30" fmla="*/ 75 w 90"/>
                    <a:gd name="T31" fmla="*/ 67 h 104"/>
                    <a:gd name="T32" fmla="*/ 75 w 90"/>
                    <a:gd name="T33" fmla="*/ 67 h 104"/>
                    <a:gd name="T34" fmla="*/ 82 w 90"/>
                    <a:gd name="T35" fmla="*/ 45 h 104"/>
                    <a:gd name="T36" fmla="*/ 45 w 90"/>
                    <a:gd name="T37" fmla="*/ 8 h 104"/>
                    <a:gd name="T38" fmla="*/ 8 w 90"/>
                    <a:gd name="T39" fmla="*/ 45 h 104"/>
                    <a:gd name="T40" fmla="*/ 15 w 90"/>
                    <a:gd name="T41" fmla="*/ 67 h 104"/>
                    <a:gd name="T42" fmla="*/ 15 w 90"/>
                    <a:gd name="T43" fmla="*/ 67 h 104"/>
                    <a:gd name="T44" fmla="*/ 28 w 90"/>
                    <a:gd name="T45" fmla="*/ 9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 h="104">
                      <a:moveTo>
                        <a:pt x="70" y="104"/>
                      </a:moveTo>
                      <a:cubicBezTo>
                        <a:pt x="20" y="104"/>
                        <a:pt x="20" y="104"/>
                        <a:pt x="20" y="104"/>
                      </a:cubicBezTo>
                      <a:cubicBezTo>
                        <a:pt x="20" y="100"/>
                        <a:pt x="20" y="100"/>
                        <a:pt x="20" y="100"/>
                      </a:cubicBezTo>
                      <a:cubicBezTo>
                        <a:pt x="20" y="100"/>
                        <a:pt x="19" y="85"/>
                        <a:pt x="9" y="72"/>
                      </a:cubicBezTo>
                      <a:cubicBezTo>
                        <a:pt x="12" y="70"/>
                        <a:pt x="12" y="70"/>
                        <a:pt x="12" y="70"/>
                      </a:cubicBezTo>
                      <a:cubicBezTo>
                        <a:pt x="9" y="72"/>
                        <a:pt x="9" y="72"/>
                        <a:pt x="9" y="72"/>
                      </a:cubicBezTo>
                      <a:cubicBezTo>
                        <a:pt x="3" y="64"/>
                        <a:pt x="0" y="55"/>
                        <a:pt x="0" y="45"/>
                      </a:cubicBezTo>
                      <a:cubicBezTo>
                        <a:pt x="0" y="20"/>
                        <a:pt x="20" y="0"/>
                        <a:pt x="45" y="0"/>
                      </a:cubicBezTo>
                      <a:cubicBezTo>
                        <a:pt x="70" y="0"/>
                        <a:pt x="90" y="20"/>
                        <a:pt x="90" y="45"/>
                      </a:cubicBezTo>
                      <a:cubicBezTo>
                        <a:pt x="90" y="55"/>
                        <a:pt x="87" y="64"/>
                        <a:pt x="81" y="72"/>
                      </a:cubicBezTo>
                      <a:cubicBezTo>
                        <a:pt x="80" y="74"/>
                        <a:pt x="80" y="74"/>
                        <a:pt x="80" y="74"/>
                      </a:cubicBezTo>
                      <a:cubicBezTo>
                        <a:pt x="71" y="87"/>
                        <a:pt x="70" y="100"/>
                        <a:pt x="70" y="100"/>
                      </a:cubicBezTo>
                      <a:lnTo>
                        <a:pt x="70" y="104"/>
                      </a:lnTo>
                      <a:close/>
                      <a:moveTo>
                        <a:pt x="28" y="96"/>
                      </a:moveTo>
                      <a:cubicBezTo>
                        <a:pt x="62" y="96"/>
                        <a:pt x="62" y="96"/>
                        <a:pt x="62" y="96"/>
                      </a:cubicBezTo>
                      <a:cubicBezTo>
                        <a:pt x="63" y="90"/>
                        <a:pt x="66" y="78"/>
                        <a:pt x="75" y="67"/>
                      </a:cubicBezTo>
                      <a:cubicBezTo>
                        <a:pt x="75" y="67"/>
                        <a:pt x="75" y="67"/>
                        <a:pt x="75" y="67"/>
                      </a:cubicBezTo>
                      <a:cubicBezTo>
                        <a:pt x="80" y="60"/>
                        <a:pt x="82" y="53"/>
                        <a:pt x="82" y="45"/>
                      </a:cubicBezTo>
                      <a:cubicBezTo>
                        <a:pt x="82" y="25"/>
                        <a:pt x="65" y="8"/>
                        <a:pt x="45" y="8"/>
                      </a:cubicBezTo>
                      <a:cubicBezTo>
                        <a:pt x="25" y="8"/>
                        <a:pt x="8" y="25"/>
                        <a:pt x="8" y="45"/>
                      </a:cubicBezTo>
                      <a:cubicBezTo>
                        <a:pt x="8" y="53"/>
                        <a:pt x="10" y="61"/>
                        <a:pt x="15" y="67"/>
                      </a:cubicBezTo>
                      <a:cubicBezTo>
                        <a:pt x="15" y="67"/>
                        <a:pt x="15" y="67"/>
                        <a:pt x="15" y="67"/>
                      </a:cubicBezTo>
                      <a:cubicBezTo>
                        <a:pt x="24" y="78"/>
                        <a:pt x="27" y="90"/>
                        <a:pt x="28"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6" name="Rectangle 15"/>
              <p:cNvSpPr/>
              <p:nvPr/>
            </p:nvSpPr>
            <p:spPr bwMode="auto">
              <a:xfrm>
                <a:off x="8496300" y="2287295"/>
                <a:ext cx="390525" cy="390525"/>
              </a:xfrm>
              <a:prstGeom prst="rect">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pic>
        <p:nvPicPr>
          <p:cNvPr id="5" name="Picture 4"/>
          <p:cNvPicPr>
            <a:picLocks noChangeAspect="1"/>
          </p:cNvPicPr>
          <p:nvPr/>
        </p:nvPicPr>
        <p:blipFill>
          <a:blip r:embed="rId2"/>
          <a:stretch>
            <a:fillRect/>
          </a:stretch>
        </p:blipFill>
        <p:spPr>
          <a:xfrm>
            <a:off x="231105" y="1768896"/>
            <a:ext cx="8864352" cy="3456732"/>
          </a:xfrm>
          <a:prstGeom prst="rect">
            <a:avLst/>
          </a:prstGeom>
        </p:spPr>
      </p:pic>
    </p:spTree>
    <p:extLst>
      <p:ext uri="{BB962C8B-B14F-4D97-AF65-F5344CB8AC3E}">
        <p14:creationId xmlns:p14="http://schemas.microsoft.com/office/powerpoint/2010/main" val="6804345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Budget to make it through the Jan. peak</a:t>
            </a:r>
          </a:p>
        </p:txBody>
      </p:sp>
      <p:sp>
        <p:nvSpPr>
          <p:cNvPr id="3" name="Text Placeholder 2"/>
          <p:cNvSpPr>
            <a:spLocks noGrp="1"/>
          </p:cNvSpPr>
          <p:nvPr>
            <p:ph type="body" sz="quarter" idx="10"/>
          </p:nvPr>
        </p:nvSpPr>
        <p:spPr>
          <a:xfrm>
            <a:off x="257175" y="968742"/>
            <a:ext cx="8981168" cy="960263"/>
          </a:xfrm>
        </p:spPr>
        <p:txBody>
          <a:bodyPr vert="horz" wrap="square" lIns="182880" tIns="91440" rIns="182880" bIns="91440" rtlCol="0">
            <a:spAutoFit/>
          </a:bodyPr>
          <a:lstStyle/>
          <a:p>
            <a:r>
              <a:rPr lang="en-US" dirty="0">
                <a:gradFill>
                  <a:gsLst>
                    <a:gs pos="0">
                      <a:schemeClr val="accent1"/>
                    </a:gs>
                    <a:gs pos="100000">
                      <a:schemeClr val="accent1"/>
                    </a:gs>
                  </a:gsLst>
                </a:gradFill>
              </a:rPr>
              <a:t>Have your ACA campaigns ready as searches start rising in October and prepare for the last-minute January surge.</a:t>
            </a:r>
          </a:p>
        </p:txBody>
      </p:sp>
      <p:sp>
        <p:nvSpPr>
          <p:cNvPr id="9" name="Content Placeholder 22"/>
          <p:cNvSpPr txBox="1">
            <a:spLocks/>
          </p:cNvSpPr>
          <p:nvPr/>
        </p:nvSpPr>
        <p:spPr>
          <a:xfrm>
            <a:off x="2027185" y="6529889"/>
            <a:ext cx="6858000" cy="274320"/>
          </a:xfrm>
          <a:prstGeom prst="rect">
            <a:avLst/>
          </a:prstGeom>
        </p:spPr>
        <p:txBody>
          <a:bodyPr lIns="0" tIns="0" rIns="0" bIns="0" anchor="ctr" anchorCtr="0">
            <a:noAutofit/>
          </a:bodyPr>
          <a:lstStyle>
            <a:defPPr>
              <a:defRPr lang="en-US"/>
            </a:defPPr>
            <a:lvl1pPr marR="0" indent="0" algn="r" defTabSz="914425" fontAlgn="auto">
              <a:lnSpc>
                <a:spcPct val="100000"/>
              </a:lnSpc>
              <a:spcBef>
                <a:spcPts val="0"/>
              </a:spcBef>
              <a:spcAft>
                <a:spcPts val="0"/>
              </a:spcAft>
              <a:buClrTx/>
              <a:buSzPct val="90000"/>
              <a:buFont typeface="Arial" pitchFamily="34" charset="0"/>
              <a:buNone/>
              <a:tabLst/>
              <a:defRPr sz="800" spc="0" baseline="0">
                <a:solidFill>
                  <a:srgbClr val="505050"/>
                </a:solidFill>
              </a:defRPr>
            </a:lvl1pPr>
            <a:lvl2pPr marL="573126" marR="0" indent="-233379" defTabSz="914425" fontAlgn="auto">
              <a:lnSpc>
                <a:spcPct val="90000"/>
              </a:lnSpc>
              <a:spcBef>
                <a:spcPct val="20000"/>
              </a:spcBef>
              <a:spcAft>
                <a:spcPts val="0"/>
              </a:spcAft>
              <a:buClrTx/>
              <a:buSzPct val="90000"/>
              <a:buFont typeface="Arial" pitchFamily="34" charset="0"/>
              <a:buChar char="•"/>
              <a:tabLst/>
              <a:defRPr sz="2000" spc="0" baseline="0">
                <a:gradFill>
                  <a:gsLst>
                    <a:gs pos="1250">
                      <a:schemeClr val="bg2"/>
                    </a:gs>
                    <a:gs pos="100000">
                      <a:schemeClr val="bg2"/>
                    </a:gs>
                  </a:gsLst>
                  <a:lin ang="5400000" scaled="0"/>
                </a:gradFill>
              </a:defRPr>
            </a:lvl2pPr>
            <a:lvl3pPr marL="798566" marR="0" indent="-225441" defTabSz="914425" fontAlgn="auto">
              <a:lnSpc>
                <a:spcPct val="90000"/>
              </a:lnSpc>
              <a:spcBef>
                <a:spcPct val="20000"/>
              </a:spcBef>
              <a:spcAft>
                <a:spcPts val="0"/>
              </a:spcAft>
              <a:buClrTx/>
              <a:buSzPct val="90000"/>
              <a:buFont typeface="Arial" pitchFamily="34" charset="0"/>
              <a:buChar char="•"/>
              <a:tabLst>
                <a:tab pos="798566" algn="l"/>
              </a:tabLst>
              <a:defRPr sz="2000" spc="0" baseline="0">
                <a:gradFill>
                  <a:gsLst>
                    <a:gs pos="1250">
                      <a:schemeClr val="bg2"/>
                    </a:gs>
                    <a:gs pos="100000">
                      <a:schemeClr val="bg2"/>
                    </a:gs>
                  </a:gsLst>
                  <a:lin ang="5400000" scaled="0"/>
                </a:gradFill>
              </a:defRPr>
            </a:lvl3pPr>
            <a:lvl4pPr marL="1030357" marR="0" indent="-231791" defTabSz="914425" fontAlgn="auto">
              <a:lnSpc>
                <a:spcPct val="90000"/>
              </a:lnSpc>
              <a:spcBef>
                <a:spcPct val="20000"/>
              </a:spcBef>
              <a:spcAft>
                <a:spcPts val="0"/>
              </a:spcAft>
              <a:buClrTx/>
              <a:buSzPct val="90000"/>
              <a:buFont typeface="Arial" pitchFamily="34" charset="0"/>
              <a:buChar char="•"/>
              <a:tabLst/>
              <a:defRPr spc="0" baseline="0">
                <a:gradFill>
                  <a:gsLst>
                    <a:gs pos="1250">
                      <a:schemeClr val="bg2"/>
                    </a:gs>
                    <a:gs pos="100000">
                      <a:schemeClr val="bg2"/>
                    </a:gs>
                  </a:gsLst>
                  <a:lin ang="5400000" scaled="0"/>
                </a:gradFill>
              </a:defRPr>
            </a:lvl4pPr>
            <a:lvl5pPr marL="1255795" marR="0" indent="-225441" defTabSz="914425" fontAlgn="auto">
              <a:lnSpc>
                <a:spcPct val="90000"/>
              </a:lnSpc>
              <a:spcBef>
                <a:spcPct val="20000"/>
              </a:spcBef>
              <a:spcAft>
                <a:spcPts val="0"/>
              </a:spcAft>
              <a:buClrTx/>
              <a:buSzPct val="90000"/>
              <a:buFont typeface="Arial" pitchFamily="34" charset="0"/>
              <a:buChar char="•"/>
              <a:tabLst>
                <a:tab pos="1255795" algn="l"/>
              </a:tabLst>
              <a:defRPr spc="0" baseline="0">
                <a:gradFill>
                  <a:gsLst>
                    <a:gs pos="1250">
                      <a:schemeClr val="bg2"/>
                    </a:gs>
                    <a:gs pos="100000">
                      <a:schemeClr val="bg2"/>
                    </a:gs>
                  </a:gsLst>
                  <a:lin ang="5400000" scaled="0"/>
                </a:gradFill>
              </a:defRPr>
            </a:lvl5pPr>
            <a:lvl6pPr marL="2514667" indent="-228607" defTabSz="914425">
              <a:spcBef>
                <a:spcPct val="20000"/>
              </a:spcBef>
              <a:buFont typeface="Arial" pitchFamily="34" charset="0"/>
              <a:buChar char="•"/>
              <a:defRPr sz="2000"/>
            </a:lvl6pPr>
            <a:lvl7pPr marL="2971878" indent="-228607" defTabSz="914425">
              <a:spcBef>
                <a:spcPct val="20000"/>
              </a:spcBef>
              <a:buFont typeface="Arial" pitchFamily="34" charset="0"/>
              <a:buChar char="•"/>
              <a:defRPr sz="2000"/>
            </a:lvl7pPr>
            <a:lvl8pPr marL="3429092" indent="-228607" defTabSz="914425">
              <a:spcBef>
                <a:spcPct val="20000"/>
              </a:spcBef>
              <a:buFont typeface="Arial" pitchFamily="34" charset="0"/>
              <a:buChar char="•"/>
              <a:defRPr sz="2000"/>
            </a:lvl8pPr>
            <a:lvl9pPr marL="3886303" indent="-228607" defTabSz="914425">
              <a:spcBef>
                <a:spcPct val="20000"/>
              </a:spcBef>
              <a:buFont typeface="Arial" pitchFamily="34" charset="0"/>
              <a:buChar char="•"/>
              <a:defRPr sz="2000"/>
            </a:lvl9pPr>
          </a:lstStyle>
          <a:p>
            <a:r>
              <a:rPr lang="en-US" dirty="0">
                <a:solidFill>
                  <a:schemeClr val="tx2"/>
                </a:solidFill>
              </a:rPr>
              <a:t>Source:  Microsoft internal data Apr 2015 – Mar 2016, searches across all devices.</a:t>
            </a:r>
          </a:p>
        </p:txBody>
      </p:sp>
      <p:sp>
        <p:nvSpPr>
          <p:cNvPr id="10" name="Rectangle 9"/>
          <p:cNvSpPr/>
          <p:nvPr/>
        </p:nvSpPr>
        <p:spPr bwMode="auto">
          <a:xfrm>
            <a:off x="7243056" y="1929004"/>
            <a:ext cx="2083507" cy="4319395"/>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nSpc>
                <a:spcPct val="90000"/>
              </a:lnSpc>
              <a:spcAft>
                <a:spcPts val="600"/>
              </a:spcAft>
            </a:pPr>
            <a:r>
              <a:rPr lang="en-US" sz="1400" b="1" dirty="0">
                <a:gradFill>
                  <a:gsLst>
                    <a:gs pos="0">
                      <a:schemeClr val="bg1"/>
                    </a:gs>
                    <a:gs pos="100000">
                      <a:schemeClr val="bg1"/>
                    </a:gs>
                  </a:gsLst>
                </a:gradFill>
              </a:rPr>
              <a:t>Top 10 Open/ </a:t>
            </a:r>
            <a:br>
              <a:rPr lang="en-US" sz="1400" b="1" dirty="0">
                <a:gradFill>
                  <a:gsLst>
                    <a:gs pos="0">
                      <a:schemeClr val="bg1"/>
                    </a:gs>
                    <a:gs pos="100000">
                      <a:schemeClr val="bg1"/>
                    </a:gs>
                  </a:gsLst>
                </a:gradFill>
              </a:rPr>
            </a:br>
            <a:r>
              <a:rPr lang="en-US" sz="1400" b="1" dirty="0">
                <a:gradFill>
                  <a:gsLst>
                    <a:gs pos="0">
                      <a:schemeClr val="bg1"/>
                    </a:gs>
                    <a:gs pos="100000">
                      <a:schemeClr val="bg1"/>
                    </a:gs>
                  </a:gsLst>
                </a:gradFill>
              </a:rPr>
              <a:t>General Enrollment </a:t>
            </a:r>
            <a:br>
              <a:rPr lang="en-US" sz="1400" b="1" dirty="0">
                <a:gradFill>
                  <a:gsLst>
                    <a:gs pos="0">
                      <a:schemeClr val="bg1"/>
                    </a:gs>
                    <a:gs pos="100000">
                      <a:schemeClr val="bg1"/>
                    </a:gs>
                  </a:gsLst>
                </a:gradFill>
              </a:rPr>
            </a:br>
            <a:r>
              <a:rPr lang="en-US" sz="1400" b="1" dirty="0">
                <a:gradFill>
                  <a:gsLst>
                    <a:gs pos="0">
                      <a:schemeClr val="bg1"/>
                    </a:gs>
                    <a:gs pos="100000">
                      <a:schemeClr val="bg1"/>
                    </a:gs>
                  </a:gsLst>
                </a:gradFill>
              </a:rPr>
              <a:t>Search Terms:</a:t>
            </a:r>
          </a:p>
          <a:p>
            <a:pPr>
              <a:spcAft>
                <a:spcPts val="600"/>
              </a:spcAft>
            </a:pPr>
            <a:r>
              <a:rPr lang="en-US" sz="1400" dirty="0" err="1">
                <a:gradFill>
                  <a:gsLst>
                    <a:gs pos="0">
                      <a:schemeClr val="bg1"/>
                    </a:gs>
                    <a:gs pos="100000">
                      <a:schemeClr val="bg1"/>
                    </a:gs>
                  </a:gsLst>
                  <a:lin ang="5400000" scaled="0"/>
                </a:gradFill>
                <a:ea typeface="Segoe UI" pitchFamily="34" charset="0"/>
                <a:cs typeface="Segoe UI" pitchFamily="34" charset="0"/>
              </a:rPr>
              <a:t>aarp</a:t>
            </a:r>
            <a:endParaRPr lang="en-US" sz="1400" dirty="0">
              <a:gradFill>
                <a:gsLst>
                  <a:gs pos="0">
                    <a:schemeClr val="bg1"/>
                  </a:gs>
                  <a:gs pos="100000">
                    <a:schemeClr val="bg1"/>
                  </a:gs>
                </a:gsLst>
                <a:lin ang="5400000" scaled="0"/>
              </a:gradFill>
              <a:ea typeface="Segoe UI" pitchFamily="34" charset="0"/>
              <a:cs typeface="Segoe UI" pitchFamily="34" charset="0"/>
            </a:endParaRPr>
          </a:p>
          <a:p>
            <a:pPr>
              <a:spcAft>
                <a:spcPts val="600"/>
              </a:spcAft>
            </a:pPr>
            <a:r>
              <a:rPr lang="en-US" sz="1400" dirty="0" err="1">
                <a:gradFill>
                  <a:gsLst>
                    <a:gs pos="0">
                      <a:schemeClr val="bg1"/>
                    </a:gs>
                    <a:gs pos="100000">
                      <a:schemeClr val="bg1"/>
                    </a:gs>
                  </a:gsLst>
                  <a:lin ang="5400000" scaled="0"/>
                </a:gradFill>
                <a:ea typeface="Segoe UI" pitchFamily="34" charset="0"/>
                <a:cs typeface="Segoe UI" pitchFamily="34" charset="0"/>
              </a:rPr>
              <a:t>aetna</a:t>
            </a:r>
            <a:endParaRPr lang="en-US" sz="1400" dirty="0">
              <a:gradFill>
                <a:gsLst>
                  <a:gs pos="0">
                    <a:schemeClr val="bg1"/>
                  </a:gs>
                  <a:gs pos="100000">
                    <a:schemeClr val="bg1"/>
                  </a:gs>
                </a:gsLst>
                <a:lin ang="5400000" scaled="0"/>
              </a:gradFill>
              <a:ea typeface="Segoe UI" pitchFamily="34" charset="0"/>
              <a:cs typeface="Segoe UI" pitchFamily="34" charset="0"/>
            </a:endParaRPr>
          </a:p>
          <a:p>
            <a:pPr>
              <a:spcAft>
                <a:spcPts val="600"/>
              </a:spcAft>
            </a:pPr>
            <a:r>
              <a:rPr lang="en-US" sz="1400" dirty="0">
                <a:gradFill>
                  <a:gsLst>
                    <a:gs pos="0">
                      <a:schemeClr val="bg1"/>
                    </a:gs>
                    <a:gs pos="100000">
                      <a:schemeClr val="bg1"/>
                    </a:gs>
                  </a:gsLst>
                  <a:lin ang="5400000" scaled="0"/>
                </a:gradFill>
                <a:ea typeface="Segoe UI" pitchFamily="34" charset="0"/>
                <a:cs typeface="Segoe UI" pitchFamily="34" charset="0"/>
              </a:rPr>
              <a:t>health insurance</a:t>
            </a:r>
          </a:p>
          <a:p>
            <a:pPr>
              <a:spcAft>
                <a:spcPts val="600"/>
              </a:spcAft>
            </a:pPr>
            <a:r>
              <a:rPr lang="en-US" sz="1400" dirty="0">
                <a:gradFill>
                  <a:gsLst>
                    <a:gs pos="0">
                      <a:schemeClr val="bg1"/>
                    </a:gs>
                    <a:gs pos="100000">
                      <a:schemeClr val="bg1"/>
                    </a:gs>
                  </a:gsLst>
                  <a:lin ang="5400000" scaled="0"/>
                </a:gradFill>
                <a:ea typeface="Segoe UI" pitchFamily="34" charset="0"/>
                <a:cs typeface="Segoe UI" pitchFamily="34" charset="0"/>
              </a:rPr>
              <a:t>blue cross blue shield</a:t>
            </a:r>
          </a:p>
          <a:p>
            <a:pPr>
              <a:spcAft>
                <a:spcPts val="600"/>
              </a:spcAft>
            </a:pPr>
            <a:r>
              <a:rPr lang="en-US" sz="1400" dirty="0" err="1">
                <a:gradFill>
                  <a:gsLst>
                    <a:gs pos="0">
                      <a:schemeClr val="bg1"/>
                    </a:gs>
                    <a:gs pos="100000">
                      <a:schemeClr val="bg1"/>
                    </a:gs>
                  </a:gsLst>
                  <a:lin ang="5400000" scaled="0"/>
                </a:gradFill>
                <a:ea typeface="Segoe UI" pitchFamily="34" charset="0"/>
                <a:cs typeface="Segoe UI" pitchFamily="34" charset="0"/>
              </a:rPr>
              <a:t>unitedhealthcare</a:t>
            </a:r>
            <a:endParaRPr lang="en-US" sz="1400" dirty="0">
              <a:gradFill>
                <a:gsLst>
                  <a:gs pos="0">
                    <a:schemeClr val="bg1"/>
                  </a:gs>
                  <a:gs pos="100000">
                    <a:schemeClr val="bg1"/>
                  </a:gs>
                </a:gsLst>
                <a:lin ang="5400000" scaled="0"/>
              </a:gradFill>
              <a:ea typeface="Segoe UI" pitchFamily="34" charset="0"/>
              <a:cs typeface="Segoe UI" pitchFamily="34" charset="0"/>
            </a:endParaRPr>
          </a:p>
          <a:p>
            <a:pPr>
              <a:spcAft>
                <a:spcPts val="600"/>
              </a:spcAft>
            </a:pPr>
            <a:r>
              <a:rPr lang="en-US" sz="1400" dirty="0" err="1">
                <a:gradFill>
                  <a:gsLst>
                    <a:gs pos="0">
                      <a:schemeClr val="bg1"/>
                    </a:gs>
                    <a:gs pos="100000">
                      <a:schemeClr val="bg1"/>
                    </a:gs>
                  </a:gsLst>
                  <a:lin ang="5400000" scaled="0"/>
                </a:gradFill>
                <a:ea typeface="Segoe UI" pitchFamily="34" charset="0"/>
                <a:cs typeface="Segoe UI" pitchFamily="34" charset="0"/>
              </a:rPr>
              <a:t>humana</a:t>
            </a:r>
            <a:endParaRPr lang="en-US" sz="1400" dirty="0">
              <a:gradFill>
                <a:gsLst>
                  <a:gs pos="0">
                    <a:schemeClr val="bg1"/>
                  </a:gs>
                  <a:gs pos="100000">
                    <a:schemeClr val="bg1"/>
                  </a:gs>
                </a:gsLst>
                <a:lin ang="5400000" scaled="0"/>
              </a:gradFill>
              <a:ea typeface="Segoe UI" pitchFamily="34" charset="0"/>
              <a:cs typeface="Segoe UI" pitchFamily="34" charset="0"/>
            </a:endParaRPr>
          </a:p>
          <a:p>
            <a:pPr>
              <a:spcAft>
                <a:spcPts val="600"/>
              </a:spcAft>
            </a:pPr>
            <a:r>
              <a:rPr lang="en-US" sz="1400" dirty="0">
                <a:gradFill>
                  <a:gsLst>
                    <a:gs pos="0">
                      <a:schemeClr val="bg1"/>
                    </a:gs>
                    <a:gs pos="100000">
                      <a:schemeClr val="bg1"/>
                    </a:gs>
                  </a:gsLst>
                  <a:lin ang="5400000" scaled="0"/>
                </a:gradFill>
                <a:ea typeface="Segoe UI" pitchFamily="34" charset="0"/>
                <a:cs typeface="Segoe UI" pitchFamily="34" charset="0"/>
              </a:rPr>
              <a:t>state farm insurance</a:t>
            </a:r>
          </a:p>
          <a:p>
            <a:pPr>
              <a:spcAft>
                <a:spcPts val="600"/>
              </a:spcAft>
            </a:pPr>
            <a:r>
              <a:rPr lang="en-US" sz="1400" dirty="0">
                <a:gradFill>
                  <a:gsLst>
                    <a:gs pos="0">
                      <a:schemeClr val="bg1"/>
                    </a:gs>
                    <a:gs pos="100000">
                      <a:schemeClr val="bg1"/>
                    </a:gs>
                  </a:gsLst>
                  <a:lin ang="5400000" scaled="0"/>
                </a:gradFill>
                <a:ea typeface="Segoe UI" pitchFamily="34" charset="0"/>
                <a:cs typeface="Segoe UI" pitchFamily="34" charset="0"/>
              </a:rPr>
              <a:t>united healthcare</a:t>
            </a:r>
          </a:p>
          <a:p>
            <a:pPr>
              <a:spcAft>
                <a:spcPts val="600"/>
              </a:spcAft>
            </a:pPr>
            <a:r>
              <a:rPr lang="en-US" sz="1400" dirty="0">
                <a:gradFill>
                  <a:gsLst>
                    <a:gs pos="0">
                      <a:schemeClr val="bg1"/>
                    </a:gs>
                    <a:gs pos="100000">
                      <a:schemeClr val="bg1"/>
                    </a:gs>
                  </a:gsLst>
                  <a:lin ang="5400000" scaled="0"/>
                </a:gradFill>
                <a:ea typeface="Segoe UI" pitchFamily="34" charset="0"/>
                <a:cs typeface="Segoe UI" pitchFamily="34" charset="0"/>
              </a:rPr>
              <a:t>nationwide insurance</a:t>
            </a:r>
          </a:p>
          <a:p>
            <a:pPr>
              <a:spcAft>
                <a:spcPts val="600"/>
              </a:spcAft>
            </a:pPr>
            <a:r>
              <a:rPr lang="en-US" sz="1400" dirty="0">
                <a:gradFill>
                  <a:gsLst>
                    <a:gs pos="0">
                      <a:schemeClr val="bg1"/>
                    </a:gs>
                    <a:gs pos="100000">
                      <a:schemeClr val="bg1"/>
                    </a:gs>
                  </a:gsLst>
                  <a:lin ang="5400000" scaled="0"/>
                </a:gradFill>
                <a:ea typeface="Segoe UI" pitchFamily="34" charset="0"/>
                <a:cs typeface="Segoe UI" pitchFamily="34" charset="0"/>
              </a:rPr>
              <a:t>anthem</a:t>
            </a:r>
          </a:p>
          <a:p>
            <a:pPr defTabSz="932472" fontAlgn="base">
              <a:lnSpc>
                <a:spcPct val="90000"/>
              </a:lnSpc>
              <a:spcBef>
                <a:spcPct val="0"/>
              </a:spcBef>
              <a:spcAft>
                <a:spcPts val="600"/>
              </a:spcAft>
            </a:pPr>
            <a:endParaRPr lang="en-US" sz="1400" dirty="0">
              <a:gradFill>
                <a:gsLst>
                  <a:gs pos="0">
                    <a:schemeClr val="bg1"/>
                  </a:gs>
                  <a:gs pos="100000">
                    <a:schemeClr val="bg1"/>
                  </a:gs>
                </a:gsLst>
                <a:lin ang="5400000" scaled="0"/>
              </a:gradFill>
              <a:ea typeface="Segoe UI" pitchFamily="34" charset="0"/>
              <a:cs typeface="Segoe UI" pitchFamily="34" charset="0"/>
            </a:endParaRPr>
          </a:p>
        </p:txBody>
      </p:sp>
      <p:sp>
        <p:nvSpPr>
          <p:cNvPr id="14" name="Rectangle 13"/>
          <p:cNvSpPr/>
          <p:nvPr/>
        </p:nvSpPr>
        <p:spPr bwMode="auto">
          <a:xfrm>
            <a:off x="5162807" y="1929003"/>
            <a:ext cx="2046677" cy="431939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nSpc>
                <a:spcPct val="90000"/>
              </a:lnSpc>
              <a:spcAft>
                <a:spcPts val="600"/>
              </a:spcAft>
            </a:pPr>
            <a:r>
              <a:rPr lang="en-US" sz="1400" b="1" dirty="0">
                <a:gradFill>
                  <a:gsLst>
                    <a:gs pos="0">
                      <a:schemeClr val="bg1"/>
                    </a:gs>
                    <a:gs pos="100000">
                      <a:schemeClr val="bg1"/>
                    </a:gs>
                  </a:gsLst>
                </a:gradFill>
              </a:rPr>
              <a:t>Top 10 ACA </a:t>
            </a:r>
            <a:br>
              <a:rPr lang="en-US" sz="1400" b="1" dirty="0">
                <a:gradFill>
                  <a:gsLst>
                    <a:gs pos="0">
                      <a:schemeClr val="bg1"/>
                    </a:gs>
                    <a:gs pos="100000">
                      <a:schemeClr val="bg1"/>
                    </a:gs>
                  </a:gsLst>
                </a:gradFill>
              </a:rPr>
            </a:br>
            <a:r>
              <a:rPr lang="en-US" sz="1400" b="1" dirty="0">
                <a:gradFill>
                  <a:gsLst>
                    <a:gs pos="0">
                      <a:schemeClr val="bg1"/>
                    </a:gs>
                    <a:gs pos="100000">
                      <a:schemeClr val="bg1"/>
                    </a:gs>
                  </a:gsLst>
                </a:gradFill>
              </a:rPr>
              <a:t>Search Terms:</a:t>
            </a:r>
          </a:p>
          <a:p>
            <a:pPr>
              <a:spcAft>
                <a:spcPts val="600"/>
              </a:spcAft>
            </a:pPr>
            <a:r>
              <a:rPr lang="en-US" sz="1400" dirty="0">
                <a:gradFill>
                  <a:gsLst>
                    <a:gs pos="0">
                      <a:schemeClr val="bg1"/>
                    </a:gs>
                    <a:gs pos="100000">
                      <a:schemeClr val="bg1"/>
                    </a:gs>
                  </a:gsLst>
                  <a:lin ang="5400000" scaled="0"/>
                </a:gradFill>
                <a:ea typeface="Segoe UI" pitchFamily="34" charset="0"/>
                <a:cs typeface="Segoe UI" pitchFamily="34" charset="0"/>
              </a:rPr>
              <a:t>healthcare </a:t>
            </a:r>
            <a:r>
              <a:rPr lang="en-US" sz="1400" dirty="0" err="1">
                <a:gradFill>
                  <a:gsLst>
                    <a:gs pos="0">
                      <a:schemeClr val="bg1"/>
                    </a:gs>
                    <a:gs pos="100000">
                      <a:schemeClr val="bg1"/>
                    </a:gs>
                  </a:gsLst>
                  <a:lin ang="5400000" scaled="0"/>
                </a:gradFill>
                <a:ea typeface="Segoe UI" pitchFamily="34" charset="0"/>
                <a:cs typeface="Segoe UI" pitchFamily="34" charset="0"/>
              </a:rPr>
              <a:t>gov</a:t>
            </a:r>
            <a:endParaRPr lang="en-US" sz="1400" dirty="0">
              <a:gradFill>
                <a:gsLst>
                  <a:gs pos="0">
                    <a:schemeClr val="bg1"/>
                  </a:gs>
                  <a:gs pos="100000">
                    <a:schemeClr val="bg1"/>
                  </a:gs>
                </a:gsLst>
                <a:lin ang="5400000" scaled="0"/>
              </a:gradFill>
              <a:ea typeface="Segoe UI" pitchFamily="34" charset="0"/>
              <a:cs typeface="Segoe UI" pitchFamily="34" charset="0"/>
            </a:endParaRPr>
          </a:p>
          <a:p>
            <a:pPr>
              <a:spcAft>
                <a:spcPts val="600"/>
              </a:spcAft>
            </a:pPr>
            <a:r>
              <a:rPr lang="en-US" sz="1400" dirty="0" err="1">
                <a:gradFill>
                  <a:gsLst>
                    <a:gs pos="0">
                      <a:schemeClr val="bg1"/>
                    </a:gs>
                    <a:gs pos="100000">
                      <a:schemeClr val="bg1"/>
                    </a:gs>
                  </a:gsLst>
                  <a:lin ang="5400000" scaled="0"/>
                </a:gradFill>
                <a:ea typeface="Segoe UI" pitchFamily="34" charset="0"/>
                <a:cs typeface="Segoe UI" pitchFamily="34" charset="0"/>
              </a:rPr>
              <a:t>obamacare</a:t>
            </a:r>
            <a:endParaRPr lang="en-US" sz="1400" dirty="0">
              <a:gradFill>
                <a:gsLst>
                  <a:gs pos="0">
                    <a:schemeClr val="bg1"/>
                  </a:gs>
                  <a:gs pos="100000">
                    <a:schemeClr val="bg1"/>
                  </a:gs>
                </a:gsLst>
                <a:lin ang="5400000" scaled="0"/>
              </a:gradFill>
              <a:ea typeface="Segoe UI" pitchFamily="34" charset="0"/>
              <a:cs typeface="Segoe UI" pitchFamily="34" charset="0"/>
            </a:endParaRPr>
          </a:p>
          <a:p>
            <a:pPr>
              <a:spcAft>
                <a:spcPts val="600"/>
              </a:spcAft>
            </a:pPr>
            <a:r>
              <a:rPr lang="en-US" sz="1400" dirty="0" err="1">
                <a:gradFill>
                  <a:gsLst>
                    <a:gs pos="0">
                      <a:schemeClr val="bg1"/>
                    </a:gs>
                    <a:gs pos="100000">
                      <a:schemeClr val="bg1"/>
                    </a:gs>
                  </a:gsLst>
                  <a:lin ang="5400000" scaled="0"/>
                </a:gradFill>
                <a:ea typeface="Segoe UI" pitchFamily="34" charset="0"/>
                <a:cs typeface="Segoe UI" pitchFamily="34" charset="0"/>
              </a:rPr>
              <a:t>kaiser</a:t>
            </a:r>
            <a:r>
              <a:rPr lang="en-US" sz="1400" dirty="0">
                <a:gradFill>
                  <a:gsLst>
                    <a:gs pos="0">
                      <a:schemeClr val="bg1"/>
                    </a:gs>
                    <a:gs pos="100000">
                      <a:schemeClr val="bg1"/>
                    </a:gs>
                  </a:gsLst>
                  <a:lin ang="5400000" scaled="0"/>
                </a:gradFill>
                <a:ea typeface="Segoe UI" pitchFamily="34" charset="0"/>
                <a:cs typeface="Segoe UI" pitchFamily="34" charset="0"/>
              </a:rPr>
              <a:t> </a:t>
            </a:r>
            <a:r>
              <a:rPr lang="en-US" sz="1400" dirty="0" err="1">
                <a:gradFill>
                  <a:gsLst>
                    <a:gs pos="0">
                      <a:schemeClr val="bg1"/>
                    </a:gs>
                    <a:gs pos="100000">
                      <a:schemeClr val="bg1"/>
                    </a:gs>
                  </a:gsLst>
                  <a:lin ang="5400000" scaled="0"/>
                </a:gradFill>
                <a:ea typeface="Segoe UI" pitchFamily="34" charset="0"/>
                <a:cs typeface="Segoe UI" pitchFamily="34" charset="0"/>
              </a:rPr>
              <a:t>permanente</a:t>
            </a:r>
            <a:endParaRPr lang="en-US" sz="1400" dirty="0">
              <a:gradFill>
                <a:gsLst>
                  <a:gs pos="0">
                    <a:schemeClr val="bg1"/>
                  </a:gs>
                  <a:gs pos="100000">
                    <a:schemeClr val="bg1"/>
                  </a:gs>
                </a:gsLst>
                <a:lin ang="5400000" scaled="0"/>
              </a:gradFill>
              <a:ea typeface="Segoe UI" pitchFamily="34" charset="0"/>
              <a:cs typeface="Segoe UI" pitchFamily="34" charset="0"/>
            </a:endParaRPr>
          </a:p>
          <a:p>
            <a:pPr>
              <a:spcAft>
                <a:spcPts val="600"/>
              </a:spcAft>
            </a:pPr>
            <a:r>
              <a:rPr lang="en-US" sz="1400" dirty="0">
                <a:gradFill>
                  <a:gsLst>
                    <a:gs pos="0">
                      <a:schemeClr val="bg1"/>
                    </a:gs>
                    <a:gs pos="100000">
                      <a:schemeClr val="bg1"/>
                    </a:gs>
                  </a:gsLst>
                  <a:lin ang="5400000" scaled="0"/>
                </a:gradFill>
                <a:ea typeface="Segoe UI" pitchFamily="34" charset="0"/>
                <a:cs typeface="Segoe UI" pitchFamily="34" charset="0"/>
              </a:rPr>
              <a:t>covered </a:t>
            </a:r>
            <a:r>
              <a:rPr lang="en-US" sz="1400" dirty="0" err="1">
                <a:gradFill>
                  <a:gsLst>
                    <a:gs pos="0">
                      <a:schemeClr val="bg1"/>
                    </a:gs>
                    <a:gs pos="100000">
                      <a:schemeClr val="bg1"/>
                    </a:gs>
                  </a:gsLst>
                  <a:lin ang="5400000" scaled="0"/>
                </a:gradFill>
                <a:ea typeface="Segoe UI" pitchFamily="34" charset="0"/>
                <a:cs typeface="Segoe UI" pitchFamily="34" charset="0"/>
              </a:rPr>
              <a:t>california</a:t>
            </a:r>
            <a:endParaRPr lang="en-US" sz="1400" dirty="0">
              <a:gradFill>
                <a:gsLst>
                  <a:gs pos="0">
                    <a:schemeClr val="bg1"/>
                  </a:gs>
                  <a:gs pos="100000">
                    <a:schemeClr val="bg1"/>
                  </a:gs>
                </a:gsLst>
                <a:lin ang="5400000" scaled="0"/>
              </a:gradFill>
              <a:ea typeface="Segoe UI" pitchFamily="34" charset="0"/>
              <a:cs typeface="Segoe UI" pitchFamily="34" charset="0"/>
            </a:endParaRPr>
          </a:p>
          <a:p>
            <a:pPr>
              <a:spcAft>
                <a:spcPts val="600"/>
              </a:spcAft>
            </a:pPr>
            <a:r>
              <a:rPr lang="en-US" sz="1400" dirty="0">
                <a:gradFill>
                  <a:gsLst>
                    <a:gs pos="0">
                      <a:schemeClr val="bg1"/>
                    </a:gs>
                    <a:gs pos="100000">
                      <a:schemeClr val="bg1"/>
                    </a:gs>
                  </a:gsLst>
                  <a:lin ang="5400000" scaled="0"/>
                </a:gradFill>
                <a:ea typeface="Segoe UI" pitchFamily="34" charset="0"/>
                <a:cs typeface="Segoe UI" pitchFamily="34" charset="0"/>
              </a:rPr>
              <a:t>affordable care act</a:t>
            </a:r>
          </a:p>
          <a:p>
            <a:pPr>
              <a:spcAft>
                <a:spcPts val="600"/>
              </a:spcAft>
            </a:pPr>
            <a:r>
              <a:rPr lang="en-US" sz="1400" dirty="0">
                <a:gradFill>
                  <a:gsLst>
                    <a:gs pos="0">
                      <a:schemeClr val="bg1"/>
                    </a:gs>
                    <a:gs pos="100000">
                      <a:schemeClr val="bg1"/>
                    </a:gs>
                  </a:gsLst>
                  <a:lin ang="5400000" scaled="0"/>
                </a:gradFill>
                <a:ea typeface="Segoe UI" pitchFamily="34" charset="0"/>
                <a:cs typeface="Segoe UI" pitchFamily="34" charset="0"/>
              </a:rPr>
              <a:t>healthcare marketplace</a:t>
            </a:r>
          </a:p>
          <a:p>
            <a:pPr>
              <a:spcAft>
                <a:spcPts val="600"/>
              </a:spcAft>
            </a:pPr>
            <a:r>
              <a:rPr lang="en-US" sz="1400" dirty="0">
                <a:gradFill>
                  <a:gsLst>
                    <a:gs pos="0">
                      <a:schemeClr val="bg1"/>
                    </a:gs>
                    <a:gs pos="100000">
                      <a:schemeClr val="bg1"/>
                    </a:gs>
                  </a:gsLst>
                  <a:lin ang="5400000" scaled="0"/>
                </a:gradFill>
                <a:ea typeface="Segoe UI" pitchFamily="34" charset="0"/>
                <a:cs typeface="Segoe UI" pitchFamily="34" charset="0"/>
              </a:rPr>
              <a:t>www healthcare </a:t>
            </a:r>
            <a:r>
              <a:rPr lang="en-US" sz="1400" dirty="0" err="1">
                <a:gradFill>
                  <a:gsLst>
                    <a:gs pos="0">
                      <a:schemeClr val="bg1"/>
                    </a:gs>
                    <a:gs pos="100000">
                      <a:schemeClr val="bg1"/>
                    </a:gs>
                  </a:gsLst>
                  <a:lin ang="5400000" scaled="0"/>
                </a:gradFill>
                <a:ea typeface="Segoe UI" pitchFamily="34" charset="0"/>
                <a:cs typeface="Segoe UI" pitchFamily="34" charset="0"/>
              </a:rPr>
              <a:t>gov</a:t>
            </a:r>
            <a:endParaRPr lang="en-US" sz="1400" dirty="0">
              <a:gradFill>
                <a:gsLst>
                  <a:gs pos="0">
                    <a:schemeClr val="bg1"/>
                  </a:gs>
                  <a:gs pos="100000">
                    <a:schemeClr val="bg1"/>
                  </a:gs>
                </a:gsLst>
                <a:lin ang="5400000" scaled="0"/>
              </a:gradFill>
              <a:ea typeface="Segoe UI" pitchFamily="34" charset="0"/>
              <a:cs typeface="Segoe UI" pitchFamily="34" charset="0"/>
            </a:endParaRPr>
          </a:p>
          <a:p>
            <a:pPr>
              <a:spcAft>
                <a:spcPts val="600"/>
              </a:spcAft>
            </a:pPr>
            <a:r>
              <a:rPr lang="en-US" sz="1400" dirty="0" err="1">
                <a:gradFill>
                  <a:gsLst>
                    <a:gs pos="0">
                      <a:schemeClr val="bg1"/>
                    </a:gs>
                    <a:gs pos="100000">
                      <a:schemeClr val="bg1"/>
                    </a:gs>
                  </a:gsLst>
                  <a:lin ang="5400000" scaled="0"/>
                </a:gradFill>
                <a:ea typeface="Segoe UI" pitchFamily="34" charset="0"/>
                <a:cs typeface="Segoe UI" pitchFamily="34" charset="0"/>
              </a:rPr>
              <a:t>molina</a:t>
            </a:r>
            <a:r>
              <a:rPr lang="en-US" sz="1400" dirty="0">
                <a:gradFill>
                  <a:gsLst>
                    <a:gs pos="0">
                      <a:schemeClr val="bg1"/>
                    </a:gs>
                    <a:gs pos="100000">
                      <a:schemeClr val="bg1"/>
                    </a:gs>
                  </a:gsLst>
                  <a:lin ang="5400000" scaled="0"/>
                </a:gradFill>
                <a:ea typeface="Segoe UI" pitchFamily="34" charset="0"/>
                <a:cs typeface="Segoe UI" pitchFamily="34" charset="0"/>
              </a:rPr>
              <a:t> healthcare</a:t>
            </a:r>
          </a:p>
          <a:p>
            <a:pPr>
              <a:spcAft>
                <a:spcPts val="600"/>
              </a:spcAft>
            </a:pPr>
            <a:r>
              <a:rPr lang="en-US" sz="1400" dirty="0">
                <a:gradFill>
                  <a:gsLst>
                    <a:gs pos="0">
                      <a:schemeClr val="bg1"/>
                    </a:gs>
                    <a:gs pos="100000">
                      <a:schemeClr val="bg1"/>
                    </a:gs>
                  </a:gsLst>
                  <a:lin ang="5400000" scaled="0"/>
                </a:gradFill>
                <a:ea typeface="Segoe UI" pitchFamily="34" charset="0"/>
                <a:cs typeface="Segoe UI" pitchFamily="34" charset="0"/>
              </a:rPr>
              <a:t>health insurance marketplace</a:t>
            </a:r>
          </a:p>
          <a:p>
            <a:pPr>
              <a:spcAft>
                <a:spcPts val="600"/>
              </a:spcAft>
            </a:pPr>
            <a:r>
              <a:rPr lang="en-US" sz="1400" dirty="0" err="1">
                <a:gradFill>
                  <a:gsLst>
                    <a:gs pos="0">
                      <a:schemeClr val="bg1"/>
                    </a:gs>
                    <a:gs pos="100000">
                      <a:schemeClr val="bg1"/>
                    </a:gs>
                  </a:gsLst>
                  <a:lin ang="5400000" scaled="0"/>
                </a:gradFill>
                <a:ea typeface="Segoe UI" pitchFamily="34" charset="0"/>
                <a:cs typeface="Segoe UI" pitchFamily="34" charset="0"/>
              </a:rPr>
              <a:t>obama</a:t>
            </a:r>
            <a:r>
              <a:rPr lang="en-US" sz="1400" dirty="0">
                <a:gradFill>
                  <a:gsLst>
                    <a:gs pos="0">
                      <a:schemeClr val="bg1"/>
                    </a:gs>
                    <a:gs pos="100000">
                      <a:schemeClr val="bg1"/>
                    </a:gs>
                  </a:gsLst>
                  <a:lin ang="5400000" scaled="0"/>
                </a:gradFill>
                <a:ea typeface="Segoe UI" pitchFamily="34" charset="0"/>
                <a:cs typeface="Segoe UI" pitchFamily="34" charset="0"/>
              </a:rPr>
              <a:t> care</a:t>
            </a:r>
          </a:p>
          <a:p>
            <a:pPr defTabSz="932472" fontAlgn="base">
              <a:lnSpc>
                <a:spcPct val="90000"/>
              </a:lnSpc>
              <a:spcBef>
                <a:spcPct val="0"/>
              </a:spcBef>
              <a:spcAft>
                <a:spcPts val="600"/>
              </a:spcAft>
            </a:pPr>
            <a:endParaRPr lang="en-US" sz="1400" dirty="0">
              <a:gradFill>
                <a:gsLst>
                  <a:gs pos="0">
                    <a:schemeClr val="bg1"/>
                  </a:gs>
                  <a:gs pos="100000">
                    <a:schemeClr val="bg1"/>
                  </a:gs>
                </a:gsLst>
                <a:lin ang="5400000" scaled="0"/>
              </a:gradFill>
              <a:ea typeface="Segoe UI" pitchFamily="34" charset="0"/>
              <a:cs typeface="Segoe UI" pitchFamily="34" charset="0"/>
            </a:endParaRPr>
          </a:p>
        </p:txBody>
      </p:sp>
      <p:pic>
        <p:nvPicPr>
          <p:cNvPr id="5" name="Picture 4"/>
          <p:cNvPicPr>
            <a:picLocks noChangeAspect="1"/>
          </p:cNvPicPr>
          <p:nvPr/>
        </p:nvPicPr>
        <p:blipFill>
          <a:blip r:embed="rId2"/>
          <a:stretch>
            <a:fillRect/>
          </a:stretch>
        </p:blipFill>
        <p:spPr>
          <a:xfrm>
            <a:off x="257175" y="1925959"/>
            <a:ext cx="4871126" cy="4322439"/>
          </a:xfrm>
          <a:prstGeom prst="rect">
            <a:avLst/>
          </a:prstGeom>
        </p:spPr>
      </p:pic>
    </p:spTree>
    <p:extLst>
      <p:ext uri="{BB962C8B-B14F-4D97-AF65-F5344CB8AC3E}">
        <p14:creationId xmlns:p14="http://schemas.microsoft.com/office/powerpoint/2010/main" val="2087338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1+#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1+#ppt_w/2"/>
                                          </p:val>
                                        </p:tav>
                                        <p:tav tm="100000">
                                          <p:val>
                                            <p:strVal val="#ppt_x"/>
                                          </p:val>
                                        </p:tav>
                                      </p:tavLst>
                                    </p:anim>
                                    <p:anim calcmode="lin" valueType="num">
                                      <p:cBhvr additive="base">
                                        <p:cTn id="12" dur="75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75" y="295278"/>
            <a:ext cx="8959396" cy="731520"/>
          </a:xfrm>
        </p:spPr>
        <p:txBody>
          <a:bodyPr/>
          <a:lstStyle/>
          <a:p>
            <a:r>
              <a:rPr lang="en-US" dirty="0"/>
              <a:t>Ramp up your Medicare ads by September</a:t>
            </a:r>
          </a:p>
        </p:txBody>
      </p:sp>
      <p:sp>
        <p:nvSpPr>
          <p:cNvPr id="3" name="Text Placeholder 2"/>
          <p:cNvSpPr>
            <a:spLocks noGrp="1"/>
          </p:cNvSpPr>
          <p:nvPr>
            <p:ph type="body" sz="quarter" idx="10"/>
          </p:nvPr>
        </p:nvSpPr>
        <p:spPr>
          <a:xfrm>
            <a:off x="257175" y="968742"/>
            <a:ext cx="8865202" cy="960263"/>
          </a:xfrm>
        </p:spPr>
        <p:txBody>
          <a:bodyPr vert="horz" wrap="square" lIns="182880" tIns="91440" rIns="182880" bIns="91440" rtlCol="0">
            <a:spAutoFit/>
          </a:bodyPr>
          <a:lstStyle/>
          <a:p>
            <a:r>
              <a:rPr lang="en-US" dirty="0">
                <a:gradFill>
                  <a:gsLst>
                    <a:gs pos="0">
                      <a:schemeClr val="accent1"/>
                    </a:gs>
                    <a:gs pos="100000">
                      <a:schemeClr val="accent1"/>
                    </a:gs>
                  </a:gsLst>
                </a:gradFill>
              </a:rPr>
              <a:t>Have your campaigns ready and optimized for seniors searching for options before Open Enrollment kicks off. </a:t>
            </a:r>
          </a:p>
        </p:txBody>
      </p:sp>
      <p:sp>
        <p:nvSpPr>
          <p:cNvPr id="9" name="Content Placeholder 22"/>
          <p:cNvSpPr txBox="1">
            <a:spLocks/>
          </p:cNvSpPr>
          <p:nvPr/>
        </p:nvSpPr>
        <p:spPr>
          <a:xfrm>
            <a:off x="2027185" y="6529889"/>
            <a:ext cx="6858000" cy="274320"/>
          </a:xfrm>
          <a:prstGeom prst="rect">
            <a:avLst/>
          </a:prstGeom>
        </p:spPr>
        <p:txBody>
          <a:bodyPr lIns="0" tIns="0" rIns="0" bIns="0" anchor="ctr" anchorCtr="0">
            <a:noAutofit/>
          </a:bodyPr>
          <a:lstStyle>
            <a:defPPr>
              <a:defRPr lang="en-US"/>
            </a:defPPr>
            <a:lvl1pPr marR="0" indent="0" algn="r" defTabSz="914425" fontAlgn="auto">
              <a:lnSpc>
                <a:spcPct val="100000"/>
              </a:lnSpc>
              <a:spcBef>
                <a:spcPts val="0"/>
              </a:spcBef>
              <a:spcAft>
                <a:spcPts val="0"/>
              </a:spcAft>
              <a:buClrTx/>
              <a:buSzPct val="90000"/>
              <a:buFont typeface="Arial" pitchFamily="34" charset="0"/>
              <a:buNone/>
              <a:tabLst/>
              <a:defRPr sz="800" spc="0" baseline="0">
                <a:solidFill>
                  <a:srgbClr val="505050"/>
                </a:solidFill>
              </a:defRPr>
            </a:lvl1pPr>
            <a:lvl2pPr marL="573126" marR="0" indent="-233379" defTabSz="914425" fontAlgn="auto">
              <a:lnSpc>
                <a:spcPct val="90000"/>
              </a:lnSpc>
              <a:spcBef>
                <a:spcPct val="20000"/>
              </a:spcBef>
              <a:spcAft>
                <a:spcPts val="0"/>
              </a:spcAft>
              <a:buClrTx/>
              <a:buSzPct val="90000"/>
              <a:buFont typeface="Arial" pitchFamily="34" charset="0"/>
              <a:buChar char="•"/>
              <a:tabLst/>
              <a:defRPr sz="2000" spc="0" baseline="0">
                <a:gradFill>
                  <a:gsLst>
                    <a:gs pos="1250">
                      <a:schemeClr val="bg2"/>
                    </a:gs>
                    <a:gs pos="100000">
                      <a:schemeClr val="bg2"/>
                    </a:gs>
                  </a:gsLst>
                  <a:lin ang="5400000" scaled="0"/>
                </a:gradFill>
              </a:defRPr>
            </a:lvl2pPr>
            <a:lvl3pPr marL="798566" marR="0" indent="-225441" defTabSz="914425" fontAlgn="auto">
              <a:lnSpc>
                <a:spcPct val="90000"/>
              </a:lnSpc>
              <a:spcBef>
                <a:spcPct val="20000"/>
              </a:spcBef>
              <a:spcAft>
                <a:spcPts val="0"/>
              </a:spcAft>
              <a:buClrTx/>
              <a:buSzPct val="90000"/>
              <a:buFont typeface="Arial" pitchFamily="34" charset="0"/>
              <a:buChar char="•"/>
              <a:tabLst>
                <a:tab pos="798566" algn="l"/>
              </a:tabLst>
              <a:defRPr sz="2000" spc="0" baseline="0">
                <a:gradFill>
                  <a:gsLst>
                    <a:gs pos="1250">
                      <a:schemeClr val="bg2"/>
                    </a:gs>
                    <a:gs pos="100000">
                      <a:schemeClr val="bg2"/>
                    </a:gs>
                  </a:gsLst>
                  <a:lin ang="5400000" scaled="0"/>
                </a:gradFill>
              </a:defRPr>
            </a:lvl3pPr>
            <a:lvl4pPr marL="1030357" marR="0" indent="-231791" defTabSz="914425" fontAlgn="auto">
              <a:lnSpc>
                <a:spcPct val="90000"/>
              </a:lnSpc>
              <a:spcBef>
                <a:spcPct val="20000"/>
              </a:spcBef>
              <a:spcAft>
                <a:spcPts val="0"/>
              </a:spcAft>
              <a:buClrTx/>
              <a:buSzPct val="90000"/>
              <a:buFont typeface="Arial" pitchFamily="34" charset="0"/>
              <a:buChar char="•"/>
              <a:tabLst/>
              <a:defRPr spc="0" baseline="0">
                <a:gradFill>
                  <a:gsLst>
                    <a:gs pos="1250">
                      <a:schemeClr val="bg2"/>
                    </a:gs>
                    <a:gs pos="100000">
                      <a:schemeClr val="bg2"/>
                    </a:gs>
                  </a:gsLst>
                  <a:lin ang="5400000" scaled="0"/>
                </a:gradFill>
              </a:defRPr>
            </a:lvl4pPr>
            <a:lvl5pPr marL="1255795" marR="0" indent="-225441" defTabSz="914425" fontAlgn="auto">
              <a:lnSpc>
                <a:spcPct val="90000"/>
              </a:lnSpc>
              <a:spcBef>
                <a:spcPct val="20000"/>
              </a:spcBef>
              <a:spcAft>
                <a:spcPts val="0"/>
              </a:spcAft>
              <a:buClrTx/>
              <a:buSzPct val="90000"/>
              <a:buFont typeface="Arial" pitchFamily="34" charset="0"/>
              <a:buChar char="•"/>
              <a:tabLst>
                <a:tab pos="1255795" algn="l"/>
              </a:tabLst>
              <a:defRPr spc="0" baseline="0">
                <a:gradFill>
                  <a:gsLst>
                    <a:gs pos="1250">
                      <a:schemeClr val="bg2"/>
                    </a:gs>
                    <a:gs pos="100000">
                      <a:schemeClr val="bg2"/>
                    </a:gs>
                  </a:gsLst>
                  <a:lin ang="5400000" scaled="0"/>
                </a:gradFill>
              </a:defRPr>
            </a:lvl5pPr>
            <a:lvl6pPr marL="2514667" indent="-228607" defTabSz="914425">
              <a:spcBef>
                <a:spcPct val="20000"/>
              </a:spcBef>
              <a:buFont typeface="Arial" pitchFamily="34" charset="0"/>
              <a:buChar char="•"/>
              <a:defRPr sz="2000"/>
            </a:lvl6pPr>
            <a:lvl7pPr marL="2971878" indent="-228607" defTabSz="914425">
              <a:spcBef>
                <a:spcPct val="20000"/>
              </a:spcBef>
              <a:buFont typeface="Arial" pitchFamily="34" charset="0"/>
              <a:buChar char="•"/>
              <a:defRPr sz="2000"/>
            </a:lvl7pPr>
            <a:lvl8pPr marL="3429092" indent="-228607" defTabSz="914425">
              <a:spcBef>
                <a:spcPct val="20000"/>
              </a:spcBef>
              <a:buFont typeface="Arial" pitchFamily="34" charset="0"/>
              <a:buChar char="•"/>
              <a:defRPr sz="2000"/>
            </a:lvl8pPr>
            <a:lvl9pPr marL="3886303" indent="-228607" defTabSz="914425">
              <a:spcBef>
                <a:spcPct val="20000"/>
              </a:spcBef>
              <a:buFont typeface="Arial" pitchFamily="34" charset="0"/>
              <a:buChar char="•"/>
              <a:defRPr sz="2000"/>
            </a:lvl9pPr>
          </a:lstStyle>
          <a:p>
            <a:r>
              <a:rPr lang="en-US" dirty="0">
                <a:solidFill>
                  <a:schemeClr val="tx2"/>
                </a:solidFill>
              </a:rPr>
              <a:t>Source:  Microsoft internal data Apr 2015 – Mar 2016, searches across all devices on Medicare-related queries.</a:t>
            </a:r>
          </a:p>
        </p:txBody>
      </p:sp>
      <p:sp>
        <p:nvSpPr>
          <p:cNvPr id="10" name="TextBox 9"/>
          <p:cNvSpPr txBox="1"/>
          <p:nvPr/>
        </p:nvSpPr>
        <p:spPr>
          <a:xfrm>
            <a:off x="6489715" y="1995714"/>
            <a:ext cx="2836848" cy="4279674"/>
          </a:xfrm>
          <a:prstGeom prst="rect">
            <a:avLst/>
          </a:prstGeom>
          <a:solidFill>
            <a:schemeClr val="accent6"/>
          </a:solidFill>
          <a:ln>
            <a:noFill/>
            <a:prstDash val="sysDot"/>
          </a:ln>
        </p:spPr>
        <p:txBody>
          <a:bodyPr wrap="square" lIns="182880" tIns="146304" rIns="457200" bIns="146304" rtlCol="0">
            <a:noAutofit/>
          </a:bodyPr>
          <a:lstStyle/>
          <a:p>
            <a:pPr>
              <a:lnSpc>
                <a:spcPct val="90000"/>
              </a:lnSpc>
              <a:spcAft>
                <a:spcPts val="600"/>
              </a:spcAft>
            </a:pPr>
            <a:r>
              <a:rPr lang="en-US" sz="1400" b="1" dirty="0">
                <a:gradFill>
                  <a:gsLst>
                    <a:gs pos="0">
                      <a:schemeClr val="bg1"/>
                    </a:gs>
                    <a:gs pos="100000">
                      <a:schemeClr val="bg1"/>
                    </a:gs>
                  </a:gsLst>
                </a:gradFill>
              </a:rPr>
              <a:t>Top 10 Medicare </a:t>
            </a:r>
            <a:br>
              <a:rPr lang="en-US" sz="1400" b="1" dirty="0">
                <a:gradFill>
                  <a:gsLst>
                    <a:gs pos="0">
                      <a:schemeClr val="bg1"/>
                    </a:gs>
                    <a:gs pos="100000">
                      <a:schemeClr val="bg1"/>
                    </a:gs>
                  </a:gsLst>
                </a:gradFill>
              </a:rPr>
            </a:br>
            <a:r>
              <a:rPr lang="en-US" sz="1400" b="1" dirty="0">
                <a:gradFill>
                  <a:gsLst>
                    <a:gs pos="0">
                      <a:schemeClr val="bg1"/>
                    </a:gs>
                    <a:gs pos="100000">
                      <a:schemeClr val="bg1"/>
                    </a:gs>
                  </a:gsLst>
                </a:gradFill>
              </a:rPr>
              <a:t>Search Terms:</a:t>
            </a:r>
          </a:p>
          <a:p>
            <a:pPr>
              <a:lnSpc>
                <a:spcPct val="90000"/>
              </a:lnSpc>
              <a:spcAft>
                <a:spcPts val="600"/>
              </a:spcAft>
            </a:pPr>
            <a:r>
              <a:rPr lang="en-US" sz="1400" dirty="0" err="1">
                <a:gradFill>
                  <a:gsLst>
                    <a:gs pos="0">
                      <a:schemeClr val="bg1"/>
                    </a:gs>
                    <a:gs pos="100000">
                      <a:schemeClr val="bg1"/>
                    </a:gs>
                  </a:gsLst>
                </a:gradFill>
              </a:rPr>
              <a:t>medicare</a:t>
            </a:r>
            <a:r>
              <a:rPr lang="en-US" sz="1400" dirty="0">
                <a:gradFill>
                  <a:gsLst>
                    <a:gs pos="0">
                      <a:schemeClr val="bg1"/>
                    </a:gs>
                    <a:gs pos="100000">
                      <a:schemeClr val="bg1"/>
                    </a:gs>
                  </a:gsLst>
                </a:gradFill>
              </a:rPr>
              <a:t> </a:t>
            </a:r>
            <a:r>
              <a:rPr lang="en-US" sz="1400" dirty="0" err="1">
                <a:gradFill>
                  <a:gsLst>
                    <a:gs pos="0">
                      <a:schemeClr val="bg1"/>
                    </a:gs>
                    <a:gs pos="100000">
                      <a:schemeClr val="bg1"/>
                    </a:gs>
                  </a:gsLst>
                </a:gradFill>
              </a:rPr>
              <a:t>gov</a:t>
            </a:r>
            <a:endParaRPr lang="en-US" sz="1400" dirty="0">
              <a:gradFill>
                <a:gsLst>
                  <a:gs pos="0">
                    <a:schemeClr val="bg1"/>
                  </a:gs>
                  <a:gs pos="100000">
                    <a:schemeClr val="bg1"/>
                  </a:gs>
                </a:gsLst>
              </a:gradFill>
            </a:endParaRPr>
          </a:p>
          <a:p>
            <a:pPr>
              <a:lnSpc>
                <a:spcPct val="90000"/>
              </a:lnSpc>
              <a:spcAft>
                <a:spcPts val="600"/>
              </a:spcAft>
            </a:pPr>
            <a:r>
              <a:rPr lang="en-US" sz="1400" dirty="0" err="1">
                <a:gradFill>
                  <a:gsLst>
                    <a:gs pos="0">
                      <a:schemeClr val="bg1"/>
                    </a:gs>
                    <a:gs pos="100000">
                      <a:schemeClr val="bg1"/>
                    </a:gs>
                  </a:gsLst>
                </a:gradFill>
              </a:rPr>
              <a:t>medicare</a:t>
            </a:r>
            <a:r>
              <a:rPr lang="en-US" sz="1400" dirty="0">
                <a:gradFill>
                  <a:gsLst>
                    <a:gs pos="0">
                      <a:schemeClr val="bg1"/>
                    </a:gs>
                    <a:gs pos="100000">
                      <a:schemeClr val="bg1"/>
                    </a:gs>
                  </a:gsLst>
                </a:gradFill>
              </a:rPr>
              <a:t> supplemental insurance</a:t>
            </a:r>
          </a:p>
          <a:p>
            <a:pPr>
              <a:lnSpc>
                <a:spcPct val="90000"/>
              </a:lnSpc>
              <a:spcAft>
                <a:spcPts val="600"/>
              </a:spcAft>
            </a:pPr>
            <a:r>
              <a:rPr lang="en-US" sz="1400" dirty="0" err="1">
                <a:gradFill>
                  <a:gsLst>
                    <a:gs pos="0">
                      <a:schemeClr val="bg1"/>
                    </a:gs>
                    <a:gs pos="100000">
                      <a:schemeClr val="bg1"/>
                    </a:gs>
                  </a:gsLst>
                </a:gradFill>
              </a:rPr>
              <a:t>medicare</a:t>
            </a:r>
            <a:endParaRPr lang="en-US" sz="1400" dirty="0">
              <a:gradFill>
                <a:gsLst>
                  <a:gs pos="0">
                    <a:schemeClr val="bg1"/>
                  </a:gs>
                  <a:gs pos="100000">
                    <a:schemeClr val="bg1"/>
                  </a:gs>
                </a:gsLst>
              </a:gradFill>
            </a:endParaRPr>
          </a:p>
          <a:p>
            <a:pPr>
              <a:lnSpc>
                <a:spcPct val="90000"/>
              </a:lnSpc>
              <a:spcAft>
                <a:spcPts val="600"/>
              </a:spcAft>
            </a:pPr>
            <a:r>
              <a:rPr lang="en-US" sz="1400" dirty="0" err="1">
                <a:gradFill>
                  <a:gsLst>
                    <a:gs pos="0">
                      <a:schemeClr val="bg1"/>
                    </a:gs>
                    <a:gs pos="100000">
                      <a:schemeClr val="bg1"/>
                    </a:gs>
                  </a:gsLst>
                </a:gradFill>
              </a:rPr>
              <a:t>medicare</a:t>
            </a:r>
            <a:r>
              <a:rPr lang="en-US" sz="1400" dirty="0">
                <a:gradFill>
                  <a:gsLst>
                    <a:gs pos="0">
                      <a:schemeClr val="bg1"/>
                    </a:gs>
                    <a:gs pos="100000">
                      <a:schemeClr val="bg1"/>
                    </a:gs>
                  </a:gsLst>
                </a:gradFill>
              </a:rPr>
              <a:t> supplement insurance</a:t>
            </a:r>
          </a:p>
          <a:p>
            <a:pPr>
              <a:lnSpc>
                <a:spcPct val="90000"/>
              </a:lnSpc>
              <a:spcAft>
                <a:spcPts val="600"/>
              </a:spcAft>
            </a:pPr>
            <a:r>
              <a:rPr lang="en-US" sz="1400" dirty="0" err="1">
                <a:gradFill>
                  <a:gsLst>
                    <a:gs pos="0">
                      <a:schemeClr val="bg1"/>
                    </a:gs>
                    <a:gs pos="100000">
                      <a:schemeClr val="bg1"/>
                    </a:gs>
                  </a:gsLst>
                </a:gradFill>
              </a:rPr>
              <a:t>medicare</a:t>
            </a:r>
            <a:r>
              <a:rPr lang="en-US" sz="1400" dirty="0">
                <a:gradFill>
                  <a:gsLst>
                    <a:gs pos="0">
                      <a:schemeClr val="bg1"/>
                    </a:gs>
                    <a:gs pos="100000">
                      <a:schemeClr val="bg1"/>
                    </a:gs>
                  </a:gsLst>
                </a:gradFill>
              </a:rPr>
              <a:t> part d</a:t>
            </a:r>
          </a:p>
          <a:p>
            <a:pPr>
              <a:lnSpc>
                <a:spcPct val="90000"/>
              </a:lnSpc>
              <a:spcAft>
                <a:spcPts val="600"/>
              </a:spcAft>
            </a:pPr>
            <a:r>
              <a:rPr lang="en-US" sz="1400" dirty="0" err="1">
                <a:gradFill>
                  <a:gsLst>
                    <a:gs pos="0">
                      <a:schemeClr val="bg1"/>
                    </a:gs>
                    <a:gs pos="100000">
                      <a:schemeClr val="bg1"/>
                    </a:gs>
                  </a:gsLst>
                </a:gradFill>
              </a:rPr>
              <a:t>mymedicare</a:t>
            </a:r>
            <a:r>
              <a:rPr lang="en-US" sz="1400" dirty="0">
                <a:gradFill>
                  <a:gsLst>
                    <a:gs pos="0">
                      <a:schemeClr val="bg1"/>
                    </a:gs>
                    <a:gs pos="100000">
                      <a:schemeClr val="bg1"/>
                    </a:gs>
                  </a:gsLst>
                </a:gradFill>
              </a:rPr>
              <a:t> </a:t>
            </a:r>
            <a:r>
              <a:rPr lang="en-US" sz="1400" dirty="0" err="1">
                <a:gradFill>
                  <a:gsLst>
                    <a:gs pos="0">
                      <a:schemeClr val="bg1"/>
                    </a:gs>
                    <a:gs pos="100000">
                      <a:schemeClr val="bg1"/>
                    </a:gs>
                  </a:gsLst>
                </a:gradFill>
              </a:rPr>
              <a:t>gov</a:t>
            </a:r>
            <a:endParaRPr lang="en-US" sz="1400" dirty="0">
              <a:gradFill>
                <a:gsLst>
                  <a:gs pos="0">
                    <a:schemeClr val="bg1"/>
                  </a:gs>
                  <a:gs pos="100000">
                    <a:schemeClr val="bg1"/>
                  </a:gs>
                </a:gsLst>
              </a:gradFill>
            </a:endParaRPr>
          </a:p>
          <a:p>
            <a:pPr>
              <a:lnSpc>
                <a:spcPct val="90000"/>
              </a:lnSpc>
              <a:spcAft>
                <a:spcPts val="600"/>
              </a:spcAft>
            </a:pPr>
            <a:r>
              <a:rPr lang="en-US" sz="1400" dirty="0" err="1">
                <a:gradFill>
                  <a:gsLst>
                    <a:gs pos="0">
                      <a:schemeClr val="bg1"/>
                    </a:gs>
                    <a:gs pos="100000">
                      <a:schemeClr val="bg1"/>
                    </a:gs>
                  </a:gsLst>
                </a:gradFill>
              </a:rPr>
              <a:t>medicare</a:t>
            </a:r>
            <a:r>
              <a:rPr lang="en-US" sz="1400" dirty="0">
                <a:gradFill>
                  <a:gsLst>
                    <a:gs pos="0">
                      <a:schemeClr val="bg1"/>
                    </a:gs>
                    <a:gs pos="100000">
                      <a:schemeClr val="bg1"/>
                    </a:gs>
                  </a:gsLst>
                </a:gradFill>
              </a:rPr>
              <a:t> official website</a:t>
            </a:r>
          </a:p>
          <a:p>
            <a:pPr>
              <a:lnSpc>
                <a:spcPct val="90000"/>
              </a:lnSpc>
              <a:spcAft>
                <a:spcPts val="600"/>
              </a:spcAft>
            </a:pPr>
            <a:r>
              <a:rPr lang="en-US" sz="1400" dirty="0">
                <a:gradFill>
                  <a:gsLst>
                    <a:gs pos="0">
                      <a:schemeClr val="bg1"/>
                    </a:gs>
                    <a:gs pos="100000">
                      <a:schemeClr val="bg1"/>
                    </a:gs>
                  </a:gsLst>
                </a:gradFill>
              </a:rPr>
              <a:t>www </a:t>
            </a:r>
            <a:r>
              <a:rPr lang="en-US" sz="1400" dirty="0" err="1">
                <a:gradFill>
                  <a:gsLst>
                    <a:gs pos="0">
                      <a:schemeClr val="bg1"/>
                    </a:gs>
                    <a:gs pos="100000">
                      <a:schemeClr val="bg1"/>
                    </a:gs>
                  </a:gsLst>
                </a:gradFill>
              </a:rPr>
              <a:t>medicare</a:t>
            </a:r>
            <a:r>
              <a:rPr lang="en-US" sz="1400" dirty="0">
                <a:gradFill>
                  <a:gsLst>
                    <a:gs pos="0">
                      <a:schemeClr val="bg1"/>
                    </a:gs>
                    <a:gs pos="100000">
                      <a:schemeClr val="bg1"/>
                    </a:gs>
                  </a:gsLst>
                </a:gradFill>
              </a:rPr>
              <a:t> </a:t>
            </a:r>
            <a:r>
              <a:rPr lang="en-US" sz="1400" dirty="0" err="1">
                <a:gradFill>
                  <a:gsLst>
                    <a:gs pos="0">
                      <a:schemeClr val="bg1"/>
                    </a:gs>
                    <a:gs pos="100000">
                      <a:schemeClr val="bg1"/>
                    </a:gs>
                  </a:gsLst>
                </a:gradFill>
              </a:rPr>
              <a:t>gov</a:t>
            </a:r>
            <a:endParaRPr lang="en-US" sz="1400" dirty="0">
              <a:gradFill>
                <a:gsLst>
                  <a:gs pos="0">
                    <a:schemeClr val="bg1"/>
                  </a:gs>
                  <a:gs pos="100000">
                    <a:schemeClr val="bg1"/>
                  </a:gs>
                </a:gsLst>
              </a:gradFill>
            </a:endParaRPr>
          </a:p>
          <a:p>
            <a:pPr>
              <a:lnSpc>
                <a:spcPct val="90000"/>
              </a:lnSpc>
              <a:spcAft>
                <a:spcPts val="600"/>
              </a:spcAft>
            </a:pPr>
            <a:r>
              <a:rPr lang="en-US" sz="1400" dirty="0" err="1">
                <a:gradFill>
                  <a:gsLst>
                    <a:gs pos="0">
                      <a:schemeClr val="bg1"/>
                    </a:gs>
                    <a:gs pos="100000">
                      <a:schemeClr val="bg1"/>
                    </a:gs>
                  </a:gsLst>
                </a:gradFill>
              </a:rPr>
              <a:t>medicare</a:t>
            </a:r>
            <a:r>
              <a:rPr lang="en-US" sz="1400" dirty="0">
                <a:gradFill>
                  <a:gsLst>
                    <a:gs pos="0">
                      <a:schemeClr val="bg1"/>
                    </a:gs>
                    <a:gs pos="100000">
                      <a:schemeClr val="bg1"/>
                    </a:gs>
                  </a:gsLst>
                </a:gradFill>
              </a:rPr>
              <a:t> part b</a:t>
            </a:r>
          </a:p>
          <a:p>
            <a:pPr>
              <a:lnSpc>
                <a:spcPct val="90000"/>
              </a:lnSpc>
              <a:spcAft>
                <a:spcPts val="600"/>
              </a:spcAft>
            </a:pPr>
            <a:r>
              <a:rPr lang="en-US" sz="1400" dirty="0" err="1">
                <a:gradFill>
                  <a:gsLst>
                    <a:gs pos="0">
                      <a:schemeClr val="bg1"/>
                    </a:gs>
                    <a:gs pos="100000">
                      <a:schemeClr val="bg1"/>
                    </a:gs>
                  </a:gsLst>
                </a:gradFill>
              </a:rPr>
              <a:t>medicare</a:t>
            </a:r>
            <a:r>
              <a:rPr lang="en-US" sz="1400" dirty="0">
                <a:gradFill>
                  <a:gsLst>
                    <a:gs pos="0">
                      <a:schemeClr val="bg1"/>
                    </a:gs>
                    <a:gs pos="100000">
                      <a:schemeClr val="bg1"/>
                    </a:gs>
                  </a:gsLst>
                </a:gradFill>
              </a:rPr>
              <a:t> supplement plan</a:t>
            </a:r>
          </a:p>
        </p:txBody>
      </p:sp>
      <p:pic>
        <p:nvPicPr>
          <p:cNvPr id="4" name="Picture 3"/>
          <p:cNvPicPr>
            <a:picLocks noChangeAspect="1"/>
          </p:cNvPicPr>
          <p:nvPr/>
        </p:nvPicPr>
        <p:blipFill>
          <a:blip r:embed="rId2"/>
          <a:stretch>
            <a:fillRect/>
          </a:stretch>
        </p:blipFill>
        <p:spPr>
          <a:xfrm>
            <a:off x="257175" y="1995625"/>
            <a:ext cx="6072142" cy="4279763"/>
          </a:xfrm>
          <a:prstGeom prst="rect">
            <a:avLst/>
          </a:prstGeom>
        </p:spPr>
      </p:pic>
    </p:spTree>
    <p:extLst>
      <p:ext uri="{BB962C8B-B14F-4D97-AF65-F5344CB8AC3E}">
        <p14:creationId xmlns:p14="http://schemas.microsoft.com/office/powerpoint/2010/main" val="33941863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1+#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3"/>
          <p:cNvSpPr txBox="1">
            <a:spLocks/>
          </p:cNvSpPr>
          <p:nvPr/>
        </p:nvSpPr>
        <p:spPr>
          <a:xfrm>
            <a:off x="369227" y="4441691"/>
            <a:ext cx="2895150" cy="537002"/>
          </a:xfrm>
          <a:prstGeom prst="rect">
            <a:avLst/>
          </a:prstGeom>
        </p:spPr>
        <p:txBody>
          <a:bodyPr/>
          <a:lstStyle>
            <a:lvl1pPr marL="339747" marR="0" indent="-339747" algn="l" defTabSz="914425" rtl="0" eaLnBrk="1" fontAlgn="auto" latinLnBrk="0" hangingPunct="1">
              <a:lnSpc>
                <a:spcPct val="90000"/>
              </a:lnSpc>
              <a:spcBef>
                <a:spcPct val="20000"/>
              </a:spcBef>
              <a:spcAft>
                <a:spcPts val="0"/>
              </a:spcAft>
              <a:buClrTx/>
              <a:buSzPct val="90000"/>
              <a:buFont typeface="Arial" pitchFamily="34" charset="0"/>
              <a:buChar char="•"/>
              <a:tabLst/>
              <a:defRPr sz="2801" kern="1200" spc="-71" baseline="0">
                <a:gradFill>
                  <a:gsLst>
                    <a:gs pos="1250">
                      <a:schemeClr val="bg2"/>
                    </a:gs>
                    <a:gs pos="100000">
                      <a:schemeClr val="bg2"/>
                    </a:gs>
                  </a:gsLst>
                  <a:lin ang="5400000" scaled="0"/>
                </a:gradFill>
                <a:latin typeface="+mj-lt"/>
                <a:ea typeface="+mn-ea"/>
                <a:cs typeface="+mn-cs"/>
              </a:defRPr>
            </a:lvl1pPr>
            <a:lvl2pPr marL="573126" marR="0" indent="-233379" algn="l" defTabSz="914425"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bg2"/>
                    </a:gs>
                    <a:gs pos="100000">
                      <a:schemeClr val="bg2"/>
                    </a:gs>
                  </a:gsLst>
                  <a:lin ang="5400000" scaled="0"/>
                </a:gradFill>
                <a:latin typeface="+mn-lt"/>
                <a:ea typeface="+mn-ea"/>
                <a:cs typeface="+mn-cs"/>
              </a:defRPr>
            </a:lvl2pPr>
            <a:lvl3pPr marL="798566" marR="0" indent="-225441" algn="l" defTabSz="914425" rtl="0" eaLnBrk="1" fontAlgn="auto" latinLnBrk="0" hangingPunct="1">
              <a:lnSpc>
                <a:spcPct val="90000"/>
              </a:lnSpc>
              <a:spcBef>
                <a:spcPct val="20000"/>
              </a:spcBef>
              <a:spcAft>
                <a:spcPts val="0"/>
              </a:spcAft>
              <a:buClrTx/>
              <a:buSzPct val="90000"/>
              <a:buFont typeface="Arial" pitchFamily="34" charset="0"/>
              <a:buChar char="•"/>
              <a:tabLst>
                <a:tab pos="798566" algn="l"/>
              </a:tabLst>
              <a:defRPr sz="2000" kern="1200" spc="0" baseline="0">
                <a:gradFill>
                  <a:gsLst>
                    <a:gs pos="1250">
                      <a:schemeClr val="bg2"/>
                    </a:gs>
                    <a:gs pos="100000">
                      <a:schemeClr val="bg2"/>
                    </a:gs>
                  </a:gsLst>
                  <a:lin ang="5400000" scaled="0"/>
                </a:gradFill>
                <a:latin typeface="+mn-lt"/>
                <a:ea typeface="+mn-ea"/>
                <a:cs typeface="+mn-cs"/>
              </a:defRPr>
            </a:lvl3pPr>
            <a:lvl4pPr marL="1030357" marR="0" indent="-231791" algn="l" defTabSz="914425"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bg2"/>
                    </a:gs>
                    <a:gs pos="100000">
                      <a:schemeClr val="bg2"/>
                    </a:gs>
                  </a:gsLst>
                  <a:lin ang="5400000" scaled="0"/>
                </a:gradFill>
                <a:latin typeface="+mn-lt"/>
                <a:ea typeface="+mn-ea"/>
                <a:cs typeface="+mn-cs"/>
              </a:defRPr>
            </a:lvl4pPr>
            <a:lvl5pPr marL="1255795" marR="0" indent="-225441" algn="l" defTabSz="914425" rtl="0" eaLnBrk="1" fontAlgn="auto" latinLnBrk="0" hangingPunct="1">
              <a:lnSpc>
                <a:spcPct val="90000"/>
              </a:lnSpc>
              <a:spcBef>
                <a:spcPct val="20000"/>
              </a:spcBef>
              <a:spcAft>
                <a:spcPts val="0"/>
              </a:spcAft>
              <a:buClrTx/>
              <a:buSzPct val="90000"/>
              <a:buFont typeface="Arial" pitchFamily="34" charset="0"/>
              <a:buChar char="•"/>
              <a:tabLst>
                <a:tab pos="1255795" algn="l"/>
              </a:tabLst>
              <a:defRPr sz="1800" kern="1200" spc="0" baseline="0">
                <a:gradFill>
                  <a:gsLst>
                    <a:gs pos="1250">
                      <a:schemeClr val="bg2"/>
                    </a:gs>
                    <a:gs pos="100000">
                      <a:schemeClr val="bg2"/>
                    </a:gs>
                  </a:gsLst>
                  <a:lin ang="5400000" scaled="0"/>
                </a:gradFill>
                <a:latin typeface="+mn-lt"/>
                <a:ea typeface="+mn-ea"/>
                <a:cs typeface="+mn-cs"/>
              </a:defRPr>
            </a:lvl5pPr>
            <a:lvl6pPr marL="2514667"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78"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92"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03"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3000"/>
              </a:lnSpc>
              <a:buNone/>
            </a:pPr>
            <a:endParaRPr lang="en-US" sz="2448" dirty="0">
              <a:solidFill>
                <a:schemeClr val="tx1"/>
              </a:solidFill>
            </a:endParaRPr>
          </a:p>
        </p:txBody>
      </p:sp>
      <p:sp>
        <p:nvSpPr>
          <p:cNvPr id="5" name="Title 4"/>
          <p:cNvSpPr>
            <a:spLocks noGrp="1"/>
          </p:cNvSpPr>
          <p:nvPr>
            <p:ph type="title"/>
          </p:nvPr>
        </p:nvSpPr>
        <p:spPr>
          <a:xfrm>
            <a:off x="257175" y="2125663"/>
            <a:ext cx="8914642" cy="2234330"/>
          </a:xfrm>
        </p:spPr>
        <p:txBody>
          <a:bodyPr/>
          <a:lstStyle/>
          <a:p>
            <a:r>
              <a:rPr lang="en-US" dirty="0">
                <a:solidFill>
                  <a:schemeClr val="tx1"/>
                </a:solidFill>
              </a:rPr>
              <a:t>Words that work</a:t>
            </a:r>
            <a:br>
              <a:rPr lang="en-US" dirty="0">
                <a:solidFill>
                  <a:schemeClr val="tx1"/>
                </a:solidFill>
              </a:rPr>
            </a:br>
            <a:r>
              <a:rPr lang="en-US" sz="3200" b="0" dirty="0">
                <a:solidFill>
                  <a:schemeClr val="tx1"/>
                </a:solidFill>
                <a:latin typeface="+mj-lt"/>
              </a:rPr>
              <a:t> </a:t>
            </a:r>
            <a:br>
              <a:rPr lang="en-US" sz="4000" b="0" dirty="0">
                <a:solidFill>
                  <a:schemeClr val="tx1"/>
                </a:solidFill>
                <a:latin typeface="+mj-lt"/>
              </a:rPr>
            </a:br>
            <a:r>
              <a:rPr lang="en-US" sz="4400" b="0" dirty="0">
                <a:solidFill>
                  <a:schemeClr val="tx1"/>
                </a:solidFill>
                <a:latin typeface="+mj-lt"/>
              </a:rPr>
              <a:t>Ad copy analysis</a:t>
            </a:r>
          </a:p>
        </p:txBody>
      </p:sp>
    </p:spTree>
    <p:extLst>
      <p:ext uri="{BB962C8B-B14F-4D97-AF65-F5344CB8AC3E}">
        <p14:creationId xmlns:p14="http://schemas.microsoft.com/office/powerpoint/2010/main" val="308836849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health insurance advertisers, fall and winter are when things really heat up</a:t>
            </a:r>
          </a:p>
        </p:txBody>
      </p:sp>
      <p:sp>
        <p:nvSpPr>
          <p:cNvPr id="3" name="Text Placeholder 2"/>
          <p:cNvSpPr>
            <a:spLocks noGrp="1"/>
          </p:cNvSpPr>
          <p:nvPr>
            <p:ph type="body" sz="quarter" idx="10"/>
          </p:nvPr>
        </p:nvSpPr>
        <p:spPr>
          <a:xfrm>
            <a:off x="257175" y="1513028"/>
            <a:ext cx="8865202" cy="572464"/>
          </a:xfrm>
        </p:spPr>
        <p:txBody>
          <a:bodyPr lIns="182880" rIns="182880"/>
          <a:lstStyle/>
          <a:p>
            <a:r>
              <a:rPr lang="en-US" dirty="0">
                <a:gradFill>
                  <a:gsLst>
                    <a:gs pos="1250">
                      <a:schemeClr val="accent1"/>
                    </a:gs>
                    <a:gs pos="100000">
                      <a:schemeClr val="accent1"/>
                    </a:gs>
                  </a:gsLst>
                  <a:lin ang="5400000" scaled="0"/>
                </a:gradFill>
              </a:rPr>
              <a:t>Campaigns need to be ready for the open enrollments.</a:t>
            </a:r>
          </a:p>
        </p:txBody>
      </p:sp>
      <p:sp>
        <p:nvSpPr>
          <p:cNvPr id="7" name="Rectangle 6"/>
          <p:cNvSpPr/>
          <p:nvPr/>
        </p:nvSpPr>
        <p:spPr bwMode="auto">
          <a:xfrm>
            <a:off x="3009900" y="2109669"/>
            <a:ext cx="6029326" cy="80021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39891" rIns="186521" bIns="104919" numCol="1" spcCol="0" rtlCol="0" fromWordArt="0" anchor="t" anchorCtr="0" forceAA="0" compatLnSpc="1">
            <a:prstTxWarp prst="textNoShape">
              <a:avLst/>
            </a:prstTxWarp>
            <a:noAutofit/>
          </a:bodyPr>
          <a:lstStyle/>
          <a:p>
            <a:pPr defTabSz="1243395" fontAlgn="base">
              <a:lnSpc>
                <a:spcPct val="90000"/>
              </a:lnSpc>
              <a:spcBef>
                <a:spcPct val="0"/>
              </a:spcBef>
              <a:spcAft>
                <a:spcPts val="408"/>
              </a:spcAft>
            </a:pPr>
            <a:r>
              <a:rPr lang="en-US" sz="1800" b="1" dirty="0">
                <a:gradFill>
                  <a:gsLst>
                    <a:gs pos="1250">
                      <a:schemeClr val="tx1"/>
                    </a:gs>
                    <a:gs pos="100000">
                      <a:schemeClr val="tx1"/>
                    </a:gs>
                  </a:gsLst>
                  <a:lin ang="5400000" scaled="0"/>
                </a:gradFill>
              </a:rPr>
              <a:t>2017 Open Enrollment: </a:t>
            </a:r>
          </a:p>
          <a:p>
            <a:pPr defTabSz="1243395" fontAlgn="base">
              <a:lnSpc>
                <a:spcPct val="90000"/>
              </a:lnSpc>
              <a:spcBef>
                <a:spcPct val="0"/>
              </a:spcBef>
              <a:spcAft>
                <a:spcPts val="408"/>
              </a:spcAft>
            </a:pPr>
            <a:r>
              <a:rPr lang="en-US" sz="1800" dirty="0">
                <a:gradFill>
                  <a:gsLst>
                    <a:gs pos="1250">
                      <a:schemeClr val="tx1"/>
                    </a:gs>
                    <a:gs pos="100000">
                      <a:schemeClr val="tx1"/>
                    </a:gs>
                  </a:gsLst>
                  <a:lin ang="5400000" scaled="0"/>
                </a:gradFill>
              </a:rPr>
              <a:t>November 1, 2016 to January 31, 2017</a:t>
            </a:r>
            <a:r>
              <a:rPr lang="en-US" sz="1800" baseline="30000" dirty="0">
                <a:gradFill>
                  <a:gsLst>
                    <a:gs pos="1250">
                      <a:schemeClr val="tx1"/>
                    </a:gs>
                    <a:gs pos="100000">
                      <a:schemeClr val="tx1"/>
                    </a:gs>
                  </a:gsLst>
                  <a:lin ang="5400000" scaled="0"/>
                </a:gradFill>
              </a:rPr>
              <a:t>1</a:t>
            </a:r>
            <a:r>
              <a:rPr lang="en-US" sz="1800" dirty="0">
                <a:gradFill>
                  <a:gsLst>
                    <a:gs pos="1250">
                      <a:schemeClr val="tx1"/>
                    </a:gs>
                    <a:gs pos="100000">
                      <a:schemeClr val="tx1"/>
                    </a:gs>
                  </a:gsLst>
                  <a:lin ang="5400000" scaled="0"/>
                </a:gradFill>
              </a:rPr>
              <a:t> </a:t>
            </a:r>
          </a:p>
        </p:txBody>
      </p:sp>
      <p:sp>
        <p:nvSpPr>
          <p:cNvPr id="11" name="TextBox 10"/>
          <p:cNvSpPr txBox="1"/>
          <p:nvPr/>
        </p:nvSpPr>
        <p:spPr>
          <a:xfrm>
            <a:off x="257174" y="2966720"/>
            <a:ext cx="2456530" cy="572464"/>
          </a:xfrm>
          <a:prstGeom prst="rect">
            <a:avLst/>
          </a:prstGeom>
          <a:noFill/>
        </p:spPr>
        <p:txBody>
          <a:bodyPr wrap="square" lIns="182880" tIns="146304" rIns="182880" bIns="146304" rtlCol="0">
            <a:spAutoFit/>
          </a:bodyPr>
          <a:lstStyle/>
          <a:p>
            <a:pPr>
              <a:lnSpc>
                <a:spcPct val="90000"/>
              </a:lnSpc>
              <a:spcAft>
                <a:spcPts val="600"/>
              </a:spcAft>
            </a:pPr>
            <a:r>
              <a:rPr lang="en-US" sz="2000" dirty="0">
                <a:gradFill>
                  <a:gsLst>
                    <a:gs pos="2917">
                      <a:schemeClr val="accent1"/>
                    </a:gs>
                    <a:gs pos="30000">
                      <a:schemeClr val="accent1"/>
                    </a:gs>
                  </a:gsLst>
                  <a:lin ang="5400000" scaled="0"/>
                </a:gradFill>
              </a:rPr>
              <a:t>Medicare</a:t>
            </a:r>
            <a:r>
              <a:rPr lang="en-US" sz="2000" baseline="30000" dirty="0">
                <a:gradFill>
                  <a:gsLst>
                    <a:gs pos="2917">
                      <a:schemeClr val="accent1"/>
                    </a:gs>
                    <a:gs pos="30000">
                      <a:schemeClr val="accent1"/>
                    </a:gs>
                  </a:gsLst>
                  <a:lin ang="5400000" scaled="0"/>
                </a:gradFill>
              </a:rPr>
              <a:t>2</a:t>
            </a:r>
            <a:endParaRPr lang="en-US" sz="2000" dirty="0">
              <a:gradFill>
                <a:gsLst>
                  <a:gs pos="2917">
                    <a:schemeClr val="accent1"/>
                  </a:gs>
                  <a:gs pos="30000">
                    <a:schemeClr val="accent1"/>
                  </a:gs>
                </a:gsLst>
                <a:lin ang="5400000" scaled="0"/>
              </a:gradFill>
            </a:endParaRPr>
          </a:p>
        </p:txBody>
      </p:sp>
      <p:sp>
        <p:nvSpPr>
          <p:cNvPr id="12" name="Content Placeholder 2"/>
          <p:cNvSpPr txBox="1">
            <a:spLocks/>
          </p:cNvSpPr>
          <p:nvPr/>
        </p:nvSpPr>
        <p:spPr>
          <a:xfrm>
            <a:off x="1399032" y="6528223"/>
            <a:ext cx="7461504" cy="283464"/>
          </a:xfrm>
          <a:prstGeom prst="rect">
            <a:avLst/>
          </a:prstGeom>
        </p:spPr>
        <p:txBody>
          <a:bodyPr lIns="0" tIns="0" rIns="0" bIns="0" anchor="ctr" anchorCtr="0"/>
          <a:lstStyle>
            <a:defPPr>
              <a:defRPr lang="en-US"/>
            </a:defPPr>
            <a:lvl1pPr indent="0">
              <a:spcBef>
                <a:spcPct val="20000"/>
              </a:spcBef>
              <a:buFont typeface="Arial"/>
              <a:buNone/>
              <a:defRPr sz="700"/>
            </a:lvl1pPr>
            <a:lvl2pPr marL="990575" indent="-380990">
              <a:spcBef>
                <a:spcPct val="20000"/>
              </a:spcBef>
              <a:buFont typeface="Arial"/>
              <a:buChar char="–"/>
              <a:defRPr sz="3733"/>
            </a:lvl2pPr>
            <a:lvl3pPr marL="1523962" indent="-304792">
              <a:spcBef>
                <a:spcPct val="20000"/>
              </a:spcBef>
              <a:buFont typeface="Arial"/>
              <a:buChar char="•"/>
              <a:defRPr sz="3200"/>
            </a:lvl3pPr>
            <a:lvl4pPr marL="2133547" indent="-304792">
              <a:spcBef>
                <a:spcPct val="20000"/>
              </a:spcBef>
              <a:buFont typeface="Arial"/>
              <a:buChar char="–"/>
              <a:defRPr sz="2667"/>
            </a:lvl4pPr>
            <a:lvl5pPr marL="2743131" indent="-304792">
              <a:spcBef>
                <a:spcPct val="20000"/>
              </a:spcBef>
              <a:buFont typeface="Arial"/>
              <a:buChar char="»"/>
              <a:defRPr sz="2667"/>
            </a:lvl5pPr>
            <a:lvl6pPr marL="3352716" indent="-304792">
              <a:spcBef>
                <a:spcPct val="20000"/>
              </a:spcBef>
              <a:buFont typeface="Arial"/>
              <a:buChar char="•"/>
              <a:defRPr sz="2667"/>
            </a:lvl6pPr>
            <a:lvl7pPr marL="3962301" indent="-304792">
              <a:spcBef>
                <a:spcPct val="20000"/>
              </a:spcBef>
              <a:buFont typeface="Arial"/>
              <a:buChar char="•"/>
              <a:defRPr sz="2667"/>
            </a:lvl7pPr>
            <a:lvl8pPr marL="4571886" indent="-304792">
              <a:spcBef>
                <a:spcPct val="20000"/>
              </a:spcBef>
              <a:buFont typeface="Arial"/>
              <a:buChar char="•"/>
              <a:defRPr sz="2667"/>
            </a:lvl8pPr>
            <a:lvl9pPr marL="5181470" indent="-304792">
              <a:spcBef>
                <a:spcPct val="20000"/>
              </a:spcBef>
              <a:buFont typeface="Arial"/>
              <a:buChar char="•"/>
              <a:defRPr sz="2667"/>
            </a:lvl9pPr>
          </a:lstStyle>
          <a:p>
            <a:pPr algn="r"/>
            <a:r>
              <a:rPr lang="en-US" sz="800" dirty="0">
                <a:solidFill>
                  <a:schemeClr val="tx2"/>
                </a:solidFill>
              </a:rPr>
              <a:t>Sources: 1. Centers for Medicare &amp; Medicaid Services (CMS), </a:t>
            </a:r>
            <a:r>
              <a:rPr lang="en-US" sz="800" dirty="0">
                <a:solidFill>
                  <a:schemeClr val="tx2"/>
                </a:solidFill>
                <a:hlinkClick r:id="rId3"/>
              </a:rPr>
              <a:t>CMS Finalizes Improvements for the 2017 Health Insurance Marketplaces</a:t>
            </a:r>
            <a:r>
              <a:rPr lang="en-US" sz="800" dirty="0">
                <a:solidFill>
                  <a:schemeClr val="tx2"/>
                </a:solidFill>
              </a:rPr>
              <a:t>, February 29, 2016.</a:t>
            </a:r>
          </a:p>
          <a:p>
            <a:pPr algn="r"/>
            <a:r>
              <a:rPr lang="en-US" sz="800" dirty="0">
                <a:solidFill>
                  <a:schemeClr val="tx2"/>
                </a:solidFill>
              </a:rPr>
              <a:t>2. </a:t>
            </a:r>
            <a:r>
              <a:rPr lang="en-US" sz="800" baseline="30000" dirty="0">
                <a:solidFill>
                  <a:schemeClr val="tx2"/>
                </a:solidFill>
              </a:rPr>
              <a:t>1</a:t>
            </a:r>
            <a:r>
              <a:rPr lang="en-US" sz="800" dirty="0">
                <a:solidFill>
                  <a:schemeClr val="tx2"/>
                </a:solidFill>
              </a:rPr>
              <a:t>MedicareAdvantageSupplementPlans.com, </a:t>
            </a:r>
            <a:r>
              <a:rPr lang="en-US" sz="800" dirty="0">
                <a:solidFill>
                  <a:schemeClr val="tx2"/>
                </a:solidFill>
                <a:hlinkClick r:id="rId4"/>
              </a:rPr>
              <a:t>The Different Medicare Enrollment Periods Explained</a:t>
            </a:r>
            <a:r>
              <a:rPr lang="en-US" sz="800" dirty="0">
                <a:solidFill>
                  <a:schemeClr val="tx2"/>
                </a:solidFill>
              </a:rPr>
              <a:t>, accessed April 11, 2016.</a:t>
            </a:r>
          </a:p>
        </p:txBody>
      </p:sp>
      <p:sp>
        <p:nvSpPr>
          <p:cNvPr id="13" name="TextBox 12"/>
          <p:cNvSpPr txBox="1"/>
          <p:nvPr/>
        </p:nvSpPr>
        <p:spPr>
          <a:xfrm>
            <a:off x="257175" y="2083134"/>
            <a:ext cx="2648258" cy="849463"/>
          </a:xfrm>
          <a:prstGeom prst="rect">
            <a:avLst/>
          </a:prstGeom>
          <a:noFill/>
        </p:spPr>
        <p:txBody>
          <a:bodyPr wrap="square" lIns="182880" tIns="146304" rIns="182880" bIns="146304" rtlCol="0">
            <a:spAutoFit/>
          </a:bodyPr>
          <a:lstStyle/>
          <a:p>
            <a:pPr>
              <a:lnSpc>
                <a:spcPct val="90000"/>
              </a:lnSpc>
              <a:spcAft>
                <a:spcPts val="600"/>
              </a:spcAft>
            </a:pPr>
            <a:r>
              <a:rPr lang="en-US" sz="2000" dirty="0">
                <a:gradFill>
                  <a:gsLst>
                    <a:gs pos="2917">
                      <a:schemeClr val="accent1"/>
                    </a:gs>
                    <a:gs pos="30000">
                      <a:schemeClr val="accent1"/>
                    </a:gs>
                  </a:gsLst>
                  <a:lin ang="5400000" scaled="0"/>
                </a:gradFill>
              </a:rPr>
              <a:t>Healthcare.gov and </a:t>
            </a:r>
            <a:br>
              <a:rPr lang="en-US" sz="2000" dirty="0">
                <a:gradFill>
                  <a:gsLst>
                    <a:gs pos="2917">
                      <a:schemeClr val="accent1"/>
                    </a:gs>
                    <a:gs pos="30000">
                      <a:schemeClr val="accent1"/>
                    </a:gs>
                  </a:gsLst>
                  <a:lin ang="5400000" scaled="0"/>
                </a:gradFill>
              </a:rPr>
            </a:br>
            <a:r>
              <a:rPr lang="en-US" sz="2000" dirty="0">
                <a:gradFill>
                  <a:gsLst>
                    <a:gs pos="2917">
                      <a:schemeClr val="accent1"/>
                    </a:gs>
                    <a:gs pos="30000">
                      <a:schemeClr val="accent1"/>
                    </a:gs>
                  </a:gsLst>
                  <a:lin ang="5400000" scaled="0"/>
                </a:gradFill>
              </a:rPr>
              <a:t>state marketplaces</a:t>
            </a:r>
          </a:p>
        </p:txBody>
      </p:sp>
      <p:grpSp>
        <p:nvGrpSpPr>
          <p:cNvPr id="9" name="Group 8"/>
          <p:cNvGrpSpPr/>
          <p:nvPr/>
        </p:nvGrpSpPr>
        <p:grpSpPr>
          <a:xfrm>
            <a:off x="1797980" y="2966720"/>
            <a:ext cx="7241245" cy="1097280"/>
            <a:chOff x="1797980" y="2966720"/>
            <a:chExt cx="7241245" cy="1097280"/>
          </a:xfrm>
          <a:noFill/>
        </p:grpSpPr>
        <p:sp>
          <p:nvSpPr>
            <p:cNvPr id="4" name="Rectangle 3"/>
            <p:cNvSpPr/>
            <p:nvPr/>
          </p:nvSpPr>
          <p:spPr>
            <a:xfrm>
              <a:off x="1797980" y="2966720"/>
              <a:ext cx="3157477" cy="10972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86521" tIns="93260" rIns="186521" bIns="93260" rtlCol="0" anchor="ctr"/>
            <a:lstStyle/>
            <a:p>
              <a:pPr>
                <a:spcAft>
                  <a:spcPts val="612"/>
                </a:spcAft>
              </a:pPr>
              <a:r>
                <a:rPr lang="en-US" sz="1800" b="1" dirty="0">
                  <a:gradFill>
                    <a:gsLst>
                      <a:gs pos="1250">
                        <a:schemeClr val="tx1"/>
                      </a:gs>
                      <a:gs pos="100000">
                        <a:schemeClr val="tx1"/>
                      </a:gs>
                    </a:gsLst>
                    <a:lin ang="5400000" scaled="0"/>
                  </a:gradFill>
                </a:rPr>
                <a:t>Open Enrollment:</a:t>
              </a:r>
              <a:br>
                <a:rPr lang="en-US" sz="1800" b="1" dirty="0">
                  <a:gradFill>
                    <a:gsLst>
                      <a:gs pos="1250">
                        <a:schemeClr val="tx1"/>
                      </a:gs>
                      <a:gs pos="100000">
                        <a:schemeClr val="tx1"/>
                      </a:gs>
                    </a:gsLst>
                    <a:lin ang="5400000" scaled="0"/>
                  </a:gradFill>
                </a:rPr>
              </a:br>
              <a:r>
                <a:rPr lang="en-US" sz="1800" dirty="0">
                  <a:gradFill>
                    <a:gsLst>
                      <a:gs pos="1250">
                        <a:schemeClr val="tx1"/>
                      </a:gs>
                      <a:gs pos="100000">
                        <a:schemeClr val="tx1"/>
                      </a:gs>
                    </a:gsLst>
                    <a:lin ang="5400000" scaled="0"/>
                  </a:gradFill>
                </a:rPr>
                <a:t>October 15 to December 7</a:t>
              </a:r>
              <a:br>
                <a:rPr lang="en-US" sz="1800" dirty="0">
                  <a:gradFill>
                    <a:gsLst>
                      <a:gs pos="1250">
                        <a:schemeClr val="tx1"/>
                      </a:gs>
                      <a:gs pos="100000">
                        <a:schemeClr val="tx1"/>
                      </a:gs>
                    </a:gsLst>
                    <a:lin ang="5400000" scaled="0"/>
                  </a:gradFill>
                </a:rPr>
              </a:br>
              <a:r>
                <a:rPr lang="en-US" sz="1800" dirty="0">
                  <a:gradFill>
                    <a:gsLst>
                      <a:gs pos="1250">
                        <a:schemeClr val="tx1"/>
                      </a:gs>
                      <a:gs pos="100000">
                        <a:schemeClr val="tx1"/>
                      </a:gs>
                    </a:gsLst>
                    <a:lin ang="5400000" scaled="0"/>
                  </a:gradFill>
                </a:rPr>
                <a:t>All current subscribers</a:t>
              </a:r>
            </a:p>
          </p:txBody>
        </p:sp>
        <p:sp>
          <p:nvSpPr>
            <p:cNvPr id="14" name="Rectangle 13"/>
            <p:cNvSpPr/>
            <p:nvPr/>
          </p:nvSpPr>
          <p:spPr>
            <a:xfrm>
              <a:off x="5014452" y="2966720"/>
              <a:ext cx="4024773" cy="10972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86521" tIns="93260" rIns="186521" bIns="93260" rtlCol="0" anchor="ctr"/>
            <a:lstStyle/>
            <a:p>
              <a:pPr marL="0" lvl="1">
                <a:spcAft>
                  <a:spcPts val="612"/>
                </a:spcAft>
              </a:pPr>
              <a:r>
                <a:rPr lang="en-US" sz="1200" dirty="0">
                  <a:gradFill>
                    <a:gsLst>
                      <a:gs pos="1250">
                        <a:schemeClr val="tx1"/>
                      </a:gs>
                      <a:gs pos="100000">
                        <a:schemeClr val="tx1"/>
                      </a:gs>
                    </a:gsLst>
                    <a:lin ang="5400000" scaled="0"/>
                  </a:gradFill>
                </a:rPr>
                <a:t>Change from Original Medicare (Parts A &amp; B) to a Medicare Advantage Plan (Part C), or vice versa.</a:t>
              </a:r>
            </a:p>
            <a:p>
              <a:pPr marL="0" lvl="1">
                <a:spcAft>
                  <a:spcPts val="612"/>
                </a:spcAft>
              </a:pPr>
              <a:r>
                <a:rPr lang="en-US" sz="1200" dirty="0">
                  <a:gradFill>
                    <a:gsLst>
                      <a:gs pos="1250">
                        <a:schemeClr val="tx1"/>
                      </a:gs>
                      <a:gs pos="100000">
                        <a:schemeClr val="tx1"/>
                      </a:gs>
                    </a:gsLst>
                    <a:lin ang="5400000" scaled="0"/>
                  </a:gradFill>
                </a:rPr>
                <a:t>Switch from one Medicare Advantage Plan to another.</a:t>
              </a:r>
            </a:p>
            <a:p>
              <a:pPr marL="0" lvl="1">
                <a:spcAft>
                  <a:spcPts val="612"/>
                </a:spcAft>
              </a:pPr>
              <a:r>
                <a:rPr lang="en-US" sz="1200" dirty="0">
                  <a:gradFill>
                    <a:gsLst>
                      <a:gs pos="1250">
                        <a:schemeClr val="tx1"/>
                      </a:gs>
                      <a:gs pos="100000">
                        <a:schemeClr val="tx1"/>
                      </a:gs>
                    </a:gsLst>
                    <a:lin ang="5400000" scaled="0"/>
                  </a:gradFill>
                </a:rPr>
                <a:t>Join, change, or drop a Prescription Drug Plan (Part D).</a:t>
              </a:r>
            </a:p>
          </p:txBody>
        </p:sp>
      </p:grpSp>
      <p:grpSp>
        <p:nvGrpSpPr>
          <p:cNvPr id="10" name="Group 9"/>
          <p:cNvGrpSpPr/>
          <p:nvPr/>
        </p:nvGrpSpPr>
        <p:grpSpPr>
          <a:xfrm>
            <a:off x="1797980" y="4120835"/>
            <a:ext cx="7241245" cy="1097280"/>
            <a:chOff x="1797980" y="4120835"/>
            <a:chExt cx="7241245" cy="1097280"/>
          </a:xfrm>
          <a:noFill/>
        </p:grpSpPr>
        <p:sp>
          <p:nvSpPr>
            <p:cNvPr id="6" name="Rectangle 5"/>
            <p:cNvSpPr/>
            <p:nvPr/>
          </p:nvSpPr>
          <p:spPr>
            <a:xfrm>
              <a:off x="1797980" y="4120835"/>
              <a:ext cx="3157478" cy="10972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86521" tIns="93260" rIns="186521" bIns="93260" rtlCol="0" anchor="ctr"/>
            <a:lstStyle/>
            <a:p>
              <a:pPr>
                <a:spcAft>
                  <a:spcPts val="612"/>
                </a:spcAft>
              </a:pPr>
              <a:r>
                <a:rPr lang="en-US" sz="1800" b="1" dirty="0">
                  <a:gradFill>
                    <a:gsLst>
                      <a:gs pos="1250">
                        <a:schemeClr val="tx1"/>
                      </a:gs>
                      <a:gs pos="100000">
                        <a:schemeClr val="tx1"/>
                      </a:gs>
                    </a:gsLst>
                    <a:lin ang="5400000" scaled="0"/>
                  </a:gradFill>
                </a:rPr>
                <a:t>General Enrollment: </a:t>
              </a:r>
              <a:br>
                <a:rPr lang="en-US" sz="1800" b="1" dirty="0">
                  <a:gradFill>
                    <a:gsLst>
                      <a:gs pos="1250">
                        <a:schemeClr val="tx1"/>
                      </a:gs>
                      <a:gs pos="100000">
                        <a:schemeClr val="tx1"/>
                      </a:gs>
                    </a:gsLst>
                    <a:lin ang="5400000" scaled="0"/>
                  </a:gradFill>
                </a:rPr>
              </a:br>
              <a:r>
                <a:rPr lang="en-US" sz="1800" dirty="0">
                  <a:gradFill>
                    <a:gsLst>
                      <a:gs pos="1250">
                        <a:schemeClr val="tx1"/>
                      </a:gs>
                      <a:gs pos="100000">
                        <a:schemeClr val="tx1"/>
                      </a:gs>
                    </a:gsLst>
                    <a:lin ang="5400000" scaled="0"/>
                  </a:gradFill>
                </a:rPr>
                <a:t>January 1 to March 31</a:t>
              </a:r>
              <a:br>
                <a:rPr lang="en-US" sz="1800" dirty="0">
                  <a:gradFill>
                    <a:gsLst>
                      <a:gs pos="1250">
                        <a:schemeClr val="tx1"/>
                      </a:gs>
                      <a:gs pos="100000">
                        <a:schemeClr val="tx1"/>
                      </a:gs>
                    </a:gsLst>
                    <a:lin ang="5400000" scaled="0"/>
                  </a:gradFill>
                </a:rPr>
              </a:br>
              <a:r>
                <a:rPr lang="en-US" sz="1800" dirty="0">
                  <a:gradFill>
                    <a:gsLst>
                      <a:gs pos="1250">
                        <a:schemeClr val="tx1"/>
                      </a:gs>
                      <a:gs pos="100000">
                        <a:schemeClr val="tx1"/>
                      </a:gs>
                    </a:gsLst>
                    <a:lin ang="5400000" scaled="0"/>
                  </a:gradFill>
                </a:rPr>
                <a:t>First-time subscribers</a:t>
              </a:r>
            </a:p>
          </p:txBody>
        </p:sp>
        <p:sp>
          <p:nvSpPr>
            <p:cNvPr id="15" name="Rectangle 14"/>
            <p:cNvSpPr/>
            <p:nvPr/>
          </p:nvSpPr>
          <p:spPr>
            <a:xfrm>
              <a:off x="5014452" y="4120835"/>
              <a:ext cx="4024773" cy="10972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86521" tIns="93260" rIns="186521" bIns="93260" rtlCol="0" anchor="ctr"/>
            <a:lstStyle/>
            <a:p>
              <a:pPr>
                <a:spcAft>
                  <a:spcPts val="612"/>
                </a:spcAft>
              </a:pPr>
              <a:r>
                <a:rPr lang="en-US" sz="1200" dirty="0">
                  <a:gradFill>
                    <a:gsLst>
                      <a:gs pos="1250">
                        <a:schemeClr val="tx1"/>
                      </a:gs>
                      <a:gs pos="100000">
                        <a:schemeClr val="tx1"/>
                      </a:gs>
                    </a:gsLst>
                    <a:lin ang="5400000" scaled="0"/>
                  </a:gradFill>
                </a:rPr>
                <a:t>Start a new policy (Parts A &amp; B).</a:t>
              </a:r>
            </a:p>
          </p:txBody>
        </p:sp>
      </p:grpSp>
      <p:grpSp>
        <p:nvGrpSpPr>
          <p:cNvPr id="18" name="Group 17"/>
          <p:cNvGrpSpPr/>
          <p:nvPr/>
        </p:nvGrpSpPr>
        <p:grpSpPr>
          <a:xfrm>
            <a:off x="1797980" y="5274951"/>
            <a:ext cx="7241245" cy="1097280"/>
            <a:chOff x="1797980" y="5274951"/>
            <a:chExt cx="7241245" cy="1097280"/>
          </a:xfrm>
          <a:noFill/>
        </p:grpSpPr>
        <p:sp>
          <p:nvSpPr>
            <p:cNvPr id="5" name="Rectangle 4"/>
            <p:cNvSpPr/>
            <p:nvPr/>
          </p:nvSpPr>
          <p:spPr>
            <a:xfrm>
              <a:off x="1797980" y="5274951"/>
              <a:ext cx="3157477" cy="10972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86521" tIns="93260" rIns="186521" bIns="93260" rtlCol="0" anchor="ctr"/>
            <a:lstStyle/>
            <a:p>
              <a:pPr>
                <a:spcAft>
                  <a:spcPts val="612"/>
                </a:spcAft>
              </a:pPr>
              <a:r>
                <a:rPr lang="en-US" sz="1600" b="1" dirty="0">
                  <a:gradFill>
                    <a:gsLst>
                      <a:gs pos="1250">
                        <a:schemeClr val="tx1"/>
                      </a:gs>
                      <a:gs pos="100000">
                        <a:schemeClr val="tx1"/>
                      </a:gs>
                    </a:gsLst>
                    <a:lin ang="5400000" scaled="0"/>
                  </a:gradFill>
                </a:rPr>
                <a:t>Advantage Disenrollment: </a:t>
              </a:r>
              <a:br>
                <a:rPr lang="en-US" sz="1600" b="1" dirty="0">
                  <a:gradFill>
                    <a:gsLst>
                      <a:gs pos="1250">
                        <a:schemeClr val="tx1"/>
                      </a:gs>
                      <a:gs pos="100000">
                        <a:schemeClr val="tx1"/>
                      </a:gs>
                    </a:gsLst>
                    <a:lin ang="5400000" scaled="0"/>
                  </a:gradFill>
                </a:rPr>
              </a:br>
              <a:r>
                <a:rPr lang="en-US" sz="1600" dirty="0">
                  <a:gradFill>
                    <a:gsLst>
                      <a:gs pos="1250">
                        <a:schemeClr val="tx1"/>
                      </a:gs>
                      <a:gs pos="100000">
                        <a:schemeClr val="tx1"/>
                      </a:gs>
                    </a:gsLst>
                    <a:lin ang="5400000" scaled="0"/>
                  </a:gradFill>
                </a:rPr>
                <a:t>January 1 to February 14</a:t>
              </a:r>
              <a:br>
                <a:rPr lang="en-US" sz="1600" dirty="0">
                  <a:gradFill>
                    <a:gsLst>
                      <a:gs pos="1250">
                        <a:schemeClr val="tx1"/>
                      </a:gs>
                      <a:gs pos="100000">
                        <a:schemeClr val="tx1"/>
                      </a:gs>
                    </a:gsLst>
                    <a:lin ang="5400000" scaled="0"/>
                  </a:gradFill>
                </a:rPr>
              </a:br>
              <a:r>
                <a:rPr lang="en-US" sz="1600" dirty="0">
                  <a:gradFill>
                    <a:gsLst>
                      <a:gs pos="1250">
                        <a:schemeClr val="tx1"/>
                      </a:gs>
                      <a:gs pos="100000">
                        <a:schemeClr val="tx1"/>
                      </a:gs>
                    </a:gsLst>
                    <a:lin ang="5400000" scaled="0"/>
                  </a:gradFill>
                </a:rPr>
                <a:t>Advantage Plan subscribers</a:t>
              </a:r>
            </a:p>
          </p:txBody>
        </p:sp>
        <p:sp>
          <p:nvSpPr>
            <p:cNvPr id="16" name="Rectangle 15"/>
            <p:cNvSpPr/>
            <p:nvPr/>
          </p:nvSpPr>
          <p:spPr>
            <a:xfrm>
              <a:off x="5014452" y="5274951"/>
              <a:ext cx="4024773" cy="10972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86521" tIns="93260" rIns="186521" bIns="93260" rtlCol="0" anchor="ctr"/>
            <a:lstStyle/>
            <a:p>
              <a:pPr>
                <a:spcAft>
                  <a:spcPts val="612"/>
                </a:spcAft>
              </a:pPr>
              <a:r>
                <a:rPr lang="en-US" sz="1200" dirty="0">
                  <a:gradFill>
                    <a:gsLst>
                      <a:gs pos="1250">
                        <a:schemeClr val="tx1"/>
                      </a:gs>
                      <a:gs pos="100000">
                        <a:schemeClr val="tx1"/>
                      </a:gs>
                    </a:gsLst>
                    <a:lin ang="5400000" scaled="0"/>
                  </a:gradFill>
                </a:rPr>
                <a:t>Change from a Medicare Advantage Plan </a:t>
              </a:r>
              <a:br>
                <a:rPr lang="en-US" sz="1200" dirty="0">
                  <a:gradFill>
                    <a:gsLst>
                      <a:gs pos="1250">
                        <a:schemeClr val="tx1"/>
                      </a:gs>
                      <a:gs pos="100000">
                        <a:schemeClr val="tx1"/>
                      </a:gs>
                    </a:gsLst>
                    <a:lin ang="5400000" scaled="0"/>
                  </a:gradFill>
                </a:rPr>
              </a:br>
              <a:r>
                <a:rPr lang="en-US" sz="1200" dirty="0">
                  <a:gradFill>
                    <a:gsLst>
                      <a:gs pos="1250">
                        <a:schemeClr val="tx1"/>
                      </a:gs>
                      <a:gs pos="100000">
                        <a:schemeClr val="tx1"/>
                      </a:gs>
                    </a:gsLst>
                    <a:lin ang="5400000" scaled="0"/>
                  </a:gradFill>
                </a:rPr>
                <a:t>to Original Medicare.</a:t>
              </a:r>
            </a:p>
            <a:p>
              <a:pPr indent="-234463">
                <a:spcAft>
                  <a:spcPts val="612"/>
                </a:spcAft>
                <a:buFont typeface="Arial" panose="020B0604020202020204" pitchFamily="34" charset="0"/>
                <a:buChar char="•"/>
              </a:pPr>
              <a:r>
                <a:rPr lang="en-US" sz="1200" dirty="0">
                  <a:gradFill>
                    <a:gsLst>
                      <a:gs pos="1250">
                        <a:schemeClr val="tx1"/>
                      </a:gs>
                      <a:gs pos="100000">
                        <a:schemeClr val="tx1"/>
                      </a:gs>
                    </a:gsLst>
                    <a:lin ang="5400000" scaled="0"/>
                  </a:gradFill>
                </a:rPr>
                <a:t>Join a Prescription Drug Plan.</a:t>
              </a:r>
            </a:p>
          </p:txBody>
        </p:sp>
      </p:grpSp>
      <p:sp>
        <p:nvSpPr>
          <p:cNvPr id="8" name="Rectangle 7"/>
          <p:cNvSpPr/>
          <p:nvPr/>
        </p:nvSpPr>
        <p:spPr bwMode="auto">
          <a:xfrm>
            <a:off x="9039225" y="0"/>
            <a:ext cx="287338" cy="6372231"/>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19" name="Straight Connector 18"/>
          <p:cNvCxnSpPr/>
          <p:nvPr/>
        </p:nvCxnSpPr>
        <p:spPr>
          <a:xfrm>
            <a:off x="308768" y="2932597"/>
            <a:ext cx="8730457" cy="0"/>
          </a:xfrm>
          <a:prstGeom prst="line">
            <a:avLst/>
          </a:prstGeom>
          <a:ln>
            <a:solidFill>
              <a:schemeClr val="bg2">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797980" y="4102414"/>
            <a:ext cx="7241245" cy="0"/>
          </a:xfrm>
          <a:prstGeom prst="line">
            <a:avLst/>
          </a:prstGeom>
          <a:ln>
            <a:solidFill>
              <a:schemeClr val="bg2">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797980" y="5274951"/>
            <a:ext cx="7241245" cy="0"/>
          </a:xfrm>
          <a:prstGeom prst="line">
            <a:avLst/>
          </a:prstGeom>
          <a:ln>
            <a:solidFill>
              <a:schemeClr val="bg2">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1904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par>
                                <p:cTn id="11" presetID="22" presetClass="entr" presetSubtype="8"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28"/>
          <p:cNvGraphicFramePr>
            <a:graphicFrameLocks noGrp="1"/>
          </p:cNvGraphicFramePr>
          <p:nvPr>
            <p:extLst>
              <p:ext uri="{D42A27DB-BD31-4B8C-83A1-F6EECF244321}">
                <p14:modId xmlns:p14="http://schemas.microsoft.com/office/powerpoint/2010/main" val="3036862579"/>
              </p:ext>
            </p:extLst>
          </p:nvPr>
        </p:nvGraphicFramePr>
        <p:xfrm>
          <a:off x="360388" y="867264"/>
          <a:ext cx="8605789" cy="5555231"/>
        </p:xfrm>
        <a:graphic>
          <a:graphicData uri="http://schemas.openxmlformats.org/drawingml/2006/table">
            <a:tbl>
              <a:tblPr/>
              <a:tblGrid>
                <a:gridCol w="195508">
                  <a:extLst>
                    <a:ext uri="{9D8B030D-6E8A-4147-A177-3AD203B41FA5}">
                      <a16:colId xmlns:a16="http://schemas.microsoft.com/office/drawing/2014/main" val="3444527943"/>
                    </a:ext>
                  </a:extLst>
                </a:gridCol>
                <a:gridCol w="937629">
                  <a:extLst>
                    <a:ext uri="{9D8B030D-6E8A-4147-A177-3AD203B41FA5}">
                      <a16:colId xmlns:a16="http://schemas.microsoft.com/office/drawing/2014/main" val="2479017720"/>
                    </a:ext>
                  </a:extLst>
                </a:gridCol>
                <a:gridCol w="339666">
                  <a:extLst>
                    <a:ext uri="{9D8B030D-6E8A-4147-A177-3AD203B41FA5}">
                      <a16:colId xmlns:a16="http://schemas.microsoft.com/office/drawing/2014/main" val="3501774525"/>
                    </a:ext>
                  </a:extLst>
                </a:gridCol>
                <a:gridCol w="339666">
                  <a:extLst>
                    <a:ext uri="{9D8B030D-6E8A-4147-A177-3AD203B41FA5}">
                      <a16:colId xmlns:a16="http://schemas.microsoft.com/office/drawing/2014/main" val="28913870"/>
                    </a:ext>
                  </a:extLst>
                </a:gridCol>
                <a:gridCol w="339666">
                  <a:extLst>
                    <a:ext uri="{9D8B030D-6E8A-4147-A177-3AD203B41FA5}">
                      <a16:colId xmlns:a16="http://schemas.microsoft.com/office/drawing/2014/main" val="2435063542"/>
                    </a:ext>
                  </a:extLst>
                </a:gridCol>
                <a:gridCol w="339666">
                  <a:extLst>
                    <a:ext uri="{9D8B030D-6E8A-4147-A177-3AD203B41FA5}">
                      <a16:colId xmlns:a16="http://schemas.microsoft.com/office/drawing/2014/main" val="3325557523"/>
                    </a:ext>
                  </a:extLst>
                </a:gridCol>
                <a:gridCol w="339666">
                  <a:extLst>
                    <a:ext uri="{9D8B030D-6E8A-4147-A177-3AD203B41FA5}">
                      <a16:colId xmlns:a16="http://schemas.microsoft.com/office/drawing/2014/main" val="4191646299"/>
                    </a:ext>
                  </a:extLst>
                </a:gridCol>
                <a:gridCol w="339666">
                  <a:extLst>
                    <a:ext uri="{9D8B030D-6E8A-4147-A177-3AD203B41FA5}">
                      <a16:colId xmlns:a16="http://schemas.microsoft.com/office/drawing/2014/main" val="4017101220"/>
                    </a:ext>
                  </a:extLst>
                </a:gridCol>
                <a:gridCol w="339666">
                  <a:extLst>
                    <a:ext uri="{9D8B030D-6E8A-4147-A177-3AD203B41FA5}">
                      <a16:colId xmlns:a16="http://schemas.microsoft.com/office/drawing/2014/main" val="2974223652"/>
                    </a:ext>
                  </a:extLst>
                </a:gridCol>
                <a:gridCol w="339666">
                  <a:extLst>
                    <a:ext uri="{9D8B030D-6E8A-4147-A177-3AD203B41FA5}">
                      <a16:colId xmlns:a16="http://schemas.microsoft.com/office/drawing/2014/main" val="995081334"/>
                    </a:ext>
                  </a:extLst>
                </a:gridCol>
                <a:gridCol w="339666">
                  <a:extLst>
                    <a:ext uri="{9D8B030D-6E8A-4147-A177-3AD203B41FA5}">
                      <a16:colId xmlns:a16="http://schemas.microsoft.com/office/drawing/2014/main" val="1223237502"/>
                    </a:ext>
                  </a:extLst>
                </a:gridCol>
                <a:gridCol w="339666">
                  <a:extLst>
                    <a:ext uri="{9D8B030D-6E8A-4147-A177-3AD203B41FA5}">
                      <a16:colId xmlns:a16="http://schemas.microsoft.com/office/drawing/2014/main" val="1289851139"/>
                    </a:ext>
                  </a:extLst>
                </a:gridCol>
                <a:gridCol w="339666">
                  <a:extLst>
                    <a:ext uri="{9D8B030D-6E8A-4147-A177-3AD203B41FA5}">
                      <a16:colId xmlns:a16="http://schemas.microsoft.com/office/drawing/2014/main" val="1793639020"/>
                    </a:ext>
                  </a:extLst>
                </a:gridCol>
                <a:gridCol w="339666">
                  <a:extLst>
                    <a:ext uri="{9D8B030D-6E8A-4147-A177-3AD203B41FA5}">
                      <a16:colId xmlns:a16="http://schemas.microsoft.com/office/drawing/2014/main" val="1452850769"/>
                    </a:ext>
                  </a:extLst>
                </a:gridCol>
                <a:gridCol w="339666">
                  <a:extLst>
                    <a:ext uri="{9D8B030D-6E8A-4147-A177-3AD203B41FA5}">
                      <a16:colId xmlns:a16="http://schemas.microsoft.com/office/drawing/2014/main" val="1501539120"/>
                    </a:ext>
                  </a:extLst>
                </a:gridCol>
                <a:gridCol w="339666">
                  <a:extLst>
                    <a:ext uri="{9D8B030D-6E8A-4147-A177-3AD203B41FA5}">
                      <a16:colId xmlns:a16="http://schemas.microsoft.com/office/drawing/2014/main" val="492239777"/>
                    </a:ext>
                  </a:extLst>
                </a:gridCol>
                <a:gridCol w="339666">
                  <a:extLst>
                    <a:ext uri="{9D8B030D-6E8A-4147-A177-3AD203B41FA5}">
                      <a16:colId xmlns:a16="http://schemas.microsoft.com/office/drawing/2014/main" val="107976945"/>
                    </a:ext>
                  </a:extLst>
                </a:gridCol>
                <a:gridCol w="339666">
                  <a:extLst>
                    <a:ext uri="{9D8B030D-6E8A-4147-A177-3AD203B41FA5}">
                      <a16:colId xmlns:a16="http://schemas.microsoft.com/office/drawing/2014/main" val="1067919612"/>
                    </a:ext>
                  </a:extLst>
                </a:gridCol>
                <a:gridCol w="339666">
                  <a:extLst>
                    <a:ext uri="{9D8B030D-6E8A-4147-A177-3AD203B41FA5}">
                      <a16:colId xmlns:a16="http://schemas.microsoft.com/office/drawing/2014/main" val="2029282285"/>
                    </a:ext>
                  </a:extLst>
                </a:gridCol>
                <a:gridCol w="339666">
                  <a:extLst>
                    <a:ext uri="{9D8B030D-6E8A-4147-A177-3AD203B41FA5}">
                      <a16:colId xmlns:a16="http://schemas.microsoft.com/office/drawing/2014/main" val="905011422"/>
                    </a:ext>
                  </a:extLst>
                </a:gridCol>
                <a:gridCol w="339666">
                  <a:extLst>
                    <a:ext uri="{9D8B030D-6E8A-4147-A177-3AD203B41FA5}">
                      <a16:colId xmlns:a16="http://schemas.microsoft.com/office/drawing/2014/main" val="3680773321"/>
                    </a:ext>
                  </a:extLst>
                </a:gridCol>
                <a:gridCol w="339666">
                  <a:extLst>
                    <a:ext uri="{9D8B030D-6E8A-4147-A177-3AD203B41FA5}">
                      <a16:colId xmlns:a16="http://schemas.microsoft.com/office/drawing/2014/main" val="2481263533"/>
                    </a:ext>
                  </a:extLst>
                </a:gridCol>
                <a:gridCol w="339666">
                  <a:extLst>
                    <a:ext uri="{9D8B030D-6E8A-4147-A177-3AD203B41FA5}">
                      <a16:colId xmlns:a16="http://schemas.microsoft.com/office/drawing/2014/main" val="3647226512"/>
                    </a:ext>
                  </a:extLst>
                </a:gridCol>
                <a:gridCol w="339666">
                  <a:extLst>
                    <a:ext uri="{9D8B030D-6E8A-4147-A177-3AD203B41FA5}">
                      <a16:colId xmlns:a16="http://schemas.microsoft.com/office/drawing/2014/main" val="1522359037"/>
                    </a:ext>
                  </a:extLst>
                </a:gridCol>
              </a:tblGrid>
              <a:tr h="228880">
                <a:tc>
                  <a:txBody>
                    <a:bodyPr/>
                    <a:lstStyle/>
                    <a:p>
                      <a:pPr algn="l"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2">
                  <a:txBody>
                    <a:bodyPr/>
                    <a:lstStyle/>
                    <a:p>
                      <a:pPr algn="r" fontAlgn="b"/>
                      <a:r>
                        <a:rPr lang="en-US" sz="1000" b="1" i="0" u="none" strike="noStrike" dirty="0">
                          <a:solidFill>
                            <a:schemeClr val="accent1"/>
                          </a:solidFill>
                          <a:effectLst/>
                          <a:latin typeface="Segoe UI" panose="020B0502040204020203" pitchFamily="34" charset="0"/>
                          <a:cs typeface="Segoe UI" panose="020B0502040204020203" pitchFamily="34" charset="0"/>
                        </a:rPr>
                        <a:t>AD</a:t>
                      </a:r>
                      <a:r>
                        <a:rPr lang="en-US" sz="1000" b="1" i="0" u="none" strike="noStrike" baseline="0" dirty="0">
                          <a:solidFill>
                            <a:schemeClr val="accent1"/>
                          </a:solidFill>
                          <a:effectLst/>
                          <a:latin typeface="Segoe UI" panose="020B0502040204020203" pitchFamily="34" charset="0"/>
                          <a:cs typeface="Segoe UI" panose="020B0502040204020203" pitchFamily="34" charset="0"/>
                        </a:rPr>
                        <a:t> DESCRIPTION</a:t>
                      </a:r>
                      <a:endParaRPr lang="en-US" sz="10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51895053"/>
                  </a:ext>
                </a:extLst>
              </a:tr>
              <a:tr h="607372">
                <a:tc>
                  <a:txBody>
                    <a:bodyPr/>
                    <a:lstStyle/>
                    <a:p>
                      <a:pPr algn="l"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800" b="0" i="0" u="none" strike="noStrike" dirty="0">
                          <a:solidFill>
                            <a:schemeClr val="tx1">
                              <a:lumMod val="75000"/>
                            </a:schemeClr>
                          </a:solidFill>
                          <a:effectLst/>
                          <a:latin typeface="Segoe UI" panose="020B0502040204020203" pitchFamily="34" charset="0"/>
                          <a:cs typeface="Segoe UI" panose="020B0502040204020203" pitchFamily="34" charset="0"/>
                        </a:rPr>
                        <a:t>% Off</a:t>
                      </a:r>
                    </a:p>
                  </a:txBody>
                  <a:tcPr marL="18652" marR="18652" marT="18652" marB="18652" vert="vert27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800" b="0" i="0" u="none" strike="noStrike" dirty="0">
                          <a:solidFill>
                            <a:schemeClr val="tx1">
                              <a:lumMod val="75000"/>
                            </a:schemeClr>
                          </a:solidFill>
                          <a:effectLst/>
                          <a:latin typeface="Segoe UI" panose="020B0502040204020203" pitchFamily="34" charset="0"/>
                          <a:cs typeface="Segoe UI" panose="020B0502040204020203" pitchFamily="34" charset="0"/>
                        </a:rPr>
                        <a:t>Availability</a:t>
                      </a:r>
                    </a:p>
                  </a:txBody>
                  <a:tcPr marL="18652" marR="18652" marT="18652" marB="18652" vert="vert27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800" b="0" i="0" u="none" strike="noStrike">
                          <a:solidFill>
                            <a:schemeClr val="tx1">
                              <a:lumMod val="75000"/>
                            </a:schemeClr>
                          </a:solidFill>
                          <a:effectLst/>
                          <a:latin typeface="Segoe UI" panose="020B0502040204020203" pitchFamily="34" charset="0"/>
                          <a:cs typeface="Segoe UI" panose="020B0502040204020203" pitchFamily="34" charset="0"/>
                        </a:rPr>
                        <a:t>Benefits</a:t>
                      </a:r>
                    </a:p>
                  </a:txBody>
                  <a:tcPr marL="18652" marR="18652" marT="18652" marB="18652" vert="vert27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800" b="0" i="0" u="none" strike="noStrike" dirty="0">
                          <a:solidFill>
                            <a:schemeClr val="tx1">
                              <a:lumMod val="75000"/>
                            </a:schemeClr>
                          </a:solidFill>
                          <a:effectLst/>
                          <a:latin typeface="Segoe UI" panose="020B0502040204020203" pitchFamily="34" charset="0"/>
                          <a:cs typeface="Segoe UI" panose="020B0502040204020203" pitchFamily="34" charset="0"/>
                        </a:rPr>
                        <a:t>Brand</a:t>
                      </a:r>
                    </a:p>
                  </a:txBody>
                  <a:tcPr marL="18652" marR="18652" marT="18652" marB="18652" vert="vert27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800" b="0" i="0" u="none" strike="noStrike">
                          <a:solidFill>
                            <a:schemeClr val="tx1">
                              <a:lumMod val="75000"/>
                            </a:schemeClr>
                          </a:solidFill>
                          <a:effectLst/>
                          <a:latin typeface="Segoe UI" panose="020B0502040204020203" pitchFamily="34" charset="0"/>
                          <a:cs typeface="Segoe UI" panose="020B0502040204020203" pitchFamily="34" charset="0"/>
                        </a:rPr>
                        <a:t>Call to Action</a:t>
                      </a:r>
                    </a:p>
                  </a:txBody>
                  <a:tcPr marL="18652" marR="18652" marT="18652" marB="18652" vert="vert27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800" b="0" i="0" u="none" strike="noStrike" dirty="0">
                          <a:solidFill>
                            <a:schemeClr val="tx1">
                              <a:lumMod val="75000"/>
                            </a:schemeClr>
                          </a:solidFill>
                          <a:effectLst/>
                          <a:latin typeface="Segoe UI" panose="020B0502040204020203" pitchFamily="34" charset="0"/>
                          <a:cs typeface="Segoe UI" panose="020B0502040204020203" pitchFamily="34" charset="0"/>
                        </a:rPr>
                        <a:t>Cheap / Affordable</a:t>
                      </a:r>
                    </a:p>
                  </a:txBody>
                  <a:tcPr marL="18652" marR="18652" marT="18652" marB="18652" vert="vert27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800" b="0" i="0" u="none" strike="noStrike" dirty="0">
                          <a:solidFill>
                            <a:schemeClr val="tx1">
                              <a:lumMod val="75000"/>
                            </a:schemeClr>
                          </a:solidFill>
                          <a:effectLst/>
                          <a:latin typeface="Segoe UI" panose="020B0502040204020203" pitchFamily="34" charset="0"/>
                          <a:cs typeface="Segoe UI" panose="020B0502040204020203" pitchFamily="34" charset="0"/>
                        </a:rPr>
                        <a:t>Comparison</a:t>
                      </a:r>
                    </a:p>
                  </a:txBody>
                  <a:tcPr marL="18652" marR="18652" marT="18652" marB="18652" vert="vert27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800" b="0" i="0" u="none" strike="noStrike" dirty="0">
                          <a:solidFill>
                            <a:schemeClr val="tx1">
                              <a:lumMod val="75000"/>
                            </a:schemeClr>
                          </a:solidFill>
                          <a:effectLst/>
                          <a:latin typeface="Segoe UI" panose="020B0502040204020203" pitchFamily="34" charset="0"/>
                          <a:cs typeface="Segoe UI" panose="020B0502040204020203" pitchFamily="34" charset="0"/>
                        </a:rPr>
                        <a:t>Coverage</a:t>
                      </a:r>
                    </a:p>
                  </a:txBody>
                  <a:tcPr marL="18652" marR="18652" marT="18652" marB="18652" vert="vert27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800" b="0" i="0" u="none" strike="noStrike" dirty="0">
                          <a:solidFill>
                            <a:schemeClr val="tx1">
                              <a:lumMod val="75000"/>
                            </a:schemeClr>
                          </a:solidFill>
                          <a:effectLst/>
                          <a:latin typeface="Segoe UI" panose="020B0502040204020203" pitchFamily="34" charset="0"/>
                          <a:cs typeface="Segoe UI" panose="020B0502040204020203" pitchFamily="34" charset="0"/>
                        </a:rPr>
                        <a:t>Enrollment</a:t>
                      </a:r>
                    </a:p>
                  </a:txBody>
                  <a:tcPr marL="18652" marR="18652" marT="18652" marB="18652" vert="vert27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800" b="0" i="0" u="none" strike="noStrike" dirty="0">
                          <a:solidFill>
                            <a:schemeClr val="tx1">
                              <a:lumMod val="75000"/>
                            </a:schemeClr>
                          </a:solidFill>
                          <a:effectLst/>
                          <a:latin typeface="Segoe UI" panose="020B0502040204020203" pitchFamily="34" charset="0"/>
                          <a:cs typeface="Segoe UI" panose="020B0502040204020203" pitchFamily="34" charset="0"/>
                        </a:rPr>
                        <a:t>Free</a:t>
                      </a:r>
                    </a:p>
                  </a:txBody>
                  <a:tcPr marL="18652" marR="18652" marT="18652" marB="18652" vert="vert27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800" b="0" i="0" u="none" strike="noStrike">
                          <a:solidFill>
                            <a:schemeClr val="tx1">
                              <a:lumMod val="75000"/>
                            </a:schemeClr>
                          </a:solidFill>
                          <a:effectLst/>
                          <a:latin typeface="Segoe UI" panose="020B0502040204020203" pitchFamily="34" charset="0"/>
                          <a:cs typeface="Segoe UI" panose="020B0502040204020203" pitchFamily="34" charset="0"/>
                        </a:rPr>
                        <a:t>Health Care</a:t>
                      </a:r>
                    </a:p>
                  </a:txBody>
                  <a:tcPr marL="18652" marR="18652" marT="18652" marB="18652" vert="vert27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800" b="0" i="0" u="none" strike="noStrike">
                          <a:solidFill>
                            <a:schemeClr val="tx1">
                              <a:lumMod val="75000"/>
                            </a:schemeClr>
                          </a:solidFill>
                          <a:effectLst/>
                          <a:latin typeface="Segoe UI" panose="020B0502040204020203" pitchFamily="34" charset="0"/>
                          <a:cs typeface="Segoe UI" panose="020B0502040204020203" pitchFamily="34" charset="0"/>
                        </a:rPr>
                        <a:t>Information</a:t>
                      </a:r>
                    </a:p>
                  </a:txBody>
                  <a:tcPr marL="18652" marR="18652" marT="18652" marB="18652" vert="vert27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800" b="0" i="0" u="none" strike="noStrike">
                          <a:solidFill>
                            <a:schemeClr val="tx1">
                              <a:lumMod val="75000"/>
                            </a:schemeClr>
                          </a:solidFill>
                          <a:effectLst/>
                          <a:latin typeface="Segoe UI" panose="020B0502040204020203" pitchFamily="34" charset="0"/>
                          <a:cs typeface="Segoe UI" panose="020B0502040204020203" pitchFamily="34" charset="0"/>
                        </a:rPr>
                        <a:t>Insurance Type</a:t>
                      </a:r>
                    </a:p>
                  </a:txBody>
                  <a:tcPr marL="18652" marR="18652" marT="18652" marB="18652" vert="vert27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800" b="0" i="0" u="none" strike="noStrike" dirty="0">
                          <a:solidFill>
                            <a:schemeClr val="tx1">
                              <a:lumMod val="75000"/>
                            </a:schemeClr>
                          </a:solidFill>
                          <a:effectLst/>
                          <a:latin typeface="Segoe UI" panose="020B0502040204020203" pitchFamily="34" charset="0"/>
                          <a:cs typeface="Segoe UI" panose="020B0502040204020203" pitchFamily="34" charset="0"/>
                        </a:rPr>
                        <a:t>Medicare</a:t>
                      </a:r>
                    </a:p>
                  </a:txBody>
                  <a:tcPr marL="18652" marR="18652" marT="18652" marB="18652" vert="vert27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800" b="0" i="0" u="none" strike="noStrike" dirty="0">
                          <a:solidFill>
                            <a:schemeClr val="tx1">
                              <a:lumMod val="75000"/>
                            </a:schemeClr>
                          </a:solidFill>
                          <a:effectLst/>
                          <a:latin typeface="Segoe UI" panose="020B0502040204020203" pitchFamily="34" charset="0"/>
                          <a:cs typeface="Segoe UI" panose="020B0502040204020203" pitchFamily="34" charset="0"/>
                        </a:rPr>
                        <a:t>Online</a:t>
                      </a:r>
                    </a:p>
                  </a:txBody>
                  <a:tcPr marL="18652" marR="18652" marT="18652" marB="18652" vert="vert27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800" b="0" i="0" u="none" strike="noStrike">
                          <a:solidFill>
                            <a:schemeClr val="tx1">
                              <a:lumMod val="75000"/>
                            </a:schemeClr>
                          </a:solidFill>
                          <a:effectLst/>
                          <a:latin typeface="Segoe UI" panose="020B0502040204020203" pitchFamily="34" charset="0"/>
                          <a:cs typeface="Segoe UI" panose="020B0502040204020203" pitchFamily="34" charset="0"/>
                        </a:rPr>
                        <a:t>Plans</a:t>
                      </a:r>
                    </a:p>
                  </a:txBody>
                  <a:tcPr marL="18652" marR="18652" marT="18652" marB="18652" vert="vert27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800" b="0" i="0" u="none" strike="noStrike">
                          <a:solidFill>
                            <a:schemeClr val="tx1">
                              <a:lumMod val="75000"/>
                            </a:schemeClr>
                          </a:solidFill>
                          <a:effectLst/>
                          <a:latin typeface="Segoe UI" panose="020B0502040204020203" pitchFamily="34" charset="0"/>
                          <a:cs typeface="Segoe UI" panose="020B0502040204020203" pitchFamily="34" charset="0"/>
                        </a:rPr>
                        <a:t>Premium</a:t>
                      </a:r>
                    </a:p>
                  </a:txBody>
                  <a:tcPr marL="18652" marR="18652" marT="18652" marB="18652" vert="vert27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800" b="0" i="0" u="none" strike="noStrike" dirty="0">
                          <a:solidFill>
                            <a:schemeClr val="tx1">
                              <a:lumMod val="75000"/>
                            </a:schemeClr>
                          </a:solidFill>
                          <a:effectLst/>
                          <a:latin typeface="Segoe UI" panose="020B0502040204020203" pitchFamily="34" charset="0"/>
                          <a:cs typeface="Segoe UI" panose="020B0502040204020203" pitchFamily="34" charset="0"/>
                        </a:rPr>
                        <a:t>Price / Pricing</a:t>
                      </a:r>
                    </a:p>
                  </a:txBody>
                  <a:tcPr marL="18652" marR="18652" marT="18652" marB="18652" vert="vert27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800" b="0" i="0" u="none" strike="noStrike" dirty="0">
                          <a:solidFill>
                            <a:schemeClr val="tx1">
                              <a:lumMod val="75000"/>
                            </a:schemeClr>
                          </a:solidFill>
                          <a:effectLst/>
                          <a:latin typeface="Segoe UI" panose="020B0502040204020203" pitchFamily="34" charset="0"/>
                          <a:cs typeface="Segoe UI" panose="020B0502040204020203" pitchFamily="34" charset="0"/>
                        </a:rPr>
                        <a:t>Quote</a:t>
                      </a:r>
                    </a:p>
                  </a:txBody>
                  <a:tcPr marL="18652" marR="18652" marT="18652" marB="18652" vert="vert27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800" b="0" i="0" u="none" strike="noStrike" dirty="0">
                          <a:solidFill>
                            <a:schemeClr val="tx1">
                              <a:lumMod val="75000"/>
                            </a:schemeClr>
                          </a:solidFill>
                          <a:effectLst/>
                          <a:latin typeface="Segoe UI" panose="020B0502040204020203" pitchFamily="34" charset="0"/>
                          <a:cs typeface="Segoe UI" panose="020B0502040204020203" pitchFamily="34" charset="0"/>
                        </a:rPr>
                        <a:t>Service</a:t>
                      </a:r>
                    </a:p>
                  </a:txBody>
                  <a:tcPr marL="18652" marR="18652" marT="18652" marB="18652" vert="vert27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800" b="0" i="0" u="none" strike="noStrike" dirty="0">
                          <a:solidFill>
                            <a:schemeClr val="tx1">
                              <a:lumMod val="75000"/>
                            </a:schemeClr>
                          </a:solidFill>
                          <a:effectLst/>
                          <a:latin typeface="Segoe UI" panose="020B0502040204020203" pitchFamily="34" charset="0"/>
                          <a:cs typeface="Segoe UI" panose="020B0502040204020203" pitchFamily="34" charset="0"/>
                        </a:rPr>
                        <a:t>Superlative</a:t>
                      </a:r>
                    </a:p>
                  </a:txBody>
                  <a:tcPr marL="18652" marR="18652" marT="18652" marB="18652" vert="vert27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800" b="0" i="0" u="none" strike="noStrike" dirty="0">
                          <a:solidFill>
                            <a:schemeClr val="tx1">
                              <a:lumMod val="75000"/>
                            </a:schemeClr>
                          </a:solidFill>
                          <a:effectLst/>
                          <a:latin typeface="Segoe UI" panose="020B0502040204020203" pitchFamily="34" charset="0"/>
                          <a:cs typeface="Segoe UI" panose="020B0502040204020203" pitchFamily="34" charset="0"/>
                        </a:rPr>
                        <a:t>Time</a:t>
                      </a:r>
                    </a:p>
                  </a:txBody>
                  <a:tcPr marL="18652" marR="18652" marT="18652" marB="18652" vert="vert27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7063725"/>
                  </a:ext>
                </a:extLst>
              </a:tr>
              <a:tr h="205173">
                <a:tc rowSpan="23">
                  <a:txBody>
                    <a:bodyPr/>
                    <a:lstStyle/>
                    <a:p>
                      <a:pPr algn="l" fontAlgn="ctr"/>
                      <a:r>
                        <a:rPr lang="en-US" sz="1000" b="1" i="0" u="none" strike="noStrike" dirty="0">
                          <a:solidFill>
                            <a:schemeClr val="accent1"/>
                          </a:solidFill>
                          <a:effectLst/>
                          <a:latin typeface="Segoe UI" panose="020B0502040204020203" pitchFamily="34" charset="0"/>
                          <a:cs typeface="Segoe UI" panose="020B0502040204020203" pitchFamily="34" charset="0"/>
                        </a:rPr>
                        <a:t>AD TITLE</a:t>
                      </a:r>
                    </a:p>
                  </a:txBody>
                  <a:tcPr marL="18652" marR="18652" marT="18652" marB="18652"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800" b="0" i="0" u="none" strike="noStrike" dirty="0">
                          <a:solidFill>
                            <a:schemeClr val="tx1">
                              <a:lumMod val="75000"/>
                            </a:schemeClr>
                          </a:solidFill>
                          <a:effectLst/>
                          <a:latin typeface="Segoe UI" panose="020B0502040204020203" pitchFamily="34" charset="0"/>
                          <a:cs typeface="Segoe UI" panose="020B0502040204020203" pitchFamily="34" charset="0"/>
                        </a:rPr>
                        <a:t>Brand</a:t>
                      </a:r>
                    </a:p>
                  </a:txBody>
                  <a:tcPr marL="18652" marR="18652" marT="18652" marB="18652"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5074441"/>
                  </a:ext>
                </a:extLst>
              </a:tr>
              <a:tr h="205173">
                <a:tc vMerge="1">
                  <a:txBody>
                    <a:bodyPr/>
                    <a:lstStyle/>
                    <a:p>
                      <a:endParaRPr lang="en-US"/>
                    </a:p>
                  </a:txBody>
                  <a:tcPr/>
                </a:tc>
                <a:tc>
                  <a:txBody>
                    <a:bodyPr/>
                    <a:lstStyle/>
                    <a:p>
                      <a:pPr algn="l" fontAlgn="b"/>
                      <a:r>
                        <a:rPr lang="en-US" sz="800" b="0" i="0" u="none" strike="noStrike">
                          <a:solidFill>
                            <a:schemeClr val="tx1">
                              <a:lumMod val="75000"/>
                            </a:schemeClr>
                          </a:solidFill>
                          <a:effectLst/>
                          <a:latin typeface="Segoe UI" panose="020B0502040204020203" pitchFamily="34" charset="0"/>
                          <a:cs typeface="Segoe UI" panose="020B0502040204020203" pitchFamily="34" charset="0"/>
                        </a:rPr>
                        <a:t>Call to Action</a:t>
                      </a:r>
                    </a:p>
                  </a:txBody>
                  <a:tcPr marL="18652" marR="18652" marT="18652" marB="18652"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9923864"/>
                  </a:ext>
                </a:extLst>
              </a:tr>
              <a:tr h="205173">
                <a:tc vMerge="1">
                  <a:txBody>
                    <a:bodyPr/>
                    <a:lstStyle/>
                    <a:p>
                      <a:endParaRPr lang="en-US"/>
                    </a:p>
                  </a:txBody>
                  <a:tcPr/>
                </a:tc>
                <a:tc>
                  <a:txBody>
                    <a:bodyPr/>
                    <a:lstStyle/>
                    <a:p>
                      <a:pPr algn="l" fontAlgn="b"/>
                      <a:r>
                        <a:rPr lang="en-US" sz="800" b="0" i="0" u="none" strike="noStrike" dirty="0">
                          <a:solidFill>
                            <a:schemeClr val="tx1">
                              <a:lumMod val="75000"/>
                            </a:schemeClr>
                          </a:solidFill>
                          <a:effectLst/>
                          <a:latin typeface="Segoe UI" panose="020B0502040204020203" pitchFamily="34" charset="0"/>
                          <a:cs typeface="Segoe UI" panose="020B0502040204020203" pitchFamily="34" charset="0"/>
                        </a:rPr>
                        <a:t>Cheap / Affordable</a:t>
                      </a:r>
                    </a:p>
                  </a:txBody>
                  <a:tcPr marL="18652" marR="18652" marT="18652" marB="18652"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5718593"/>
                  </a:ext>
                </a:extLst>
              </a:tr>
              <a:tr h="205173">
                <a:tc vMerge="1">
                  <a:txBody>
                    <a:bodyPr/>
                    <a:lstStyle/>
                    <a:p>
                      <a:endParaRPr lang="en-US"/>
                    </a:p>
                  </a:txBody>
                  <a:tcPr/>
                </a:tc>
                <a:tc>
                  <a:txBody>
                    <a:bodyPr/>
                    <a:lstStyle/>
                    <a:p>
                      <a:pPr algn="l" fontAlgn="b"/>
                      <a:r>
                        <a:rPr lang="en-US" sz="800" b="0" i="0" u="none" strike="noStrike">
                          <a:solidFill>
                            <a:schemeClr val="tx1">
                              <a:lumMod val="75000"/>
                            </a:schemeClr>
                          </a:solidFill>
                          <a:effectLst/>
                          <a:latin typeface="Segoe UI" panose="020B0502040204020203" pitchFamily="34" charset="0"/>
                          <a:cs typeface="Segoe UI" panose="020B0502040204020203" pitchFamily="34" charset="0"/>
                        </a:rPr>
                        <a:t>Comparison</a:t>
                      </a:r>
                    </a:p>
                  </a:txBody>
                  <a:tcPr marL="18652" marR="18652" marT="18652" marB="18652"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3976209"/>
                  </a:ext>
                </a:extLst>
              </a:tr>
              <a:tr h="205173">
                <a:tc vMerge="1">
                  <a:txBody>
                    <a:bodyPr/>
                    <a:lstStyle/>
                    <a:p>
                      <a:endParaRPr lang="en-US"/>
                    </a:p>
                  </a:txBody>
                  <a:tcPr/>
                </a:tc>
                <a:tc>
                  <a:txBody>
                    <a:bodyPr/>
                    <a:lstStyle/>
                    <a:p>
                      <a:pPr algn="l" fontAlgn="b"/>
                      <a:r>
                        <a:rPr lang="en-US" sz="800" b="0" i="0" u="none" strike="noStrike">
                          <a:solidFill>
                            <a:schemeClr val="tx1">
                              <a:lumMod val="75000"/>
                            </a:schemeClr>
                          </a:solidFill>
                          <a:effectLst/>
                          <a:latin typeface="Segoe UI" panose="020B0502040204020203" pitchFamily="34" charset="0"/>
                          <a:cs typeface="Segoe UI" panose="020B0502040204020203" pitchFamily="34" charset="0"/>
                        </a:rPr>
                        <a:t>Coverage</a:t>
                      </a:r>
                    </a:p>
                  </a:txBody>
                  <a:tcPr marL="18652" marR="18652" marT="18652" marB="18652"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11723"/>
                  </a:ext>
                </a:extLst>
              </a:tr>
              <a:tr h="205173">
                <a:tc vMerge="1">
                  <a:txBody>
                    <a:bodyPr/>
                    <a:lstStyle/>
                    <a:p>
                      <a:endParaRPr lang="en-US"/>
                    </a:p>
                  </a:txBody>
                  <a:tcPr/>
                </a:tc>
                <a:tc>
                  <a:txBody>
                    <a:bodyPr/>
                    <a:lstStyle/>
                    <a:p>
                      <a:pPr algn="l" fontAlgn="b"/>
                      <a:r>
                        <a:rPr lang="en-US" sz="800" b="0" i="0" u="none" strike="noStrike">
                          <a:solidFill>
                            <a:schemeClr val="tx1">
                              <a:lumMod val="75000"/>
                            </a:schemeClr>
                          </a:solidFill>
                          <a:effectLst/>
                          <a:latin typeface="Segoe UI" panose="020B0502040204020203" pitchFamily="34" charset="0"/>
                          <a:cs typeface="Segoe UI" panose="020B0502040204020203" pitchFamily="34" charset="0"/>
                        </a:rPr>
                        <a:t>DKI</a:t>
                      </a:r>
                    </a:p>
                  </a:txBody>
                  <a:tcPr marL="18652" marR="18652" marT="18652" marB="18652"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2932521"/>
                  </a:ext>
                </a:extLst>
              </a:tr>
              <a:tr h="205173">
                <a:tc vMerge="1">
                  <a:txBody>
                    <a:bodyPr/>
                    <a:lstStyle/>
                    <a:p>
                      <a:endParaRPr lang="en-US"/>
                    </a:p>
                  </a:txBody>
                  <a:tcPr/>
                </a:tc>
                <a:tc>
                  <a:txBody>
                    <a:bodyPr/>
                    <a:lstStyle/>
                    <a:p>
                      <a:pPr algn="l" fontAlgn="b"/>
                      <a:r>
                        <a:rPr lang="en-US" sz="800" b="0" i="0" u="none" strike="noStrike">
                          <a:solidFill>
                            <a:schemeClr val="tx1">
                              <a:lumMod val="75000"/>
                            </a:schemeClr>
                          </a:solidFill>
                          <a:effectLst/>
                          <a:latin typeface="Segoe UI" panose="020B0502040204020203" pitchFamily="34" charset="0"/>
                          <a:cs typeface="Segoe UI" panose="020B0502040204020203" pitchFamily="34" charset="0"/>
                        </a:rPr>
                        <a:t>Enrollment</a:t>
                      </a:r>
                    </a:p>
                  </a:txBody>
                  <a:tcPr marL="18652" marR="18652" marT="18652" marB="18652"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1075244"/>
                  </a:ext>
                </a:extLst>
              </a:tr>
              <a:tr h="205173">
                <a:tc vMerge="1">
                  <a:txBody>
                    <a:bodyPr/>
                    <a:lstStyle/>
                    <a:p>
                      <a:endParaRPr lang="en-US"/>
                    </a:p>
                  </a:txBody>
                  <a:tcPr/>
                </a:tc>
                <a:tc>
                  <a:txBody>
                    <a:bodyPr/>
                    <a:lstStyle/>
                    <a:p>
                      <a:pPr algn="l" fontAlgn="b"/>
                      <a:r>
                        <a:rPr lang="en-US" sz="800" b="0" i="0" u="none" strike="noStrike">
                          <a:solidFill>
                            <a:schemeClr val="tx1">
                              <a:lumMod val="75000"/>
                            </a:schemeClr>
                          </a:solidFill>
                          <a:effectLst/>
                          <a:latin typeface="Segoe UI" panose="020B0502040204020203" pitchFamily="34" charset="0"/>
                          <a:cs typeface="Segoe UI" panose="020B0502040204020203" pitchFamily="34" charset="0"/>
                        </a:rPr>
                        <a:t>Free</a:t>
                      </a:r>
                    </a:p>
                  </a:txBody>
                  <a:tcPr marL="18652" marR="18652" marT="18652" marB="18652"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07C10"/>
                    </a:solid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2007298"/>
                  </a:ext>
                </a:extLst>
              </a:tr>
              <a:tr h="205173">
                <a:tc vMerge="1">
                  <a:txBody>
                    <a:bodyPr/>
                    <a:lstStyle/>
                    <a:p>
                      <a:endParaRPr lang="en-US"/>
                    </a:p>
                  </a:txBody>
                  <a:tcPr/>
                </a:tc>
                <a:tc>
                  <a:txBody>
                    <a:bodyPr/>
                    <a:lstStyle/>
                    <a:p>
                      <a:pPr algn="l" fontAlgn="b"/>
                      <a:r>
                        <a:rPr lang="en-US" sz="800" b="0" i="0" u="none" strike="noStrike" dirty="0">
                          <a:solidFill>
                            <a:schemeClr val="tx1">
                              <a:lumMod val="75000"/>
                            </a:schemeClr>
                          </a:solidFill>
                          <a:effectLst/>
                          <a:latin typeface="Segoe UI" panose="020B0502040204020203" pitchFamily="34" charset="0"/>
                          <a:cs typeface="Segoe UI" panose="020B0502040204020203" pitchFamily="34" charset="0"/>
                        </a:rPr>
                        <a:t>Health Care</a:t>
                      </a:r>
                    </a:p>
                  </a:txBody>
                  <a:tcPr marL="18652" marR="18652" marT="18652" marB="18652"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2821071"/>
                  </a:ext>
                </a:extLst>
              </a:tr>
              <a:tr h="205173">
                <a:tc vMerge="1">
                  <a:txBody>
                    <a:bodyPr/>
                    <a:lstStyle/>
                    <a:p>
                      <a:endParaRPr lang="en-US"/>
                    </a:p>
                  </a:txBody>
                  <a:tcPr/>
                </a:tc>
                <a:tc>
                  <a:txBody>
                    <a:bodyPr/>
                    <a:lstStyle/>
                    <a:p>
                      <a:pPr algn="l" fontAlgn="b"/>
                      <a:r>
                        <a:rPr lang="en-US" sz="800" b="0" i="0" u="none" strike="noStrike">
                          <a:solidFill>
                            <a:schemeClr val="tx1">
                              <a:lumMod val="75000"/>
                            </a:schemeClr>
                          </a:solidFill>
                          <a:effectLst/>
                          <a:latin typeface="Segoe UI" panose="020B0502040204020203" pitchFamily="34" charset="0"/>
                          <a:cs typeface="Segoe UI" panose="020B0502040204020203" pitchFamily="34" charset="0"/>
                        </a:rPr>
                        <a:t>Information</a:t>
                      </a:r>
                    </a:p>
                  </a:txBody>
                  <a:tcPr marL="18652" marR="18652" marT="18652" marB="18652"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5261549"/>
                  </a:ext>
                </a:extLst>
              </a:tr>
              <a:tr h="205173">
                <a:tc vMerge="1">
                  <a:txBody>
                    <a:bodyPr/>
                    <a:lstStyle/>
                    <a:p>
                      <a:endParaRPr lang="en-US"/>
                    </a:p>
                  </a:txBody>
                  <a:tcPr/>
                </a:tc>
                <a:tc>
                  <a:txBody>
                    <a:bodyPr/>
                    <a:lstStyle/>
                    <a:p>
                      <a:pPr algn="l" fontAlgn="b"/>
                      <a:r>
                        <a:rPr lang="en-US" sz="800" b="0" i="0" u="none" strike="noStrike">
                          <a:solidFill>
                            <a:schemeClr val="tx1">
                              <a:lumMod val="75000"/>
                            </a:schemeClr>
                          </a:solidFill>
                          <a:effectLst/>
                          <a:latin typeface="Segoe UI" panose="020B0502040204020203" pitchFamily="34" charset="0"/>
                          <a:cs typeface="Segoe UI" panose="020B0502040204020203" pitchFamily="34" charset="0"/>
                        </a:rPr>
                        <a:t>Insurance Type</a:t>
                      </a:r>
                    </a:p>
                  </a:txBody>
                  <a:tcPr marL="18652" marR="18652" marT="18652" marB="18652"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3675239"/>
                  </a:ext>
                </a:extLst>
              </a:tr>
              <a:tr h="205173">
                <a:tc vMerge="1">
                  <a:txBody>
                    <a:bodyPr/>
                    <a:lstStyle/>
                    <a:p>
                      <a:endParaRPr lang="en-US"/>
                    </a:p>
                  </a:txBody>
                  <a:tcPr/>
                </a:tc>
                <a:tc>
                  <a:txBody>
                    <a:bodyPr/>
                    <a:lstStyle/>
                    <a:p>
                      <a:pPr algn="l" fontAlgn="b"/>
                      <a:r>
                        <a:rPr lang="en-US" sz="800" b="0" i="0" u="none" strike="noStrike">
                          <a:solidFill>
                            <a:schemeClr val="tx1">
                              <a:lumMod val="75000"/>
                            </a:schemeClr>
                          </a:solidFill>
                          <a:effectLst/>
                          <a:latin typeface="Segoe UI" panose="020B0502040204020203" pitchFamily="34" charset="0"/>
                          <a:cs typeface="Segoe UI" panose="020B0502040204020203" pitchFamily="34" charset="0"/>
                        </a:rPr>
                        <a:t>Location</a:t>
                      </a:r>
                    </a:p>
                  </a:txBody>
                  <a:tcPr marL="18652" marR="18652" marT="18652" marB="18652"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537730"/>
                  </a:ext>
                </a:extLst>
              </a:tr>
              <a:tr h="205173">
                <a:tc vMerge="1">
                  <a:txBody>
                    <a:bodyPr/>
                    <a:lstStyle/>
                    <a:p>
                      <a:endParaRPr lang="en-US"/>
                    </a:p>
                  </a:txBody>
                  <a:tcPr/>
                </a:tc>
                <a:tc>
                  <a:txBody>
                    <a:bodyPr/>
                    <a:lstStyle/>
                    <a:p>
                      <a:pPr algn="l" fontAlgn="b"/>
                      <a:r>
                        <a:rPr lang="en-US" sz="800" b="0" i="0" u="none" strike="noStrike">
                          <a:solidFill>
                            <a:schemeClr val="tx1">
                              <a:lumMod val="75000"/>
                            </a:schemeClr>
                          </a:solidFill>
                          <a:effectLst/>
                          <a:latin typeface="Segoe UI" panose="020B0502040204020203" pitchFamily="34" charset="0"/>
                          <a:cs typeface="Segoe UI" panose="020B0502040204020203" pitchFamily="34" charset="0"/>
                        </a:rPr>
                        <a:t>Medicare</a:t>
                      </a:r>
                    </a:p>
                  </a:txBody>
                  <a:tcPr marL="18652" marR="18652" marT="18652" marB="18652"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07361"/>
                  </a:ext>
                </a:extLst>
              </a:tr>
              <a:tr h="205173">
                <a:tc vMerge="1">
                  <a:txBody>
                    <a:bodyPr/>
                    <a:lstStyle/>
                    <a:p>
                      <a:endParaRPr lang="en-US"/>
                    </a:p>
                  </a:txBody>
                  <a:tcPr/>
                </a:tc>
                <a:tc>
                  <a:txBody>
                    <a:bodyPr/>
                    <a:lstStyle/>
                    <a:p>
                      <a:pPr algn="l" fontAlgn="b"/>
                      <a:r>
                        <a:rPr lang="en-US" sz="800" b="0" i="0" u="none" strike="noStrike">
                          <a:solidFill>
                            <a:schemeClr val="tx1">
                              <a:lumMod val="75000"/>
                            </a:schemeClr>
                          </a:solidFill>
                          <a:effectLst/>
                          <a:latin typeface="Segoe UI" panose="020B0502040204020203" pitchFamily="34" charset="0"/>
                          <a:cs typeface="Segoe UI" panose="020B0502040204020203" pitchFamily="34" charset="0"/>
                        </a:rPr>
                        <a:t>Official</a:t>
                      </a:r>
                    </a:p>
                  </a:txBody>
                  <a:tcPr marL="18652" marR="18652" marT="18652" marB="18652"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0624310"/>
                  </a:ext>
                </a:extLst>
              </a:tr>
              <a:tr h="205173">
                <a:tc vMerge="1">
                  <a:txBody>
                    <a:bodyPr/>
                    <a:lstStyle/>
                    <a:p>
                      <a:endParaRPr lang="en-US"/>
                    </a:p>
                  </a:txBody>
                  <a:tcPr/>
                </a:tc>
                <a:tc>
                  <a:txBody>
                    <a:bodyPr/>
                    <a:lstStyle/>
                    <a:p>
                      <a:pPr algn="l" fontAlgn="b"/>
                      <a:r>
                        <a:rPr lang="en-US" sz="800" b="0" i="0" u="none" strike="noStrike">
                          <a:solidFill>
                            <a:schemeClr val="tx1">
                              <a:lumMod val="75000"/>
                            </a:schemeClr>
                          </a:solidFill>
                          <a:effectLst/>
                          <a:latin typeface="Segoe UI" panose="020B0502040204020203" pitchFamily="34" charset="0"/>
                          <a:cs typeface="Segoe UI" panose="020B0502040204020203" pitchFamily="34" charset="0"/>
                        </a:rPr>
                        <a:t>Online</a:t>
                      </a:r>
                    </a:p>
                  </a:txBody>
                  <a:tcPr marL="18652" marR="18652" marT="18652" marB="18652"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4200325"/>
                  </a:ext>
                </a:extLst>
              </a:tr>
              <a:tr h="205173">
                <a:tc vMerge="1">
                  <a:txBody>
                    <a:bodyPr/>
                    <a:lstStyle/>
                    <a:p>
                      <a:endParaRPr lang="en-US"/>
                    </a:p>
                  </a:txBody>
                  <a:tcPr/>
                </a:tc>
                <a:tc>
                  <a:txBody>
                    <a:bodyPr/>
                    <a:lstStyle/>
                    <a:p>
                      <a:pPr algn="l" fontAlgn="b"/>
                      <a:r>
                        <a:rPr lang="en-US" sz="800" b="0" i="0" u="none" strike="noStrike">
                          <a:solidFill>
                            <a:schemeClr val="tx1">
                              <a:lumMod val="75000"/>
                            </a:schemeClr>
                          </a:solidFill>
                          <a:effectLst/>
                          <a:latin typeface="Segoe UI" panose="020B0502040204020203" pitchFamily="34" charset="0"/>
                          <a:cs typeface="Segoe UI" panose="020B0502040204020203" pitchFamily="34" charset="0"/>
                        </a:rPr>
                        <a:t>Param Insertion</a:t>
                      </a:r>
                    </a:p>
                  </a:txBody>
                  <a:tcPr marL="18652" marR="18652" marT="18652" marB="18652"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0944965"/>
                  </a:ext>
                </a:extLst>
              </a:tr>
              <a:tr h="205173">
                <a:tc vMerge="1">
                  <a:txBody>
                    <a:bodyPr/>
                    <a:lstStyle/>
                    <a:p>
                      <a:endParaRPr lang="en-US"/>
                    </a:p>
                  </a:txBody>
                  <a:tcPr/>
                </a:tc>
                <a:tc>
                  <a:txBody>
                    <a:bodyPr/>
                    <a:lstStyle/>
                    <a:p>
                      <a:pPr algn="l" fontAlgn="b"/>
                      <a:r>
                        <a:rPr lang="en-US" sz="800" b="0" i="0" u="none" strike="noStrike">
                          <a:solidFill>
                            <a:schemeClr val="tx1">
                              <a:lumMod val="75000"/>
                            </a:schemeClr>
                          </a:solidFill>
                          <a:effectLst/>
                          <a:latin typeface="Segoe UI" panose="020B0502040204020203" pitchFamily="34" charset="0"/>
                          <a:cs typeface="Segoe UI" panose="020B0502040204020203" pitchFamily="34" charset="0"/>
                        </a:rPr>
                        <a:t>Plans</a:t>
                      </a:r>
                    </a:p>
                  </a:txBody>
                  <a:tcPr marL="18652" marR="18652" marT="18652" marB="18652"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23209"/>
                  </a:ext>
                </a:extLst>
              </a:tr>
              <a:tr h="205173">
                <a:tc vMerge="1">
                  <a:txBody>
                    <a:bodyPr/>
                    <a:lstStyle/>
                    <a:p>
                      <a:endParaRPr lang="en-US"/>
                    </a:p>
                  </a:txBody>
                  <a:tcPr/>
                </a:tc>
                <a:tc>
                  <a:txBody>
                    <a:bodyPr/>
                    <a:lstStyle/>
                    <a:p>
                      <a:pPr algn="l" fontAlgn="b"/>
                      <a:r>
                        <a:rPr lang="en-US" sz="800" b="0" i="0" u="none" strike="noStrike">
                          <a:solidFill>
                            <a:schemeClr val="tx1">
                              <a:lumMod val="75000"/>
                            </a:schemeClr>
                          </a:solidFill>
                          <a:effectLst/>
                          <a:latin typeface="Segoe UI" panose="020B0502040204020203" pitchFamily="34" charset="0"/>
                          <a:cs typeface="Segoe UI" panose="020B0502040204020203" pitchFamily="34" charset="0"/>
                        </a:rPr>
                        <a:t>Premium</a:t>
                      </a:r>
                    </a:p>
                  </a:txBody>
                  <a:tcPr marL="18652" marR="18652" marT="18652" marB="18652"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5897483"/>
                  </a:ext>
                </a:extLst>
              </a:tr>
              <a:tr h="205173">
                <a:tc vMerge="1">
                  <a:txBody>
                    <a:bodyPr/>
                    <a:lstStyle/>
                    <a:p>
                      <a:endParaRPr lang="en-US"/>
                    </a:p>
                  </a:txBody>
                  <a:tcPr/>
                </a:tc>
                <a:tc>
                  <a:txBody>
                    <a:bodyPr/>
                    <a:lstStyle/>
                    <a:p>
                      <a:pPr algn="l" fontAlgn="b"/>
                      <a:r>
                        <a:rPr lang="en-US" sz="800" b="0" i="0" u="none" strike="noStrike" dirty="0">
                          <a:solidFill>
                            <a:schemeClr val="tx1">
                              <a:lumMod val="75000"/>
                            </a:schemeClr>
                          </a:solidFill>
                          <a:effectLst/>
                          <a:latin typeface="Segoe UI" panose="020B0502040204020203" pitchFamily="34" charset="0"/>
                          <a:cs typeface="Segoe UI" panose="020B0502040204020203" pitchFamily="34" charset="0"/>
                        </a:rPr>
                        <a:t>Price / Pricing</a:t>
                      </a:r>
                    </a:p>
                  </a:txBody>
                  <a:tcPr marL="18652" marR="18652" marT="18652" marB="18652"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7068522"/>
                  </a:ext>
                </a:extLst>
              </a:tr>
              <a:tr h="205173">
                <a:tc vMerge="1">
                  <a:txBody>
                    <a:bodyPr/>
                    <a:lstStyle/>
                    <a:p>
                      <a:endParaRPr lang="en-US"/>
                    </a:p>
                  </a:txBody>
                  <a:tcPr/>
                </a:tc>
                <a:tc>
                  <a:txBody>
                    <a:bodyPr/>
                    <a:lstStyle/>
                    <a:p>
                      <a:pPr algn="l" fontAlgn="b"/>
                      <a:r>
                        <a:rPr lang="en-US" sz="800" b="0" i="0" u="none" strike="noStrike">
                          <a:solidFill>
                            <a:schemeClr val="tx1">
                              <a:lumMod val="75000"/>
                            </a:schemeClr>
                          </a:solidFill>
                          <a:effectLst/>
                          <a:latin typeface="Segoe UI" panose="020B0502040204020203" pitchFamily="34" charset="0"/>
                          <a:cs typeface="Segoe UI" panose="020B0502040204020203" pitchFamily="34" charset="0"/>
                        </a:rPr>
                        <a:t>Quote</a:t>
                      </a:r>
                    </a:p>
                  </a:txBody>
                  <a:tcPr marL="18652" marR="18652" marT="18652" marB="18652"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8351664"/>
                  </a:ext>
                </a:extLst>
              </a:tr>
              <a:tr h="205173">
                <a:tc vMerge="1">
                  <a:txBody>
                    <a:bodyPr/>
                    <a:lstStyle/>
                    <a:p>
                      <a:endParaRPr lang="en-US"/>
                    </a:p>
                  </a:txBody>
                  <a:tcPr/>
                </a:tc>
                <a:tc>
                  <a:txBody>
                    <a:bodyPr/>
                    <a:lstStyle/>
                    <a:p>
                      <a:pPr algn="l" fontAlgn="b"/>
                      <a:r>
                        <a:rPr lang="en-US" sz="800" b="0" i="0" u="none" strike="noStrike">
                          <a:solidFill>
                            <a:schemeClr val="tx1">
                              <a:lumMod val="75000"/>
                            </a:schemeClr>
                          </a:solidFill>
                          <a:effectLst/>
                          <a:latin typeface="Segoe UI" panose="020B0502040204020203" pitchFamily="34" charset="0"/>
                          <a:cs typeface="Segoe UI" panose="020B0502040204020203" pitchFamily="34" charset="0"/>
                        </a:rPr>
                        <a:t>Senior</a:t>
                      </a:r>
                    </a:p>
                  </a:txBody>
                  <a:tcPr marL="18652" marR="18652" marT="18652" marB="18652"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2747997"/>
                  </a:ext>
                </a:extLst>
              </a:tr>
              <a:tr h="205173">
                <a:tc vMerge="1">
                  <a:txBody>
                    <a:bodyPr/>
                    <a:lstStyle/>
                    <a:p>
                      <a:endParaRPr lang="en-US"/>
                    </a:p>
                  </a:txBody>
                  <a:tcPr/>
                </a:tc>
                <a:tc>
                  <a:txBody>
                    <a:bodyPr/>
                    <a:lstStyle/>
                    <a:p>
                      <a:pPr algn="l" fontAlgn="b"/>
                      <a:r>
                        <a:rPr lang="en-US" sz="800" b="0" i="0" u="none" strike="noStrike">
                          <a:solidFill>
                            <a:schemeClr val="tx1">
                              <a:lumMod val="75000"/>
                            </a:schemeClr>
                          </a:solidFill>
                          <a:effectLst/>
                          <a:latin typeface="Segoe UI" panose="020B0502040204020203" pitchFamily="34" charset="0"/>
                          <a:cs typeface="Segoe UI" panose="020B0502040204020203" pitchFamily="34" charset="0"/>
                        </a:rPr>
                        <a:t>Superlative</a:t>
                      </a:r>
                    </a:p>
                  </a:txBody>
                  <a:tcPr marL="18652" marR="18652" marT="18652" marB="18652"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0589276"/>
                  </a:ext>
                </a:extLst>
              </a:tr>
              <a:tr h="205173">
                <a:tc vMerge="1">
                  <a:txBody>
                    <a:bodyPr/>
                    <a:lstStyle/>
                    <a:p>
                      <a:endParaRPr lang="en-US"/>
                    </a:p>
                  </a:txBody>
                  <a:tcPr/>
                </a:tc>
                <a:tc>
                  <a:txBody>
                    <a:bodyPr/>
                    <a:lstStyle/>
                    <a:p>
                      <a:pPr algn="l" fontAlgn="b"/>
                      <a:r>
                        <a:rPr lang="en-US" sz="800" b="0" i="0" u="none" strike="noStrike" dirty="0">
                          <a:solidFill>
                            <a:schemeClr val="tx1">
                              <a:lumMod val="75000"/>
                            </a:schemeClr>
                          </a:solidFill>
                          <a:effectLst/>
                          <a:latin typeface="Segoe UI" panose="020B0502040204020203" pitchFamily="34" charset="0"/>
                          <a:cs typeface="Segoe UI" panose="020B0502040204020203" pitchFamily="34" charset="0"/>
                        </a:rPr>
                        <a:t>Time</a:t>
                      </a:r>
                    </a:p>
                  </a:txBody>
                  <a:tcPr marL="18652" marR="18652" marT="18652" marB="18652"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chemeClr val="tx1">
                            <a:lumMod val="75000"/>
                          </a:schemeClr>
                        </a:solidFill>
                        <a:effectLst/>
                        <a:latin typeface="Segoe UI" panose="020B0502040204020203" pitchFamily="34" charset="0"/>
                        <a:cs typeface="Segoe UI" panose="020B0502040204020203" pitchFamily="34" charset="0"/>
                      </a:endParaRPr>
                    </a:p>
                  </a:txBody>
                  <a:tcPr marL="18652" marR="18652" marT="18652" marB="18652"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5657176"/>
                  </a:ext>
                </a:extLst>
              </a:tr>
            </a:tbl>
          </a:graphicData>
        </a:graphic>
      </p:graphicFrame>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140" y="1237923"/>
            <a:ext cx="932605" cy="354915"/>
          </a:xfrm>
          <a:prstGeom prst="rect">
            <a:avLst/>
          </a:prstGeom>
        </p:spPr>
      </p:pic>
      <p:sp>
        <p:nvSpPr>
          <p:cNvPr id="2" name="Title 1"/>
          <p:cNvSpPr>
            <a:spLocks noGrp="1"/>
          </p:cNvSpPr>
          <p:nvPr>
            <p:ph type="title"/>
          </p:nvPr>
        </p:nvSpPr>
        <p:spPr/>
        <p:txBody>
          <a:bodyPr/>
          <a:lstStyle/>
          <a:p>
            <a:r>
              <a:rPr lang="en-US" sz="3400" dirty="0"/>
              <a:t>Here’s how to read a heat map</a:t>
            </a:r>
          </a:p>
        </p:txBody>
      </p:sp>
      <p:sp>
        <p:nvSpPr>
          <p:cNvPr id="27" name="Text Placeholder 25"/>
          <p:cNvSpPr>
            <a:spLocks noGrp="1"/>
          </p:cNvSpPr>
          <p:nvPr>
            <p:ph type="body" sz="quarter" idx="4294967295"/>
          </p:nvPr>
        </p:nvSpPr>
        <p:spPr>
          <a:xfrm>
            <a:off x="2886426" y="3054720"/>
            <a:ext cx="3425876" cy="1552667"/>
          </a:xfrm>
          <a:prstGeom prst="rect">
            <a:avLst/>
          </a:prstGeom>
        </p:spPr>
        <p:txBody>
          <a:bodyPr/>
          <a:lstStyle/>
          <a:p>
            <a:pPr marL="0" indent="0">
              <a:buNone/>
            </a:pPr>
            <a:r>
              <a:rPr lang="en-US" sz="1836" dirty="0">
                <a:latin typeface="+mn-lt"/>
              </a:rPr>
              <a:t>Our study results show </a:t>
            </a:r>
            <a:r>
              <a:rPr lang="en-US" sz="1836" spc="-61" dirty="0">
                <a:latin typeface="+mn-lt"/>
              </a:rPr>
              <a:t>that a </a:t>
            </a:r>
            <a:r>
              <a:rPr lang="en-US" sz="1836" dirty="0">
                <a:solidFill>
                  <a:schemeClr val="accent1"/>
                </a:solidFill>
              </a:rPr>
              <a:t>Health Insurance </a:t>
            </a:r>
            <a:r>
              <a:rPr lang="en-US" sz="1836" spc="-61" dirty="0">
                <a:latin typeface="+mn-lt"/>
              </a:rPr>
              <a:t>with “</a:t>
            </a:r>
            <a:r>
              <a:rPr lang="en-US" sz="1836" dirty="0">
                <a:latin typeface="+mn-lt"/>
              </a:rPr>
              <a:t>Free” in the title and “Brand” </a:t>
            </a:r>
            <a:r>
              <a:rPr lang="en-US" sz="1836" spc="-31" dirty="0">
                <a:latin typeface="+mn-lt"/>
              </a:rPr>
              <a:t>in the description </a:t>
            </a:r>
            <a:r>
              <a:rPr lang="en-US" sz="1836" dirty="0">
                <a:latin typeface="+mn-lt"/>
              </a:rPr>
              <a:t>presents high Ad Quality performance.</a:t>
            </a:r>
          </a:p>
          <a:p>
            <a:pPr marL="0" indent="0">
              <a:buNone/>
            </a:pPr>
            <a:endParaRPr lang="en-US" sz="1836" dirty="0"/>
          </a:p>
        </p:txBody>
      </p:sp>
      <p:cxnSp>
        <p:nvCxnSpPr>
          <p:cNvPr id="31" name="Straight Arrow Connector 30"/>
          <p:cNvCxnSpPr/>
          <p:nvPr/>
        </p:nvCxnSpPr>
        <p:spPr>
          <a:xfrm>
            <a:off x="2692400" y="1748972"/>
            <a:ext cx="0" cy="1357086"/>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1499745" y="3236148"/>
            <a:ext cx="1009707" cy="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6859669" y="312486"/>
            <a:ext cx="230879" cy="307759"/>
          </a:xfrm>
          <a:prstGeom prst="rect">
            <a:avLst/>
          </a:prstGeom>
          <a:solidFill>
            <a:srgbClr val="107C1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3" dirty="0"/>
          </a:p>
        </p:txBody>
      </p:sp>
      <p:sp>
        <p:nvSpPr>
          <p:cNvPr id="26" name="Rectangle 25"/>
          <p:cNvSpPr/>
          <p:nvPr/>
        </p:nvSpPr>
        <p:spPr>
          <a:xfrm>
            <a:off x="7090548" y="312486"/>
            <a:ext cx="230879" cy="307759"/>
          </a:xfrm>
          <a:prstGeom prst="rect">
            <a:avLst/>
          </a:prstGeom>
          <a:solidFill>
            <a:srgbClr val="BAD80A"/>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algn="ctr"/>
            <a:endParaRPr lang="en-US" sz="1873" dirty="0">
              <a:solidFill>
                <a:schemeClr val="bg1"/>
              </a:solidFill>
            </a:endParaRPr>
          </a:p>
        </p:txBody>
      </p:sp>
      <p:sp>
        <p:nvSpPr>
          <p:cNvPr id="28" name="Rectangle 27"/>
          <p:cNvSpPr/>
          <p:nvPr/>
        </p:nvSpPr>
        <p:spPr>
          <a:xfrm>
            <a:off x="7321428" y="312486"/>
            <a:ext cx="230879" cy="307759"/>
          </a:xfrm>
          <a:prstGeom prst="rect">
            <a:avLst/>
          </a:prstGeom>
          <a:solidFill>
            <a:srgbClr val="FFF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3" dirty="0"/>
          </a:p>
        </p:txBody>
      </p:sp>
      <p:sp>
        <p:nvSpPr>
          <p:cNvPr id="30" name="Rectangle 29"/>
          <p:cNvSpPr/>
          <p:nvPr/>
        </p:nvSpPr>
        <p:spPr>
          <a:xfrm>
            <a:off x="7552307" y="312486"/>
            <a:ext cx="230879" cy="307759"/>
          </a:xfrm>
          <a:prstGeom prst="rect">
            <a:avLst/>
          </a:prstGeom>
          <a:solidFill>
            <a:srgbClr val="FF8C00"/>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algn="ctr"/>
            <a:endParaRPr lang="en-US" sz="1873" dirty="0">
              <a:solidFill>
                <a:schemeClr val="bg1"/>
              </a:solidFill>
            </a:endParaRPr>
          </a:p>
        </p:txBody>
      </p:sp>
      <p:sp>
        <p:nvSpPr>
          <p:cNvPr id="35" name="Rectangle 34"/>
          <p:cNvSpPr/>
          <p:nvPr/>
        </p:nvSpPr>
        <p:spPr>
          <a:xfrm>
            <a:off x="7783187" y="312486"/>
            <a:ext cx="230879" cy="307759"/>
          </a:xfrm>
          <a:prstGeom prst="rect">
            <a:avLst/>
          </a:prstGeom>
          <a:solidFill>
            <a:srgbClr val="E811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3" dirty="0">
              <a:solidFill>
                <a:srgbClr val="E81123"/>
              </a:solidFill>
            </a:endParaRPr>
          </a:p>
        </p:txBody>
      </p:sp>
      <p:sp>
        <p:nvSpPr>
          <p:cNvPr id="36" name="Rectangle 35"/>
          <p:cNvSpPr/>
          <p:nvPr/>
        </p:nvSpPr>
        <p:spPr>
          <a:xfrm>
            <a:off x="8317629" y="312486"/>
            <a:ext cx="230879" cy="307759"/>
          </a:xfrm>
          <a:prstGeom prst="rect">
            <a:avLst/>
          </a:prstGeom>
          <a:noFill/>
          <a:ln w="12700">
            <a:solidFill>
              <a:schemeClr val="tx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algn="ctr"/>
            <a:endParaRPr lang="en-US" sz="1873" dirty="0">
              <a:solidFill>
                <a:schemeClr val="bg1"/>
              </a:solidFill>
            </a:endParaRPr>
          </a:p>
        </p:txBody>
      </p:sp>
      <p:sp>
        <p:nvSpPr>
          <p:cNvPr id="37" name="TextBox 36"/>
          <p:cNvSpPr txBox="1"/>
          <p:nvPr/>
        </p:nvSpPr>
        <p:spPr>
          <a:xfrm>
            <a:off x="6850524" y="666875"/>
            <a:ext cx="346173" cy="233151"/>
          </a:xfrm>
          <a:prstGeom prst="rect">
            <a:avLst/>
          </a:prstGeom>
          <a:noFill/>
        </p:spPr>
        <p:txBody>
          <a:bodyPr wrap="square" lIns="0" tIns="0" rIns="0" bIns="0" rtlCol="0" anchor="t" anchorCtr="0">
            <a:noAutofit/>
          </a:bodyPr>
          <a:lstStyle/>
          <a:p>
            <a:r>
              <a:rPr lang="en-US" sz="1020" dirty="0"/>
              <a:t>Great</a:t>
            </a:r>
          </a:p>
        </p:txBody>
      </p:sp>
      <p:sp>
        <p:nvSpPr>
          <p:cNvPr id="38" name="TextBox 37"/>
          <p:cNvSpPr txBox="1"/>
          <p:nvPr/>
        </p:nvSpPr>
        <p:spPr>
          <a:xfrm>
            <a:off x="7256410" y="666875"/>
            <a:ext cx="346173" cy="233151"/>
          </a:xfrm>
          <a:prstGeom prst="rect">
            <a:avLst/>
          </a:prstGeom>
          <a:noFill/>
        </p:spPr>
        <p:txBody>
          <a:bodyPr wrap="square" lIns="0" tIns="0" rIns="0" bIns="0" rtlCol="0" anchor="t" anchorCtr="0">
            <a:noAutofit/>
          </a:bodyPr>
          <a:lstStyle/>
          <a:p>
            <a:pPr algn="ctr"/>
            <a:r>
              <a:rPr lang="en-US" sz="1020" dirty="0"/>
              <a:t>Good</a:t>
            </a:r>
          </a:p>
        </p:txBody>
      </p:sp>
      <p:sp>
        <p:nvSpPr>
          <p:cNvPr id="39" name="TextBox 38"/>
          <p:cNvSpPr txBox="1"/>
          <p:nvPr/>
        </p:nvSpPr>
        <p:spPr>
          <a:xfrm>
            <a:off x="7658749" y="666875"/>
            <a:ext cx="346173" cy="233151"/>
          </a:xfrm>
          <a:prstGeom prst="rect">
            <a:avLst/>
          </a:prstGeom>
          <a:noFill/>
        </p:spPr>
        <p:txBody>
          <a:bodyPr wrap="square" lIns="0" tIns="0" rIns="0" bIns="0" rtlCol="0" anchor="t" anchorCtr="0">
            <a:noAutofit/>
          </a:bodyPr>
          <a:lstStyle/>
          <a:p>
            <a:pPr algn="r"/>
            <a:r>
              <a:rPr lang="en-US" sz="1020" dirty="0"/>
              <a:t>Bad</a:t>
            </a:r>
          </a:p>
        </p:txBody>
      </p:sp>
      <p:sp>
        <p:nvSpPr>
          <p:cNvPr id="40" name="TextBox 39"/>
          <p:cNvSpPr txBox="1"/>
          <p:nvPr/>
        </p:nvSpPr>
        <p:spPr>
          <a:xfrm>
            <a:off x="8307184" y="666875"/>
            <a:ext cx="1107695" cy="233151"/>
          </a:xfrm>
          <a:prstGeom prst="rect">
            <a:avLst/>
          </a:prstGeom>
          <a:noFill/>
        </p:spPr>
        <p:txBody>
          <a:bodyPr wrap="square" lIns="0" tIns="0" rIns="0" bIns="0" rtlCol="0" anchor="t" anchorCtr="0">
            <a:noAutofit/>
          </a:bodyPr>
          <a:lstStyle/>
          <a:p>
            <a:r>
              <a:rPr lang="en-US" sz="1020" dirty="0"/>
              <a:t>Insufficient data </a:t>
            </a:r>
          </a:p>
        </p:txBody>
      </p:sp>
      <p:sp>
        <p:nvSpPr>
          <p:cNvPr id="20" name="TextBox 19"/>
          <p:cNvSpPr txBox="1"/>
          <p:nvPr/>
        </p:nvSpPr>
        <p:spPr>
          <a:xfrm>
            <a:off x="1399032" y="6528816"/>
            <a:ext cx="7461504" cy="251094"/>
          </a:xfrm>
          <a:prstGeom prst="rect">
            <a:avLst/>
          </a:prstGeom>
          <a:noFill/>
        </p:spPr>
        <p:txBody>
          <a:bodyPr wrap="square" lIns="0" tIns="0" rIns="0" bIns="0" rtlCol="0">
            <a:spAutoFit/>
          </a:bodyPr>
          <a:lstStyle/>
          <a:p>
            <a:pPr algn="r"/>
            <a:r>
              <a:rPr lang="en-US" sz="816" dirty="0">
                <a:solidFill>
                  <a:schemeClr val="tx2"/>
                </a:solidFill>
              </a:rPr>
              <a:t>Source: Microsoft Internal Data. Total Impressions Generated = 30 Million, Total Ads Analyzed = 56k, Analysis Period = 16 August 2015 – 31 January 2016.</a:t>
            </a:r>
          </a:p>
          <a:p>
            <a:pPr algn="r"/>
            <a:r>
              <a:rPr lang="en-US" sz="816" kern="0" dirty="0">
                <a:solidFill>
                  <a:schemeClr val="tx2"/>
                </a:solidFill>
                <a:latin typeface="Segoe UI Semibold" panose="020B0702040204020203" pitchFamily="34" charset="0"/>
                <a:cs typeface="Segoe UI Semibold" panose="020B0702040204020203" pitchFamily="34" charset="0"/>
              </a:rPr>
              <a:t>Note: These categories represent groups of similar keywords.</a:t>
            </a:r>
            <a:endParaRPr lang="en-US" sz="816" dirty="0">
              <a:solidFill>
                <a:schemeClr val="tx2"/>
              </a:solidFill>
              <a:latin typeface="+mj-lt"/>
              <a:cs typeface="Segoe Pro Display Semibold"/>
            </a:endParaRPr>
          </a:p>
        </p:txBody>
      </p:sp>
    </p:spTree>
    <p:extLst>
      <p:ext uri="{BB962C8B-B14F-4D97-AF65-F5344CB8AC3E}">
        <p14:creationId xmlns:p14="http://schemas.microsoft.com/office/powerpoint/2010/main" val="96228571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400" dirty="0"/>
              <a:t>Words that work // </a:t>
            </a:r>
            <a:r>
              <a:rPr lang="en-US" sz="3400" dirty="0">
                <a:solidFill>
                  <a:schemeClr val="accent1"/>
                </a:solidFill>
              </a:rPr>
              <a:t>Health Insurance</a:t>
            </a:r>
            <a:endParaRPr lang="en-US" sz="3400" dirty="0"/>
          </a:p>
        </p:txBody>
      </p:sp>
      <p:sp>
        <p:nvSpPr>
          <p:cNvPr id="21" name="Rectangle 20"/>
          <p:cNvSpPr/>
          <p:nvPr/>
        </p:nvSpPr>
        <p:spPr>
          <a:xfrm>
            <a:off x="6859669" y="312486"/>
            <a:ext cx="230879" cy="307759"/>
          </a:xfrm>
          <a:prstGeom prst="rect">
            <a:avLst/>
          </a:prstGeom>
          <a:solidFill>
            <a:srgbClr val="107C1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3" dirty="0"/>
          </a:p>
        </p:txBody>
      </p:sp>
      <p:sp>
        <p:nvSpPr>
          <p:cNvPr id="22" name="Rectangle 21"/>
          <p:cNvSpPr/>
          <p:nvPr/>
        </p:nvSpPr>
        <p:spPr>
          <a:xfrm>
            <a:off x="7090548" y="312486"/>
            <a:ext cx="230879" cy="307759"/>
          </a:xfrm>
          <a:prstGeom prst="rect">
            <a:avLst/>
          </a:prstGeom>
          <a:solidFill>
            <a:srgbClr val="BAD80A"/>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algn="ctr"/>
            <a:endParaRPr lang="en-US" sz="1873" dirty="0">
              <a:solidFill>
                <a:schemeClr val="bg1"/>
              </a:solidFill>
            </a:endParaRPr>
          </a:p>
        </p:txBody>
      </p:sp>
      <p:sp>
        <p:nvSpPr>
          <p:cNvPr id="23" name="Rectangle 22"/>
          <p:cNvSpPr/>
          <p:nvPr/>
        </p:nvSpPr>
        <p:spPr>
          <a:xfrm>
            <a:off x="7321428" y="312486"/>
            <a:ext cx="230879" cy="307759"/>
          </a:xfrm>
          <a:prstGeom prst="rect">
            <a:avLst/>
          </a:prstGeom>
          <a:solidFill>
            <a:srgbClr val="FFF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3" dirty="0"/>
          </a:p>
        </p:txBody>
      </p:sp>
      <p:sp>
        <p:nvSpPr>
          <p:cNvPr id="24" name="Rectangle 23"/>
          <p:cNvSpPr/>
          <p:nvPr/>
        </p:nvSpPr>
        <p:spPr>
          <a:xfrm>
            <a:off x="7552307" y="312486"/>
            <a:ext cx="230879" cy="307759"/>
          </a:xfrm>
          <a:prstGeom prst="rect">
            <a:avLst/>
          </a:prstGeom>
          <a:solidFill>
            <a:srgbClr val="FF8C00"/>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algn="ctr"/>
            <a:endParaRPr lang="en-US" sz="1873" dirty="0">
              <a:solidFill>
                <a:schemeClr val="bg1"/>
              </a:solidFill>
            </a:endParaRPr>
          </a:p>
        </p:txBody>
      </p:sp>
      <p:sp>
        <p:nvSpPr>
          <p:cNvPr id="25" name="Rectangle 24"/>
          <p:cNvSpPr/>
          <p:nvPr/>
        </p:nvSpPr>
        <p:spPr>
          <a:xfrm>
            <a:off x="7783187" y="312486"/>
            <a:ext cx="230879" cy="307759"/>
          </a:xfrm>
          <a:prstGeom prst="rect">
            <a:avLst/>
          </a:prstGeom>
          <a:solidFill>
            <a:srgbClr val="E811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3" dirty="0">
              <a:solidFill>
                <a:srgbClr val="E81123"/>
              </a:solidFill>
            </a:endParaRPr>
          </a:p>
        </p:txBody>
      </p:sp>
      <p:sp>
        <p:nvSpPr>
          <p:cNvPr id="26" name="Rectangle 25"/>
          <p:cNvSpPr/>
          <p:nvPr/>
        </p:nvSpPr>
        <p:spPr>
          <a:xfrm>
            <a:off x="8317629" y="312486"/>
            <a:ext cx="230879" cy="307759"/>
          </a:xfrm>
          <a:prstGeom prst="rect">
            <a:avLst/>
          </a:prstGeom>
          <a:noFill/>
          <a:ln w="12700">
            <a:solidFill>
              <a:schemeClr val="tx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algn="ctr"/>
            <a:endParaRPr lang="en-US" sz="1873" dirty="0">
              <a:solidFill>
                <a:schemeClr val="bg1"/>
              </a:solidFill>
            </a:endParaRPr>
          </a:p>
        </p:txBody>
      </p:sp>
      <p:sp>
        <p:nvSpPr>
          <p:cNvPr id="31" name="TextBox 30"/>
          <p:cNvSpPr txBox="1"/>
          <p:nvPr/>
        </p:nvSpPr>
        <p:spPr>
          <a:xfrm>
            <a:off x="6850524" y="666875"/>
            <a:ext cx="346173" cy="233151"/>
          </a:xfrm>
          <a:prstGeom prst="rect">
            <a:avLst/>
          </a:prstGeom>
          <a:noFill/>
        </p:spPr>
        <p:txBody>
          <a:bodyPr wrap="square" lIns="0" tIns="0" rIns="0" bIns="0" rtlCol="0" anchor="t" anchorCtr="0">
            <a:noAutofit/>
          </a:bodyPr>
          <a:lstStyle/>
          <a:p>
            <a:r>
              <a:rPr lang="en-US" sz="1020" dirty="0"/>
              <a:t>Great</a:t>
            </a:r>
          </a:p>
        </p:txBody>
      </p:sp>
      <p:sp>
        <p:nvSpPr>
          <p:cNvPr id="32" name="TextBox 31"/>
          <p:cNvSpPr txBox="1"/>
          <p:nvPr/>
        </p:nvSpPr>
        <p:spPr>
          <a:xfrm>
            <a:off x="7256410" y="666875"/>
            <a:ext cx="346173" cy="233151"/>
          </a:xfrm>
          <a:prstGeom prst="rect">
            <a:avLst/>
          </a:prstGeom>
          <a:noFill/>
        </p:spPr>
        <p:txBody>
          <a:bodyPr wrap="square" lIns="0" tIns="0" rIns="0" bIns="0" rtlCol="0" anchor="t" anchorCtr="0">
            <a:noAutofit/>
          </a:bodyPr>
          <a:lstStyle/>
          <a:p>
            <a:pPr algn="ctr"/>
            <a:r>
              <a:rPr lang="en-US" sz="1020" dirty="0"/>
              <a:t>Good</a:t>
            </a:r>
          </a:p>
        </p:txBody>
      </p:sp>
      <p:sp>
        <p:nvSpPr>
          <p:cNvPr id="33" name="TextBox 32"/>
          <p:cNvSpPr txBox="1"/>
          <p:nvPr/>
        </p:nvSpPr>
        <p:spPr>
          <a:xfrm>
            <a:off x="7658749" y="666875"/>
            <a:ext cx="346173" cy="233151"/>
          </a:xfrm>
          <a:prstGeom prst="rect">
            <a:avLst/>
          </a:prstGeom>
          <a:noFill/>
        </p:spPr>
        <p:txBody>
          <a:bodyPr wrap="square" lIns="0" tIns="0" rIns="0" bIns="0" rtlCol="0" anchor="t" anchorCtr="0">
            <a:noAutofit/>
          </a:bodyPr>
          <a:lstStyle/>
          <a:p>
            <a:pPr algn="r"/>
            <a:r>
              <a:rPr lang="en-US" sz="1020" dirty="0"/>
              <a:t>Bad</a:t>
            </a:r>
          </a:p>
        </p:txBody>
      </p:sp>
      <p:sp>
        <p:nvSpPr>
          <p:cNvPr id="34" name="TextBox 33"/>
          <p:cNvSpPr txBox="1"/>
          <p:nvPr/>
        </p:nvSpPr>
        <p:spPr>
          <a:xfrm>
            <a:off x="8307184" y="666875"/>
            <a:ext cx="1107695" cy="233151"/>
          </a:xfrm>
          <a:prstGeom prst="rect">
            <a:avLst/>
          </a:prstGeom>
          <a:noFill/>
        </p:spPr>
        <p:txBody>
          <a:bodyPr wrap="square" lIns="0" tIns="0" rIns="0" bIns="0" rtlCol="0" anchor="t" anchorCtr="0">
            <a:noAutofit/>
          </a:bodyPr>
          <a:lstStyle/>
          <a:p>
            <a:r>
              <a:rPr lang="en-US" sz="1020" dirty="0"/>
              <a:t>Insufficient data </a:t>
            </a:r>
          </a:p>
        </p:txBody>
      </p:sp>
      <p:sp>
        <p:nvSpPr>
          <p:cNvPr id="17" name="TextBox 16"/>
          <p:cNvSpPr txBox="1"/>
          <p:nvPr/>
        </p:nvSpPr>
        <p:spPr>
          <a:xfrm>
            <a:off x="1399032" y="6597396"/>
            <a:ext cx="7461504" cy="251094"/>
          </a:xfrm>
          <a:prstGeom prst="rect">
            <a:avLst/>
          </a:prstGeom>
          <a:noFill/>
        </p:spPr>
        <p:txBody>
          <a:bodyPr wrap="square" lIns="0" tIns="0" rIns="0" bIns="0" rtlCol="0">
            <a:spAutoFit/>
          </a:bodyPr>
          <a:lstStyle/>
          <a:p>
            <a:pPr algn="r"/>
            <a:r>
              <a:rPr lang="en-US" sz="816" dirty="0">
                <a:solidFill>
                  <a:schemeClr val="tx2"/>
                </a:solidFill>
              </a:rPr>
              <a:t>Source: Microsoft Internal Data. Total Impressions Generated = 30 Million, Total Ads Analyzed = 56k, Analysis Period = 16 August 2015 – 31 January 2016.</a:t>
            </a:r>
          </a:p>
          <a:p>
            <a:pPr algn="r"/>
            <a:r>
              <a:rPr lang="en-US" sz="816" kern="0" dirty="0">
                <a:solidFill>
                  <a:schemeClr val="tx2"/>
                </a:solidFill>
                <a:latin typeface="Segoe UI Semibold" panose="020B0702040204020203" pitchFamily="34" charset="0"/>
                <a:cs typeface="Segoe UI Semibold" panose="020B0702040204020203" pitchFamily="34" charset="0"/>
              </a:rPr>
              <a:t>Note: These categories represent groups of similar keywords.</a:t>
            </a:r>
            <a:endParaRPr lang="en-US" sz="816" dirty="0">
              <a:solidFill>
                <a:schemeClr val="tx2"/>
              </a:solidFill>
              <a:latin typeface="+mj-lt"/>
              <a:cs typeface="Segoe Pro Display Semibold"/>
            </a:endParaRPr>
          </a:p>
        </p:txBody>
      </p:sp>
      <p:pic>
        <p:nvPicPr>
          <p:cNvPr id="5" name="Picture 4"/>
          <p:cNvPicPr>
            <a:picLocks noChangeAspect="1"/>
          </p:cNvPicPr>
          <p:nvPr/>
        </p:nvPicPr>
        <p:blipFill>
          <a:blip r:embed="rId2"/>
          <a:stretch>
            <a:fillRect/>
          </a:stretch>
        </p:blipFill>
        <p:spPr>
          <a:xfrm>
            <a:off x="343890" y="833830"/>
            <a:ext cx="8638781" cy="5578323"/>
          </a:xfrm>
          <a:prstGeom prst="rect">
            <a:avLst/>
          </a:prstGeom>
        </p:spPr>
      </p:pic>
    </p:spTree>
    <p:extLst>
      <p:ext uri="{BB962C8B-B14F-4D97-AF65-F5344CB8AC3E}">
        <p14:creationId xmlns:p14="http://schemas.microsoft.com/office/powerpoint/2010/main" val="373991687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a:xfrm>
            <a:off x="309514" y="312486"/>
            <a:ext cx="8712393" cy="699453"/>
          </a:xfrm>
          <a:prstGeom prst="rect">
            <a:avLst/>
          </a:prstGeom>
        </p:spPr>
        <p:txBody>
          <a:bodyPr/>
          <a:lstStyle>
            <a:lvl1pPr algn="l" defTabSz="457200" rtl="0" eaLnBrk="1" latinLnBrk="0" hangingPunct="1">
              <a:spcBef>
                <a:spcPct val="0"/>
              </a:spcBef>
              <a:buNone/>
              <a:defRPr sz="2000" kern="1200">
                <a:solidFill>
                  <a:schemeClr val="tx1"/>
                </a:solidFill>
                <a:latin typeface="+mj-lt"/>
                <a:ea typeface="+mj-ea"/>
                <a:cs typeface="+mj-cs"/>
              </a:defRPr>
            </a:lvl1pPr>
          </a:lstStyle>
          <a:p>
            <a:endParaRPr lang="en-US" sz="2040" dirty="0"/>
          </a:p>
        </p:txBody>
      </p:sp>
      <p:sp>
        <p:nvSpPr>
          <p:cNvPr id="3" name="Title 2"/>
          <p:cNvSpPr>
            <a:spLocks noGrp="1"/>
          </p:cNvSpPr>
          <p:nvPr>
            <p:ph type="title"/>
          </p:nvPr>
        </p:nvSpPr>
        <p:spPr/>
        <p:txBody>
          <a:bodyPr/>
          <a:lstStyle/>
          <a:p>
            <a:r>
              <a:rPr lang="en-US" sz="3600" dirty="0"/>
              <a:t>Top 5 ad combinations by device // </a:t>
            </a:r>
            <a:br>
              <a:rPr lang="en-US" sz="3600" dirty="0"/>
            </a:br>
            <a:r>
              <a:rPr lang="en-US" sz="3600" dirty="0">
                <a:gradFill>
                  <a:gsLst>
                    <a:gs pos="0">
                      <a:schemeClr val="accent1"/>
                    </a:gs>
                    <a:gs pos="100000">
                      <a:schemeClr val="accent1"/>
                    </a:gs>
                  </a:gsLst>
                </a:gradFill>
              </a:rPr>
              <a:t>Health Insurance</a:t>
            </a:r>
            <a:r>
              <a:rPr lang="en-US" sz="3600" dirty="0">
                <a:gradFill>
                  <a:gsLst>
                    <a:gs pos="0">
                      <a:schemeClr val="accent1"/>
                    </a:gs>
                    <a:gs pos="100000">
                      <a:schemeClr val="accent1"/>
                    </a:gs>
                  </a:gsLst>
                  <a:lin ang="5400000" scaled="0"/>
                </a:gradFill>
              </a:rPr>
              <a:t> </a:t>
            </a:r>
          </a:p>
        </p:txBody>
      </p:sp>
      <p:sp>
        <p:nvSpPr>
          <p:cNvPr id="10" name="Text Placeholder 5"/>
          <p:cNvSpPr>
            <a:spLocks noGrp="1"/>
          </p:cNvSpPr>
          <p:nvPr>
            <p:ph type="body" sz="quarter" idx="4294967295"/>
          </p:nvPr>
        </p:nvSpPr>
        <p:spPr>
          <a:xfrm>
            <a:off x="257175" y="4700809"/>
            <a:ext cx="8782050" cy="1535120"/>
          </a:xfrm>
          <a:prstGeom prst="rect">
            <a:avLst/>
          </a:prstGeom>
          <a:solidFill>
            <a:srgbClr val="D2D2D2"/>
          </a:solidFill>
        </p:spPr>
        <p:txBody>
          <a:bodyPr vert="horz" wrap="square" lIns="182880" tIns="93260" rIns="182880" bIns="93260" rtlCol="0" anchor="ctr">
            <a:spAutoFit/>
          </a:bodyPr>
          <a:lstStyle/>
          <a:p>
            <a:pPr marL="0" indent="0">
              <a:spcAft>
                <a:spcPts val="612"/>
              </a:spcAft>
              <a:buNone/>
            </a:pPr>
            <a:r>
              <a:rPr lang="en-US" sz="1020" b="1" dirty="0">
                <a:gradFill>
                  <a:gsLst>
                    <a:gs pos="100000">
                      <a:schemeClr val="tx1"/>
                    </a:gs>
                    <a:gs pos="0">
                      <a:schemeClr val="tx1"/>
                    </a:gs>
                  </a:gsLst>
                  <a:lin ang="5400000" scaled="0"/>
                </a:gradFill>
                <a:latin typeface="Segoe UI" panose="020B0502040204020203" pitchFamily="34" charset="0"/>
                <a:cs typeface="Segoe UI" panose="020B0502040204020203" pitchFamily="34" charset="0"/>
              </a:rPr>
              <a:t>Across Devices</a:t>
            </a:r>
            <a:r>
              <a:rPr lang="en-US" sz="1020" dirty="0">
                <a:gradFill>
                  <a:gsLst>
                    <a:gs pos="100000">
                      <a:schemeClr val="tx1"/>
                    </a:gs>
                    <a:gs pos="0">
                      <a:schemeClr val="tx1"/>
                    </a:gs>
                  </a:gsLst>
                  <a:lin ang="5400000" scaled="0"/>
                </a:gradFill>
                <a:latin typeface="Segoe UI" panose="020B0502040204020203" pitchFamily="34" charset="0"/>
                <a:cs typeface="Segoe UI" panose="020B0502040204020203" pitchFamily="34" charset="0"/>
              </a:rPr>
              <a:t>: For the title </a:t>
            </a:r>
            <a:r>
              <a:rPr lang="en-US" sz="1020" i="1" dirty="0">
                <a:gradFill>
                  <a:gsLst>
                    <a:gs pos="100000">
                      <a:schemeClr val="tx1"/>
                    </a:gs>
                    <a:gs pos="0">
                      <a:schemeClr val="tx1"/>
                    </a:gs>
                  </a:gsLst>
                  <a:lin ang="5400000" scaled="0"/>
                </a:gradFill>
                <a:latin typeface="Segoe UI" panose="020B0502040204020203" pitchFamily="34" charset="0"/>
                <a:cs typeface="Segoe UI" panose="020B0502040204020203" pitchFamily="34" charset="0"/>
              </a:rPr>
              <a:t>Time</a:t>
            </a:r>
            <a:r>
              <a:rPr lang="en-US" sz="1020" dirty="0">
                <a:gradFill>
                  <a:gsLst>
                    <a:gs pos="100000">
                      <a:schemeClr val="tx1"/>
                    </a:gs>
                    <a:gs pos="0">
                      <a:schemeClr val="tx1"/>
                    </a:gs>
                  </a:gsLst>
                  <a:lin ang="5400000" scaled="0"/>
                </a:gradFill>
                <a:latin typeface="Segoe UI" panose="020B0502040204020203" pitchFamily="34" charset="0"/>
                <a:cs typeface="Segoe UI" panose="020B0502040204020203" pitchFamily="34" charset="0"/>
              </a:rPr>
              <a:t> (e.g., “month”, “may”, “day”),</a:t>
            </a:r>
            <a:r>
              <a:rPr lang="en-US" sz="1020" i="1" dirty="0">
                <a:gradFill>
                  <a:gsLst>
                    <a:gs pos="100000">
                      <a:schemeClr val="tx1"/>
                    </a:gs>
                    <a:gs pos="0">
                      <a:schemeClr val="tx1"/>
                    </a:gs>
                  </a:gsLst>
                  <a:lin ang="5400000" scaled="0"/>
                </a:gradFill>
                <a:latin typeface="Segoe UI" panose="020B0502040204020203" pitchFamily="34" charset="0"/>
                <a:cs typeface="Segoe UI" panose="020B0502040204020203" pitchFamily="34" charset="0"/>
              </a:rPr>
              <a:t> Free </a:t>
            </a:r>
            <a:r>
              <a:rPr lang="en-US" sz="1020" dirty="0">
                <a:gradFill>
                  <a:gsLst>
                    <a:gs pos="100000">
                      <a:schemeClr val="tx1"/>
                    </a:gs>
                    <a:gs pos="0">
                      <a:schemeClr val="tx1"/>
                    </a:gs>
                  </a:gsLst>
                  <a:lin ang="5400000" scaled="0"/>
                </a:gradFill>
                <a:latin typeface="Segoe UI" panose="020B0502040204020203" pitchFamily="34" charset="0"/>
                <a:cs typeface="Segoe UI" panose="020B0502040204020203" pitchFamily="34" charset="0"/>
              </a:rPr>
              <a:t>(e.g., “free annuity”, “fast free”, “free health”) and </a:t>
            </a:r>
            <a:r>
              <a:rPr lang="en-US" sz="1020" i="1" dirty="0">
                <a:gradFill>
                  <a:gsLst>
                    <a:gs pos="100000">
                      <a:schemeClr val="tx1"/>
                    </a:gs>
                    <a:gs pos="0">
                      <a:schemeClr val="tx1"/>
                    </a:gs>
                  </a:gsLst>
                  <a:lin ang="5400000" scaled="0"/>
                </a:gradFill>
                <a:latin typeface="Segoe UI" panose="020B0502040204020203" pitchFamily="34" charset="0"/>
                <a:cs typeface="Segoe UI" panose="020B0502040204020203" pitchFamily="34" charset="0"/>
              </a:rPr>
              <a:t>Quote</a:t>
            </a:r>
            <a:r>
              <a:rPr lang="en-US" sz="1020" dirty="0">
                <a:gradFill>
                  <a:gsLst>
                    <a:gs pos="100000">
                      <a:schemeClr val="tx1"/>
                    </a:gs>
                    <a:gs pos="0">
                      <a:schemeClr val="tx1"/>
                    </a:gs>
                  </a:gsLst>
                  <a:lin ang="5400000" scaled="0"/>
                </a:gradFill>
                <a:latin typeface="Segoe UI" panose="020B0502040204020203" pitchFamily="34" charset="0"/>
                <a:cs typeface="Segoe UI" panose="020B0502040204020203" pitchFamily="34" charset="0"/>
              </a:rPr>
              <a:t> (e.g., “quotes”, “get quote”) are the top performing keywords. There’s more variety in the description, with keywords </a:t>
            </a:r>
            <a:r>
              <a:rPr lang="en-US" sz="1020" i="1" dirty="0">
                <a:gradFill>
                  <a:gsLst>
                    <a:gs pos="100000">
                      <a:schemeClr val="tx1"/>
                    </a:gs>
                    <a:gs pos="0">
                      <a:schemeClr val="tx1"/>
                    </a:gs>
                  </a:gsLst>
                  <a:lin ang="5400000" scaled="0"/>
                </a:gradFill>
                <a:latin typeface="Segoe UI" panose="020B0502040204020203" pitchFamily="34" charset="0"/>
                <a:cs typeface="Segoe UI" panose="020B0502040204020203" pitchFamily="34" charset="0"/>
              </a:rPr>
              <a:t>Price/Pricing</a:t>
            </a:r>
            <a:r>
              <a:rPr lang="en-US" sz="1020" dirty="0">
                <a:gradFill>
                  <a:gsLst>
                    <a:gs pos="100000">
                      <a:schemeClr val="tx1"/>
                    </a:gs>
                    <a:gs pos="0">
                      <a:schemeClr val="tx1"/>
                    </a:gs>
                  </a:gsLst>
                  <a:lin ang="5400000" scaled="0"/>
                </a:gradFill>
                <a:latin typeface="Segoe UI" panose="020B0502040204020203" pitchFamily="34" charset="0"/>
                <a:cs typeface="Segoe UI" panose="020B0502040204020203" pitchFamily="34" charset="0"/>
              </a:rPr>
              <a:t> (e.g., “insurance $”, “rates”, “plans prices”),</a:t>
            </a:r>
            <a:r>
              <a:rPr lang="en-US" sz="1020" i="1" dirty="0">
                <a:gradFill>
                  <a:gsLst>
                    <a:gs pos="100000">
                      <a:schemeClr val="tx1"/>
                    </a:gs>
                    <a:gs pos="0">
                      <a:schemeClr val="tx1"/>
                    </a:gs>
                  </a:gsLst>
                  <a:lin ang="5400000" scaled="0"/>
                </a:gradFill>
                <a:latin typeface="Segoe UI" panose="020B0502040204020203" pitchFamily="34" charset="0"/>
                <a:cs typeface="Segoe UI" panose="020B0502040204020203" pitchFamily="34" charset="0"/>
              </a:rPr>
              <a:t> Brand </a:t>
            </a:r>
            <a:r>
              <a:rPr lang="en-US" sz="1020" dirty="0">
                <a:gradFill>
                  <a:gsLst>
                    <a:gs pos="100000">
                      <a:schemeClr val="tx1"/>
                    </a:gs>
                    <a:gs pos="0">
                      <a:schemeClr val="tx1"/>
                    </a:gs>
                  </a:gsLst>
                  <a:lin ang="5400000" scaled="0"/>
                </a:gradFill>
                <a:latin typeface="Segoe UI" panose="020B0502040204020203" pitchFamily="34" charset="0"/>
                <a:cs typeface="Segoe UI" panose="020B0502040204020203" pitchFamily="34" charset="0"/>
              </a:rPr>
              <a:t>terms and </a:t>
            </a:r>
            <a:r>
              <a:rPr lang="en-US" sz="1020" i="1" dirty="0">
                <a:gradFill>
                  <a:gsLst>
                    <a:gs pos="100000">
                      <a:schemeClr val="tx1"/>
                    </a:gs>
                    <a:gs pos="0">
                      <a:schemeClr val="tx1"/>
                    </a:gs>
                  </a:gsLst>
                  <a:lin ang="5400000" scaled="0"/>
                </a:gradFill>
                <a:latin typeface="Segoe UI" panose="020B0502040204020203" pitchFamily="34" charset="0"/>
                <a:cs typeface="Segoe UI" panose="020B0502040204020203" pitchFamily="34" charset="0"/>
              </a:rPr>
              <a:t>Heath Care </a:t>
            </a:r>
            <a:r>
              <a:rPr lang="en-US" sz="1020" dirty="0">
                <a:gradFill>
                  <a:gsLst>
                    <a:gs pos="100000">
                      <a:schemeClr val="tx1"/>
                    </a:gs>
                    <a:gs pos="0">
                      <a:schemeClr val="tx1"/>
                    </a:gs>
                  </a:gsLst>
                  <a:lin ang="5400000" scaled="0"/>
                </a:gradFill>
                <a:latin typeface="Segoe UI" panose="020B0502040204020203" pitchFamily="34" charset="0"/>
                <a:cs typeface="Segoe UI" panose="020B0502040204020203" pitchFamily="34" charset="0"/>
              </a:rPr>
              <a:t>(e.g., “health insurance”, “cost health”, “healthcare </a:t>
            </a:r>
            <a:r>
              <a:rPr lang="en-US" sz="1020" dirty="0" err="1">
                <a:gradFill>
                  <a:gsLst>
                    <a:gs pos="100000">
                      <a:schemeClr val="tx1"/>
                    </a:gs>
                    <a:gs pos="0">
                      <a:schemeClr val="tx1"/>
                    </a:gs>
                  </a:gsLst>
                  <a:lin ang="5400000" scaled="0"/>
                </a:gradFill>
                <a:latin typeface="Segoe UI" panose="020B0502040204020203" pitchFamily="34" charset="0"/>
                <a:cs typeface="Segoe UI" panose="020B0502040204020203" pitchFamily="34" charset="0"/>
              </a:rPr>
              <a:t>gov</a:t>
            </a:r>
            <a:r>
              <a:rPr lang="en-US" sz="1020" dirty="0">
                <a:gradFill>
                  <a:gsLst>
                    <a:gs pos="100000">
                      <a:schemeClr val="tx1"/>
                    </a:gs>
                    <a:gs pos="0">
                      <a:schemeClr val="tx1"/>
                    </a:gs>
                  </a:gsLst>
                  <a:lin ang="5400000" scaled="0"/>
                </a:gradFill>
                <a:latin typeface="Segoe UI" panose="020B0502040204020203" pitchFamily="34" charset="0"/>
                <a:cs typeface="Segoe UI" panose="020B0502040204020203" pitchFamily="34" charset="0"/>
              </a:rPr>
              <a:t>”) among the good performers.</a:t>
            </a:r>
          </a:p>
          <a:p>
            <a:pPr marL="0" indent="0">
              <a:spcAft>
                <a:spcPts val="612"/>
              </a:spcAft>
              <a:buNone/>
            </a:pPr>
            <a:r>
              <a:rPr lang="en-US" sz="1020" b="1" dirty="0">
                <a:gradFill>
                  <a:gsLst>
                    <a:gs pos="100000">
                      <a:schemeClr val="tx1"/>
                    </a:gs>
                    <a:gs pos="0">
                      <a:schemeClr val="tx1"/>
                    </a:gs>
                  </a:gsLst>
                  <a:lin ang="5400000" scaled="0"/>
                </a:gradFill>
                <a:latin typeface="Segoe UI" panose="020B0502040204020203" pitchFamily="34" charset="0"/>
                <a:cs typeface="Segoe UI" panose="020B0502040204020203" pitchFamily="34" charset="0"/>
              </a:rPr>
              <a:t>PC + Tablet</a:t>
            </a:r>
            <a:r>
              <a:rPr lang="en-US" sz="1020" dirty="0">
                <a:gradFill>
                  <a:gsLst>
                    <a:gs pos="100000">
                      <a:schemeClr val="tx1"/>
                    </a:gs>
                    <a:gs pos="0">
                      <a:schemeClr val="tx1"/>
                    </a:gs>
                  </a:gsLst>
                  <a:lin ang="5400000" scaled="0"/>
                </a:gradFill>
                <a:latin typeface="Segoe UI" panose="020B0502040204020203" pitchFamily="34" charset="0"/>
                <a:cs typeface="Segoe UI" panose="020B0502040204020203" pitchFamily="34" charset="0"/>
              </a:rPr>
              <a:t>: In </a:t>
            </a:r>
            <a:r>
              <a:rPr lang="en-US" sz="1020" dirty="0" err="1">
                <a:gradFill>
                  <a:gsLst>
                    <a:gs pos="100000">
                      <a:schemeClr val="tx1"/>
                    </a:gs>
                    <a:gs pos="0">
                      <a:schemeClr val="tx1"/>
                    </a:gs>
                  </a:gsLst>
                  <a:lin ang="5400000" scaled="0"/>
                </a:gradFill>
                <a:latin typeface="Segoe UI" panose="020B0502040204020203" pitchFamily="34" charset="0"/>
                <a:cs typeface="Segoe UI" panose="020B0502040204020203" pitchFamily="34" charset="0"/>
              </a:rPr>
              <a:t>PC+Tablet</a:t>
            </a:r>
            <a:r>
              <a:rPr lang="en-US" sz="1020" dirty="0">
                <a:gradFill>
                  <a:gsLst>
                    <a:gs pos="100000">
                      <a:schemeClr val="tx1"/>
                    </a:gs>
                    <a:gs pos="0">
                      <a:schemeClr val="tx1"/>
                    </a:gs>
                  </a:gsLst>
                  <a:lin ang="5400000" scaled="0"/>
                </a:gradFill>
                <a:latin typeface="Segoe UI" panose="020B0502040204020203" pitchFamily="34" charset="0"/>
                <a:cs typeface="Segoe UI" panose="020B0502040204020203" pitchFamily="34" charset="0"/>
              </a:rPr>
              <a:t> ads, a title with </a:t>
            </a:r>
            <a:r>
              <a:rPr lang="en-US" sz="1020" i="1" dirty="0">
                <a:gradFill>
                  <a:gsLst>
                    <a:gs pos="100000">
                      <a:schemeClr val="tx1"/>
                    </a:gs>
                    <a:gs pos="0">
                      <a:schemeClr val="tx1"/>
                    </a:gs>
                  </a:gsLst>
                  <a:lin ang="5400000" scaled="0"/>
                </a:gradFill>
                <a:latin typeface="Segoe UI" panose="020B0502040204020203" pitchFamily="34" charset="0"/>
                <a:cs typeface="Segoe UI" panose="020B0502040204020203" pitchFamily="34" charset="0"/>
              </a:rPr>
              <a:t>Official</a:t>
            </a:r>
            <a:r>
              <a:rPr lang="en-US" sz="1020" dirty="0">
                <a:gradFill>
                  <a:gsLst>
                    <a:gs pos="100000">
                      <a:schemeClr val="tx1"/>
                    </a:gs>
                    <a:gs pos="0">
                      <a:schemeClr val="tx1"/>
                    </a:gs>
                  </a:gsLst>
                  <a:lin ang="5400000" scaled="0"/>
                </a:gradFill>
                <a:latin typeface="Segoe UI" panose="020B0502040204020203" pitchFamily="34" charset="0"/>
                <a:cs typeface="Segoe UI" panose="020B0502040204020203" pitchFamily="34" charset="0"/>
              </a:rPr>
              <a:t> (e.g., “official”, “official site”) sees high performance. While the description presents more variations like </a:t>
            </a:r>
            <a:r>
              <a:rPr lang="en-US" sz="1020" i="1" dirty="0">
                <a:gradFill>
                  <a:gsLst>
                    <a:gs pos="100000">
                      <a:schemeClr val="tx1"/>
                    </a:gs>
                    <a:gs pos="0">
                      <a:schemeClr val="tx1"/>
                    </a:gs>
                  </a:gsLst>
                  <a:lin ang="5400000" scaled="0"/>
                </a:gradFill>
                <a:latin typeface="Segoe UI" panose="020B0502040204020203" pitchFamily="34" charset="0"/>
                <a:cs typeface="Segoe UI" panose="020B0502040204020203" pitchFamily="34" charset="0"/>
              </a:rPr>
              <a:t>Online</a:t>
            </a:r>
            <a:r>
              <a:rPr lang="en-US" sz="1020" dirty="0">
                <a:gradFill>
                  <a:gsLst>
                    <a:gs pos="100000">
                      <a:schemeClr val="tx1"/>
                    </a:gs>
                    <a:gs pos="0">
                      <a:schemeClr val="tx1"/>
                    </a:gs>
                  </a:gsLst>
                  <a:lin ang="5400000" scaled="0"/>
                </a:gradFill>
                <a:latin typeface="Segoe UI" panose="020B0502040204020203" pitchFamily="34" charset="0"/>
                <a:cs typeface="Segoe UI" panose="020B0502040204020203" pitchFamily="34" charset="0"/>
              </a:rPr>
              <a:t> (e.g., “plans online”, “enroll online”) and </a:t>
            </a:r>
            <a:r>
              <a:rPr lang="en-US" sz="1020" i="1" dirty="0">
                <a:gradFill>
                  <a:gsLst>
                    <a:gs pos="100000">
                      <a:schemeClr val="tx1"/>
                    </a:gs>
                    <a:gs pos="0">
                      <a:schemeClr val="tx1"/>
                    </a:gs>
                  </a:gsLst>
                  <a:lin ang="5400000" scaled="0"/>
                </a:gradFill>
                <a:latin typeface="Segoe UI" panose="020B0502040204020203" pitchFamily="34" charset="0"/>
                <a:cs typeface="Segoe UI" panose="020B0502040204020203" pitchFamily="34" charset="0"/>
              </a:rPr>
              <a:t>Superlative </a:t>
            </a:r>
            <a:r>
              <a:rPr lang="en-US" sz="1020" dirty="0">
                <a:gradFill>
                  <a:gsLst>
                    <a:gs pos="100000">
                      <a:schemeClr val="tx1"/>
                    </a:gs>
                    <a:gs pos="0">
                      <a:schemeClr val="tx1"/>
                    </a:gs>
                  </a:gsLst>
                  <a:lin ang="5400000" scaled="0"/>
                </a:gradFill>
                <a:latin typeface="Segoe UI" panose="020B0502040204020203" pitchFamily="34" charset="0"/>
                <a:cs typeface="Segoe UI" panose="020B0502040204020203" pitchFamily="34" charset="0"/>
              </a:rPr>
              <a:t>(e.g., “best health”, fast”, “easy”) to combine for more engaging ads.</a:t>
            </a:r>
          </a:p>
          <a:p>
            <a:pPr marL="0" indent="0">
              <a:spcAft>
                <a:spcPts val="612"/>
              </a:spcAft>
              <a:buNone/>
            </a:pPr>
            <a:r>
              <a:rPr lang="en-US" sz="1020" b="1" dirty="0">
                <a:gradFill>
                  <a:gsLst>
                    <a:gs pos="100000">
                      <a:schemeClr val="tx1"/>
                    </a:gs>
                    <a:gs pos="0">
                      <a:schemeClr val="tx1"/>
                    </a:gs>
                  </a:gsLst>
                  <a:lin ang="5400000" scaled="0"/>
                </a:gradFill>
                <a:latin typeface="Segoe UI" panose="020B0502040204020203" pitchFamily="34" charset="0"/>
                <a:cs typeface="Segoe UI" panose="020B0502040204020203" pitchFamily="34" charset="0"/>
              </a:rPr>
              <a:t>Mobile</a:t>
            </a:r>
            <a:r>
              <a:rPr lang="en-US" sz="1020" dirty="0">
                <a:gradFill>
                  <a:gsLst>
                    <a:gs pos="100000">
                      <a:schemeClr val="tx1"/>
                    </a:gs>
                    <a:gs pos="0">
                      <a:schemeClr val="tx1"/>
                    </a:gs>
                  </a:gsLst>
                  <a:lin ang="5400000" scaled="0"/>
                </a:gradFill>
                <a:latin typeface="Segoe UI" panose="020B0502040204020203" pitchFamily="34" charset="0"/>
                <a:cs typeface="Segoe UI" panose="020B0502040204020203" pitchFamily="34" charset="0"/>
              </a:rPr>
              <a:t>: For Mobile ads, the top performing ad titles are consistent with those for Across Devices, for example </a:t>
            </a:r>
            <a:r>
              <a:rPr lang="en-US" sz="1020" i="1" dirty="0">
                <a:gradFill>
                  <a:gsLst>
                    <a:gs pos="100000">
                      <a:schemeClr val="tx1"/>
                    </a:gs>
                    <a:gs pos="0">
                      <a:schemeClr val="tx1"/>
                    </a:gs>
                  </a:gsLst>
                  <a:lin ang="5400000" scaled="0"/>
                </a:gradFill>
                <a:latin typeface="Segoe UI" panose="020B0502040204020203" pitchFamily="34" charset="0"/>
                <a:cs typeface="Segoe UI" panose="020B0502040204020203" pitchFamily="34" charset="0"/>
              </a:rPr>
              <a:t>Free</a:t>
            </a:r>
            <a:r>
              <a:rPr lang="en-US" sz="1020" dirty="0">
                <a:gradFill>
                  <a:gsLst>
                    <a:gs pos="100000">
                      <a:schemeClr val="tx1"/>
                    </a:gs>
                    <a:gs pos="0">
                      <a:schemeClr val="tx1"/>
                    </a:gs>
                  </a:gsLst>
                  <a:lin ang="5400000" scaled="0"/>
                </a:gradFill>
                <a:latin typeface="Segoe UI" panose="020B0502040204020203" pitchFamily="34" charset="0"/>
                <a:cs typeface="Segoe UI" panose="020B0502040204020203" pitchFamily="34" charset="0"/>
              </a:rPr>
              <a:t> (e.g., “free”, “free online”). For the description we can take advantage of more variation, like </a:t>
            </a:r>
            <a:r>
              <a:rPr lang="en-US" sz="1020" i="1" dirty="0">
                <a:gradFill>
                  <a:gsLst>
                    <a:gs pos="100000">
                      <a:schemeClr val="tx1"/>
                    </a:gs>
                    <a:gs pos="0">
                      <a:schemeClr val="tx1"/>
                    </a:gs>
                  </a:gsLst>
                  <a:lin ang="5400000" scaled="0"/>
                </a:gradFill>
                <a:latin typeface="Segoe UI" panose="020B0502040204020203" pitchFamily="34" charset="0"/>
                <a:cs typeface="Segoe UI" panose="020B0502040204020203" pitchFamily="34" charset="0"/>
              </a:rPr>
              <a:t>Price/Pricing</a:t>
            </a:r>
            <a:r>
              <a:rPr lang="en-US" sz="1020" dirty="0">
                <a:gradFill>
                  <a:gsLst>
                    <a:gs pos="100000">
                      <a:schemeClr val="tx1"/>
                    </a:gs>
                    <a:gs pos="0">
                      <a:schemeClr val="tx1"/>
                    </a:gs>
                  </a:gsLst>
                  <a:lin ang="5400000" scaled="0"/>
                </a:gradFill>
                <a:latin typeface="Segoe UI" panose="020B0502040204020203" pitchFamily="34" charset="0"/>
                <a:cs typeface="Segoe UI" panose="020B0502040204020203" pitchFamily="34" charset="0"/>
              </a:rPr>
              <a:t> (e.g., “low $”, “price”, “$ month”) and </a:t>
            </a:r>
            <a:r>
              <a:rPr lang="en-US" sz="1020" i="1" dirty="0">
                <a:gradFill>
                  <a:gsLst>
                    <a:gs pos="100000">
                      <a:schemeClr val="tx1"/>
                    </a:gs>
                    <a:gs pos="0">
                      <a:schemeClr val="tx1"/>
                    </a:gs>
                  </a:gsLst>
                  <a:lin ang="5400000" scaled="0"/>
                </a:gradFill>
                <a:latin typeface="Segoe UI" panose="020B0502040204020203" pitchFamily="34" charset="0"/>
                <a:cs typeface="Segoe UI" panose="020B0502040204020203" pitchFamily="34" charset="0"/>
              </a:rPr>
              <a:t>Heath Care </a:t>
            </a:r>
            <a:r>
              <a:rPr lang="en-US" sz="1020" dirty="0">
                <a:gradFill>
                  <a:gsLst>
                    <a:gs pos="100000">
                      <a:schemeClr val="tx1"/>
                    </a:gs>
                    <a:gs pos="0">
                      <a:schemeClr val="tx1"/>
                    </a:gs>
                  </a:gsLst>
                  <a:lin ang="5400000" scaled="0"/>
                </a:gradFill>
                <a:latin typeface="Segoe UI" panose="020B0502040204020203" pitchFamily="34" charset="0"/>
                <a:cs typeface="Segoe UI" panose="020B0502040204020203" pitchFamily="34" charset="0"/>
              </a:rPr>
              <a:t>(e.g., “health care”, “health”, “health coverage”), to boost performance.</a:t>
            </a:r>
          </a:p>
        </p:txBody>
      </p:sp>
      <p:graphicFrame>
        <p:nvGraphicFramePr>
          <p:cNvPr id="11" name="Content Placeholder 6"/>
          <p:cNvGraphicFramePr>
            <a:graphicFrameLocks/>
          </p:cNvGraphicFramePr>
          <p:nvPr>
            <p:extLst>
              <p:ext uri="{D42A27DB-BD31-4B8C-83A1-F6EECF244321}">
                <p14:modId xmlns:p14="http://schemas.microsoft.com/office/powerpoint/2010/main" val="1068239613"/>
              </p:ext>
            </p:extLst>
          </p:nvPr>
        </p:nvGraphicFramePr>
        <p:xfrm>
          <a:off x="257175" y="3722224"/>
          <a:ext cx="8782047" cy="746082"/>
        </p:xfrm>
        <a:graphic>
          <a:graphicData uri="http://schemas.openxmlformats.org/drawingml/2006/table">
            <a:tbl>
              <a:tblPr>
                <a:tableStyleId>{2D5ABB26-0587-4C30-8999-92F81FD0307C}</a:tableStyleId>
              </a:tblPr>
              <a:tblGrid>
                <a:gridCol w="1352557">
                  <a:extLst>
                    <a:ext uri="{9D8B030D-6E8A-4147-A177-3AD203B41FA5}">
                      <a16:colId xmlns:a16="http://schemas.microsoft.com/office/drawing/2014/main" val="2692298927"/>
                    </a:ext>
                  </a:extLst>
                </a:gridCol>
                <a:gridCol w="1485898">
                  <a:extLst>
                    <a:ext uri="{9D8B030D-6E8A-4147-A177-3AD203B41FA5}">
                      <a16:colId xmlns:a16="http://schemas.microsoft.com/office/drawing/2014/main" val="1270500063"/>
                    </a:ext>
                  </a:extLst>
                </a:gridCol>
                <a:gridCol w="1485898">
                  <a:extLst>
                    <a:ext uri="{9D8B030D-6E8A-4147-A177-3AD203B41FA5}">
                      <a16:colId xmlns:a16="http://schemas.microsoft.com/office/drawing/2014/main" val="1370375355"/>
                    </a:ext>
                  </a:extLst>
                </a:gridCol>
                <a:gridCol w="1485898">
                  <a:extLst>
                    <a:ext uri="{9D8B030D-6E8A-4147-A177-3AD203B41FA5}">
                      <a16:colId xmlns:a16="http://schemas.microsoft.com/office/drawing/2014/main" val="3274139486"/>
                    </a:ext>
                  </a:extLst>
                </a:gridCol>
                <a:gridCol w="1485898">
                  <a:extLst>
                    <a:ext uri="{9D8B030D-6E8A-4147-A177-3AD203B41FA5}">
                      <a16:colId xmlns:a16="http://schemas.microsoft.com/office/drawing/2014/main" val="4224804719"/>
                    </a:ext>
                  </a:extLst>
                </a:gridCol>
                <a:gridCol w="1485898">
                  <a:extLst>
                    <a:ext uri="{9D8B030D-6E8A-4147-A177-3AD203B41FA5}">
                      <a16:colId xmlns:a16="http://schemas.microsoft.com/office/drawing/2014/main" val="184587818"/>
                    </a:ext>
                  </a:extLst>
                </a:gridCol>
              </a:tblGrid>
              <a:tr h="248694">
                <a:tc rowSpan="3">
                  <a:txBody>
                    <a:bodyPr/>
                    <a:lstStyle/>
                    <a:p>
                      <a:pPr algn="l" fontAlgn="ctr"/>
                      <a:r>
                        <a:rPr lang="en-US" sz="1200" b="1" i="0" u="none" strike="noStrike" dirty="0">
                          <a:gradFill>
                            <a:gsLst>
                              <a:gs pos="0">
                                <a:schemeClr val="bg1"/>
                              </a:gs>
                              <a:gs pos="100000">
                                <a:schemeClr val="bg1"/>
                              </a:gs>
                            </a:gsLst>
                          </a:gradFill>
                          <a:latin typeface="+mj-lt"/>
                        </a:rPr>
                        <a:t>Mobile</a:t>
                      </a:r>
                    </a:p>
                  </a:txBody>
                  <a:tcPr marL="182880" marR="182880" marT="0" marB="0" anchor="ctr">
                    <a:lnL w="12700" cap="flat" cmpd="sng" algn="ctr">
                      <a:solidFill>
                        <a:schemeClr val="accent1"/>
                      </a:solidFill>
                      <a:prstDash val="dot"/>
                      <a:round/>
                      <a:headEnd type="none" w="med" len="med"/>
                      <a:tailEnd type="none" w="med" len="med"/>
                    </a:lnL>
                    <a:lnR w="12700" cap="flat" cmpd="sng" algn="ctr">
                      <a:solidFill>
                        <a:schemeClr val="accent1"/>
                      </a:solidFill>
                      <a:prstDash val="dot"/>
                      <a:round/>
                      <a:headEnd type="none" w="med" len="med"/>
                      <a:tailEnd type="none" w="med" len="med"/>
                    </a:lnR>
                    <a:lnT w="12700" cap="flat" cmpd="sng" algn="ctr">
                      <a:solidFill>
                        <a:schemeClr val="accent1"/>
                      </a:solidFill>
                      <a:prstDash val="dot"/>
                      <a:round/>
                      <a:headEnd type="none" w="med" len="med"/>
                      <a:tailEnd type="none" w="med" len="med"/>
                    </a:lnT>
                    <a:lnB w="12700" cap="flat" cmpd="sng" algn="ctr">
                      <a:solidFill>
                        <a:schemeClr val="accent1"/>
                      </a:solidFill>
                      <a:prstDash val="dot"/>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rtl="0" fontAlgn="b"/>
                      <a:r>
                        <a:rPr lang="en-US" sz="1000" u="none" strike="noStrike" kern="1200" dirty="0">
                          <a:solidFill>
                            <a:srgbClr val="1020B0"/>
                          </a:solidFill>
                          <a:latin typeface="Segoe UI" panose="020B0502040204020203" pitchFamily="34" charset="0"/>
                          <a:ea typeface="+mn-ea"/>
                          <a:cs typeface="Segoe UI" panose="020B0502040204020203" pitchFamily="34" charset="0"/>
                        </a:rPr>
                        <a:t>Time</a:t>
                      </a:r>
                    </a:p>
                  </a:txBody>
                  <a:tcPr marL="93260" marR="93260" marT="46630" marB="46630" anchor="ctr">
                    <a:lnL w="12700" cap="flat" cmpd="sng" algn="ctr">
                      <a:solidFill>
                        <a:schemeClr val="accent1"/>
                      </a:solidFill>
                      <a:prstDash val="dot"/>
                      <a:round/>
                      <a:headEnd type="none" w="med" len="med"/>
                      <a:tailEnd type="none" w="med" len="med"/>
                    </a:lnL>
                    <a:lnR w="12700" cap="flat" cmpd="sng" algn="ctr">
                      <a:solidFill>
                        <a:schemeClr val="accent1"/>
                      </a:solidFill>
                      <a:prstDash val="dot"/>
                      <a:round/>
                      <a:headEnd type="none" w="med" len="med"/>
                      <a:tailEnd type="none" w="med" len="med"/>
                    </a:lnR>
                    <a:lnT w="12700" cap="flat" cmpd="sng" algn="ctr">
                      <a:solidFill>
                        <a:schemeClr val="accent1"/>
                      </a:solidFill>
                      <a:prstDash val="dot"/>
                      <a:round/>
                      <a:headEnd type="none" w="med" len="med"/>
                      <a:tailEnd type="none" w="med" len="med"/>
                    </a:lnT>
                    <a:lnB w="12700" cap="flat" cmpd="sng" algn="ctr">
                      <a:solidFill>
                        <a:schemeClr val="accent1"/>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r>
                        <a:rPr lang="en-US" sz="1000" b="0" i="0" u="none" strike="noStrike" baseline="0" dirty="0">
                          <a:solidFill>
                            <a:srgbClr val="1020B0"/>
                          </a:solidFill>
                          <a:latin typeface="Segoe UI" panose="020B0502040204020203" pitchFamily="34" charset="0"/>
                          <a:cs typeface="Segoe UI" panose="020B0502040204020203" pitchFamily="34" charset="0"/>
                        </a:rPr>
                        <a:t>Time</a:t>
                      </a:r>
                      <a:endParaRPr lang="en-US" sz="1000" b="0" i="0" u="none" strike="noStrike" dirty="0">
                        <a:solidFill>
                          <a:srgbClr val="1020B0"/>
                        </a:solidFill>
                        <a:latin typeface="Segoe UI" panose="020B0502040204020203" pitchFamily="34" charset="0"/>
                        <a:cs typeface="Segoe UI" panose="020B0502040204020203" pitchFamily="34" charset="0"/>
                      </a:endParaRPr>
                    </a:p>
                  </a:txBody>
                  <a:tcPr marL="93260" marR="93260" marT="46630" marB="46630" anchor="ctr">
                    <a:lnL w="12700" cap="flat" cmpd="sng" algn="ctr">
                      <a:solidFill>
                        <a:schemeClr val="accent1"/>
                      </a:solidFill>
                      <a:prstDash val="dot"/>
                      <a:round/>
                      <a:headEnd type="none" w="med" len="med"/>
                      <a:tailEnd type="none" w="med" len="med"/>
                    </a:lnL>
                    <a:lnR w="12700" cap="flat" cmpd="sng" algn="ctr">
                      <a:solidFill>
                        <a:schemeClr val="accent1"/>
                      </a:solidFill>
                      <a:prstDash val="dot"/>
                      <a:round/>
                      <a:headEnd type="none" w="med" len="med"/>
                      <a:tailEnd type="none" w="med" len="med"/>
                    </a:lnR>
                    <a:lnT w="12700" cap="flat" cmpd="sng" algn="ctr">
                      <a:solidFill>
                        <a:schemeClr val="accent1"/>
                      </a:solidFill>
                      <a:prstDash val="dot"/>
                      <a:round/>
                      <a:headEnd type="none" w="med" len="med"/>
                      <a:tailEnd type="none" w="med" len="med"/>
                    </a:lnT>
                    <a:lnB w="12700" cap="flat" cmpd="sng" algn="ctr">
                      <a:solidFill>
                        <a:schemeClr val="accent1"/>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r>
                        <a:rPr lang="en-US" sz="1000" b="0" i="0" u="none" strike="noStrike" baseline="0">
                          <a:solidFill>
                            <a:srgbClr val="1020B0"/>
                          </a:solidFill>
                          <a:latin typeface="Segoe UI" panose="020B0502040204020203" pitchFamily="34" charset="0"/>
                          <a:cs typeface="Segoe UI" panose="020B0502040204020203" pitchFamily="34" charset="0"/>
                        </a:rPr>
                        <a:t>Free</a:t>
                      </a:r>
                      <a:endParaRPr lang="en-US" sz="1000" b="0" i="0" u="none" strike="noStrike" dirty="0">
                        <a:solidFill>
                          <a:srgbClr val="1020B0"/>
                        </a:solidFill>
                        <a:latin typeface="Segoe UI" panose="020B0502040204020203" pitchFamily="34" charset="0"/>
                        <a:cs typeface="Segoe UI" panose="020B0502040204020203" pitchFamily="34" charset="0"/>
                      </a:endParaRPr>
                    </a:p>
                  </a:txBody>
                  <a:tcPr marL="93260" marR="93260" marT="46630" marB="46630" anchor="ctr">
                    <a:lnL w="12700" cap="flat" cmpd="sng" algn="ctr">
                      <a:solidFill>
                        <a:schemeClr val="accent1"/>
                      </a:solidFill>
                      <a:prstDash val="dot"/>
                      <a:round/>
                      <a:headEnd type="none" w="med" len="med"/>
                      <a:tailEnd type="none" w="med" len="med"/>
                    </a:lnL>
                    <a:lnR w="12700" cap="flat" cmpd="sng" algn="ctr">
                      <a:solidFill>
                        <a:schemeClr val="accent1"/>
                      </a:solidFill>
                      <a:prstDash val="dot"/>
                      <a:round/>
                      <a:headEnd type="none" w="med" len="med"/>
                      <a:tailEnd type="none" w="med" len="med"/>
                    </a:lnR>
                    <a:lnT w="12700" cap="flat" cmpd="sng" algn="ctr">
                      <a:solidFill>
                        <a:schemeClr val="accent1"/>
                      </a:solidFill>
                      <a:prstDash val="dot"/>
                      <a:round/>
                      <a:headEnd type="none" w="med" len="med"/>
                      <a:tailEnd type="none" w="med" len="med"/>
                    </a:lnT>
                    <a:lnB w="12700" cap="flat" cmpd="sng" algn="ctr">
                      <a:solidFill>
                        <a:schemeClr val="accent1"/>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r>
                        <a:rPr lang="en-US" sz="1000" b="0" i="0" u="none" strike="noStrike" baseline="0" dirty="0">
                          <a:solidFill>
                            <a:srgbClr val="1020B0"/>
                          </a:solidFill>
                          <a:latin typeface="Segoe UI" panose="020B0502040204020203" pitchFamily="34" charset="0"/>
                          <a:cs typeface="Segoe UI" panose="020B0502040204020203" pitchFamily="34" charset="0"/>
                        </a:rPr>
                        <a:t>Quote</a:t>
                      </a:r>
                      <a:endParaRPr lang="en-US" sz="1000" b="0" i="0" u="none" strike="noStrike" dirty="0">
                        <a:solidFill>
                          <a:srgbClr val="1020B0"/>
                        </a:solidFill>
                        <a:latin typeface="Segoe UI" panose="020B0502040204020203" pitchFamily="34" charset="0"/>
                        <a:cs typeface="Segoe UI" panose="020B0502040204020203" pitchFamily="34" charset="0"/>
                      </a:endParaRPr>
                    </a:p>
                  </a:txBody>
                  <a:tcPr marL="93260" marR="93260" marT="46630" marB="46630" anchor="ctr">
                    <a:lnL w="12700" cap="flat" cmpd="sng" algn="ctr">
                      <a:solidFill>
                        <a:schemeClr val="accent1"/>
                      </a:solidFill>
                      <a:prstDash val="dot"/>
                      <a:round/>
                      <a:headEnd type="none" w="med" len="med"/>
                      <a:tailEnd type="none" w="med" len="med"/>
                    </a:lnL>
                    <a:lnR w="12700" cap="flat" cmpd="sng" algn="ctr">
                      <a:solidFill>
                        <a:schemeClr val="accent1"/>
                      </a:solidFill>
                      <a:prstDash val="dot"/>
                      <a:round/>
                      <a:headEnd type="none" w="med" len="med"/>
                      <a:tailEnd type="none" w="med" len="med"/>
                    </a:lnR>
                    <a:lnT w="12700" cap="flat" cmpd="sng" algn="ctr">
                      <a:solidFill>
                        <a:schemeClr val="accent1"/>
                      </a:solidFill>
                      <a:prstDash val="dot"/>
                      <a:round/>
                      <a:headEnd type="none" w="med" len="med"/>
                      <a:tailEnd type="none" w="med" len="med"/>
                    </a:lnT>
                    <a:lnB w="12700" cap="flat" cmpd="sng" algn="ctr">
                      <a:solidFill>
                        <a:schemeClr val="accent1"/>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r>
                        <a:rPr lang="en-US" sz="1000" b="0" i="0" u="none" strike="noStrike" baseline="0" dirty="0">
                          <a:solidFill>
                            <a:srgbClr val="1020B0"/>
                          </a:solidFill>
                          <a:latin typeface="Segoe UI" panose="020B0502040204020203" pitchFamily="34" charset="0"/>
                          <a:cs typeface="Segoe UI" panose="020B0502040204020203" pitchFamily="34" charset="0"/>
                        </a:rPr>
                        <a:t>Time</a:t>
                      </a:r>
                    </a:p>
                  </a:txBody>
                  <a:tcPr marL="93260" marR="93260" marT="46630" marB="46630" anchor="ctr">
                    <a:lnL w="12700" cap="flat" cmpd="sng" algn="ctr">
                      <a:solidFill>
                        <a:schemeClr val="accent1"/>
                      </a:solidFill>
                      <a:prstDash val="dot"/>
                      <a:round/>
                      <a:headEnd type="none" w="med" len="med"/>
                      <a:tailEnd type="none" w="med" len="med"/>
                    </a:lnL>
                    <a:lnR w="12700" cap="flat" cmpd="sng" algn="ctr">
                      <a:solidFill>
                        <a:schemeClr val="accent1"/>
                      </a:solidFill>
                      <a:prstDash val="dot"/>
                      <a:round/>
                      <a:headEnd type="none" w="med" len="med"/>
                      <a:tailEnd type="none" w="med" len="med"/>
                    </a:lnR>
                    <a:lnT w="12700" cap="flat" cmpd="sng" algn="ctr">
                      <a:solidFill>
                        <a:schemeClr val="accent1"/>
                      </a:solidFill>
                      <a:prstDash val="dot"/>
                      <a:round/>
                      <a:headEnd type="none" w="med" len="med"/>
                      <a:tailEnd type="none" w="med" len="med"/>
                    </a:lnT>
                    <a:lnB w="12700" cap="flat" cmpd="sng" algn="ctr">
                      <a:solidFill>
                        <a:schemeClr val="accent1"/>
                      </a:solid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82471576"/>
                  </a:ext>
                </a:extLst>
              </a:tr>
              <a:tr h="248694">
                <a:tc vMerge="1">
                  <a:txBody>
                    <a:bodyPr/>
                    <a:lstStyle/>
                    <a:p>
                      <a:endParaRPr lang="en-US"/>
                    </a:p>
                  </a:txBody>
                  <a:tcPr/>
                </a:tc>
                <a:tc>
                  <a:txBody>
                    <a:bodyPr/>
                    <a:lstStyle/>
                    <a:p>
                      <a:pPr marL="0" algn="l" defTabSz="457200" rtl="0" eaLnBrk="1" fontAlgn="b" latinLnBrk="0" hangingPunct="1"/>
                      <a:r>
                        <a:rPr lang="en-US" sz="1000" b="0" dirty="0">
                          <a:solidFill>
                            <a:srgbClr val="737373"/>
                          </a:solidFill>
                          <a:effectLst/>
                          <a:latin typeface="Segoe UI" panose="020B0502040204020203" pitchFamily="34" charset="0"/>
                          <a:cs typeface="Segoe UI" panose="020B0502040204020203" pitchFamily="34" charset="0"/>
                        </a:rPr>
                        <a:t>Ad · </a:t>
                      </a:r>
                      <a:r>
                        <a:rPr lang="en-US" sz="1000" b="0" u="none" strike="noStrike" kern="1200" dirty="0" err="1">
                          <a:solidFill>
                            <a:srgbClr val="00B050"/>
                          </a:solidFill>
                          <a:latin typeface="Segoe UI" panose="020B0502040204020203" pitchFamily="34" charset="0"/>
                          <a:ea typeface="+mn-ea"/>
                          <a:cs typeface="Segoe UI" panose="020B0502040204020203" pitchFamily="34" charset="0"/>
                        </a:rPr>
                        <a:t>DisplayURL</a:t>
                      </a:r>
                      <a:r>
                        <a:rPr lang="en-US" sz="1000" b="0" u="none" strike="noStrike" kern="1200" dirty="0">
                          <a:solidFill>
                            <a:srgbClr val="00B050"/>
                          </a:solidFill>
                          <a:latin typeface="Segoe UI" panose="020B0502040204020203" pitchFamily="34" charset="0"/>
                          <a:ea typeface="+mn-ea"/>
                          <a:cs typeface="Segoe UI" panose="020B0502040204020203" pitchFamily="34" charset="0"/>
                        </a:rPr>
                        <a:t> </a:t>
                      </a:r>
                    </a:p>
                  </a:txBody>
                  <a:tcPr marL="93260" marR="93260" marT="46630" marB="46630" anchor="ctr">
                    <a:lnL w="12700" cap="flat" cmpd="sng" algn="ctr">
                      <a:solidFill>
                        <a:schemeClr val="accent1"/>
                      </a:solidFill>
                      <a:prstDash val="dot"/>
                      <a:round/>
                      <a:headEnd type="none" w="med" len="med"/>
                      <a:tailEnd type="none" w="med" len="med"/>
                    </a:lnL>
                    <a:lnR w="12700" cap="flat" cmpd="sng" algn="ctr">
                      <a:solidFill>
                        <a:schemeClr val="accent1"/>
                      </a:solidFill>
                      <a:prstDash val="dot"/>
                      <a:round/>
                      <a:headEnd type="none" w="med" len="med"/>
                      <a:tailEnd type="none" w="med" len="med"/>
                    </a:lnR>
                    <a:lnT w="12700" cap="flat" cmpd="sng" algn="ctr">
                      <a:solidFill>
                        <a:schemeClr val="accent1"/>
                      </a:solidFill>
                      <a:prstDash val="dot"/>
                      <a:round/>
                      <a:headEnd type="none" w="med" len="med"/>
                      <a:tailEnd type="none" w="med" len="med"/>
                    </a:lnT>
                    <a:lnB w="12700" cap="flat" cmpd="sng" algn="ctr">
                      <a:solidFill>
                        <a:schemeClr val="accent1"/>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737373"/>
                          </a:solidFill>
                          <a:effectLst/>
                          <a:uLnTx/>
                          <a:uFillTx/>
                          <a:latin typeface="Segoe UI" panose="020B0502040204020203" pitchFamily="34" charset="0"/>
                          <a:ea typeface="+mn-ea"/>
                          <a:cs typeface="Segoe UI" panose="020B0502040204020203" pitchFamily="34" charset="0"/>
                        </a:rPr>
                        <a:t>Ad · </a:t>
                      </a:r>
                      <a:r>
                        <a:rPr kumimoji="0" lang="en-US" sz="1000" b="0" i="0" u="none" strike="noStrike" kern="1200" cap="none" spc="0" normalizeH="0" baseline="0" noProof="0" dirty="0" err="1">
                          <a:ln>
                            <a:noFill/>
                          </a:ln>
                          <a:solidFill>
                            <a:srgbClr val="00B050"/>
                          </a:solidFill>
                          <a:effectLst/>
                          <a:uLnTx/>
                          <a:uFillTx/>
                          <a:latin typeface="Segoe UI" panose="020B0502040204020203" pitchFamily="34" charset="0"/>
                          <a:ea typeface="+mn-ea"/>
                          <a:cs typeface="Segoe UI" panose="020B0502040204020203" pitchFamily="34" charset="0"/>
                        </a:rPr>
                        <a:t>DisplayURL</a:t>
                      </a:r>
                      <a:r>
                        <a:rPr kumimoji="0" lang="en-US" sz="1000" b="0" i="0" u="none" strike="noStrike" kern="1200" cap="none" spc="0" normalizeH="0" baseline="0" noProof="0" dirty="0">
                          <a:ln>
                            <a:noFill/>
                          </a:ln>
                          <a:solidFill>
                            <a:srgbClr val="00B050"/>
                          </a:solidFill>
                          <a:effectLst/>
                          <a:uLnTx/>
                          <a:uFillTx/>
                          <a:latin typeface="Segoe UI" panose="020B0502040204020203" pitchFamily="34" charset="0"/>
                          <a:ea typeface="+mn-ea"/>
                          <a:cs typeface="Segoe UI" panose="020B0502040204020203" pitchFamily="34" charset="0"/>
                        </a:rPr>
                        <a:t> </a:t>
                      </a:r>
                    </a:p>
                  </a:txBody>
                  <a:tcPr marL="93260" marR="93260" marT="46630" marB="46630" anchor="ctr">
                    <a:lnL w="12700" cap="flat" cmpd="sng" algn="ctr">
                      <a:solidFill>
                        <a:schemeClr val="accent1"/>
                      </a:solidFill>
                      <a:prstDash val="dot"/>
                      <a:round/>
                      <a:headEnd type="none" w="med" len="med"/>
                      <a:tailEnd type="none" w="med" len="med"/>
                    </a:lnL>
                    <a:lnR w="12700" cap="flat" cmpd="sng" algn="ctr">
                      <a:solidFill>
                        <a:schemeClr val="accent1"/>
                      </a:solidFill>
                      <a:prstDash val="dot"/>
                      <a:round/>
                      <a:headEnd type="none" w="med" len="med"/>
                      <a:tailEnd type="none" w="med" len="med"/>
                    </a:lnR>
                    <a:lnT w="12700" cap="flat" cmpd="sng" algn="ctr">
                      <a:solidFill>
                        <a:schemeClr val="accent1"/>
                      </a:solidFill>
                      <a:prstDash val="dot"/>
                      <a:round/>
                      <a:headEnd type="none" w="med" len="med"/>
                      <a:tailEnd type="none" w="med" len="med"/>
                    </a:lnT>
                    <a:lnB w="12700" cap="flat" cmpd="sng" algn="ctr">
                      <a:solidFill>
                        <a:schemeClr val="accent1"/>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737373"/>
                          </a:solidFill>
                          <a:effectLst/>
                          <a:uLnTx/>
                          <a:uFillTx/>
                          <a:latin typeface="Segoe UI" panose="020B0502040204020203" pitchFamily="34" charset="0"/>
                          <a:ea typeface="+mn-ea"/>
                          <a:cs typeface="Segoe UI" panose="020B0502040204020203" pitchFamily="34" charset="0"/>
                        </a:rPr>
                        <a:t>Ad · </a:t>
                      </a:r>
                      <a:r>
                        <a:rPr kumimoji="0" lang="en-US" sz="1000" b="0" i="0" u="none" strike="noStrike" kern="1200" cap="none" spc="0" normalizeH="0" baseline="0" noProof="0" dirty="0" err="1">
                          <a:ln>
                            <a:noFill/>
                          </a:ln>
                          <a:solidFill>
                            <a:srgbClr val="00B050"/>
                          </a:solidFill>
                          <a:effectLst/>
                          <a:uLnTx/>
                          <a:uFillTx/>
                          <a:latin typeface="Segoe UI" panose="020B0502040204020203" pitchFamily="34" charset="0"/>
                          <a:ea typeface="+mn-ea"/>
                          <a:cs typeface="Segoe UI" panose="020B0502040204020203" pitchFamily="34" charset="0"/>
                        </a:rPr>
                        <a:t>DisplayURL</a:t>
                      </a:r>
                      <a:r>
                        <a:rPr kumimoji="0" lang="en-US" sz="1000" b="0" i="0" u="none" strike="noStrike" kern="1200" cap="none" spc="0" normalizeH="0" baseline="0" noProof="0" dirty="0">
                          <a:ln>
                            <a:noFill/>
                          </a:ln>
                          <a:solidFill>
                            <a:srgbClr val="00B050"/>
                          </a:solidFill>
                          <a:effectLst/>
                          <a:uLnTx/>
                          <a:uFillTx/>
                          <a:latin typeface="Segoe UI" panose="020B0502040204020203" pitchFamily="34" charset="0"/>
                          <a:ea typeface="+mn-ea"/>
                          <a:cs typeface="Segoe UI" panose="020B0502040204020203" pitchFamily="34" charset="0"/>
                        </a:rPr>
                        <a:t> </a:t>
                      </a:r>
                    </a:p>
                  </a:txBody>
                  <a:tcPr marL="93260" marR="93260" marT="46630" marB="46630" anchor="ctr">
                    <a:lnL w="12700" cap="flat" cmpd="sng" algn="ctr">
                      <a:solidFill>
                        <a:schemeClr val="accent1"/>
                      </a:solidFill>
                      <a:prstDash val="dot"/>
                      <a:round/>
                      <a:headEnd type="none" w="med" len="med"/>
                      <a:tailEnd type="none" w="med" len="med"/>
                    </a:lnL>
                    <a:lnR w="12700" cap="flat" cmpd="sng" algn="ctr">
                      <a:solidFill>
                        <a:schemeClr val="accent1"/>
                      </a:solidFill>
                      <a:prstDash val="dot"/>
                      <a:round/>
                      <a:headEnd type="none" w="med" len="med"/>
                      <a:tailEnd type="none" w="med" len="med"/>
                    </a:lnR>
                    <a:lnT w="12700" cap="flat" cmpd="sng" algn="ctr">
                      <a:solidFill>
                        <a:schemeClr val="accent1"/>
                      </a:solidFill>
                      <a:prstDash val="dot"/>
                      <a:round/>
                      <a:headEnd type="none" w="med" len="med"/>
                      <a:tailEnd type="none" w="med" len="med"/>
                    </a:lnT>
                    <a:lnB w="12700" cap="flat" cmpd="sng" algn="ctr">
                      <a:solidFill>
                        <a:schemeClr val="accent1"/>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737373"/>
                          </a:solidFill>
                          <a:effectLst/>
                          <a:uLnTx/>
                          <a:uFillTx/>
                          <a:latin typeface="Segoe UI" panose="020B0502040204020203" pitchFamily="34" charset="0"/>
                          <a:ea typeface="+mn-ea"/>
                          <a:cs typeface="Segoe UI" panose="020B0502040204020203" pitchFamily="34" charset="0"/>
                        </a:rPr>
                        <a:t>Ad · </a:t>
                      </a:r>
                      <a:r>
                        <a:rPr kumimoji="0" lang="en-US" sz="1000" b="0" i="0" u="none" strike="noStrike" kern="1200" cap="none" spc="0" normalizeH="0" baseline="0" noProof="0" dirty="0" err="1">
                          <a:ln>
                            <a:noFill/>
                          </a:ln>
                          <a:solidFill>
                            <a:srgbClr val="00B050"/>
                          </a:solidFill>
                          <a:effectLst/>
                          <a:uLnTx/>
                          <a:uFillTx/>
                          <a:latin typeface="Segoe UI" panose="020B0502040204020203" pitchFamily="34" charset="0"/>
                          <a:ea typeface="+mn-ea"/>
                          <a:cs typeface="Segoe UI" panose="020B0502040204020203" pitchFamily="34" charset="0"/>
                        </a:rPr>
                        <a:t>DisplayURL</a:t>
                      </a:r>
                      <a:r>
                        <a:rPr kumimoji="0" lang="en-US" sz="1000" b="0" i="0" u="none" strike="noStrike" kern="1200" cap="none" spc="0" normalizeH="0" baseline="0" noProof="0" dirty="0">
                          <a:ln>
                            <a:noFill/>
                          </a:ln>
                          <a:solidFill>
                            <a:srgbClr val="00B050"/>
                          </a:solidFill>
                          <a:effectLst/>
                          <a:uLnTx/>
                          <a:uFillTx/>
                          <a:latin typeface="Segoe UI" panose="020B0502040204020203" pitchFamily="34" charset="0"/>
                          <a:ea typeface="+mn-ea"/>
                          <a:cs typeface="Segoe UI" panose="020B0502040204020203" pitchFamily="34" charset="0"/>
                        </a:rPr>
                        <a:t> </a:t>
                      </a:r>
                    </a:p>
                  </a:txBody>
                  <a:tcPr marL="93260" marR="93260" marT="46630" marB="46630" anchor="ctr">
                    <a:lnL w="12700" cap="flat" cmpd="sng" algn="ctr">
                      <a:solidFill>
                        <a:schemeClr val="accent1"/>
                      </a:solidFill>
                      <a:prstDash val="dot"/>
                      <a:round/>
                      <a:headEnd type="none" w="med" len="med"/>
                      <a:tailEnd type="none" w="med" len="med"/>
                    </a:lnL>
                    <a:lnR w="12700" cap="flat" cmpd="sng" algn="ctr">
                      <a:solidFill>
                        <a:schemeClr val="accent1"/>
                      </a:solidFill>
                      <a:prstDash val="dot"/>
                      <a:round/>
                      <a:headEnd type="none" w="med" len="med"/>
                      <a:tailEnd type="none" w="med" len="med"/>
                    </a:lnR>
                    <a:lnT w="12700" cap="flat" cmpd="sng" algn="ctr">
                      <a:solidFill>
                        <a:schemeClr val="accent1"/>
                      </a:solidFill>
                      <a:prstDash val="dot"/>
                      <a:round/>
                      <a:headEnd type="none" w="med" len="med"/>
                      <a:tailEnd type="none" w="med" len="med"/>
                    </a:lnT>
                    <a:lnB w="12700" cap="flat" cmpd="sng" algn="ctr">
                      <a:solidFill>
                        <a:schemeClr val="accent1"/>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737373"/>
                          </a:solidFill>
                          <a:effectLst/>
                          <a:uLnTx/>
                          <a:uFillTx/>
                          <a:latin typeface="Segoe UI" panose="020B0502040204020203" pitchFamily="34" charset="0"/>
                          <a:ea typeface="+mn-ea"/>
                          <a:cs typeface="Segoe UI" panose="020B0502040204020203" pitchFamily="34" charset="0"/>
                        </a:rPr>
                        <a:t>Ad · </a:t>
                      </a:r>
                      <a:r>
                        <a:rPr kumimoji="0" lang="en-US" sz="1000" b="0" i="0" u="none" strike="noStrike" kern="1200" cap="none" spc="0" normalizeH="0" baseline="0" noProof="0" dirty="0" err="1">
                          <a:ln>
                            <a:noFill/>
                          </a:ln>
                          <a:solidFill>
                            <a:srgbClr val="00B050"/>
                          </a:solidFill>
                          <a:effectLst/>
                          <a:uLnTx/>
                          <a:uFillTx/>
                          <a:latin typeface="Segoe UI" panose="020B0502040204020203" pitchFamily="34" charset="0"/>
                          <a:ea typeface="+mn-ea"/>
                          <a:cs typeface="Segoe UI" panose="020B0502040204020203" pitchFamily="34" charset="0"/>
                        </a:rPr>
                        <a:t>DisplayURL</a:t>
                      </a:r>
                      <a:r>
                        <a:rPr kumimoji="0" lang="en-US" sz="1000" b="0" i="0" u="none" strike="noStrike" kern="1200" cap="none" spc="0" normalizeH="0" baseline="0" noProof="0" dirty="0">
                          <a:ln>
                            <a:noFill/>
                          </a:ln>
                          <a:solidFill>
                            <a:srgbClr val="00B050"/>
                          </a:solidFill>
                          <a:effectLst/>
                          <a:uLnTx/>
                          <a:uFillTx/>
                          <a:latin typeface="Segoe UI" panose="020B0502040204020203" pitchFamily="34" charset="0"/>
                          <a:ea typeface="+mn-ea"/>
                          <a:cs typeface="Segoe UI" panose="020B0502040204020203" pitchFamily="34" charset="0"/>
                        </a:rPr>
                        <a:t> </a:t>
                      </a:r>
                    </a:p>
                  </a:txBody>
                  <a:tcPr marL="93260" marR="93260" marT="46630" marB="46630" anchor="ctr">
                    <a:lnL w="12700" cap="flat" cmpd="sng" algn="ctr">
                      <a:solidFill>
                        <a:schemeClr val="accent1"/>
                      </a:solidFill>
                      <a:prstDash val="dot"/>
                      <a:round/>
                      <a:headEnd type="none" w="med" len="med"/>
                      <a:tailEnd type="none" w="med" len="med"/>
                    </a:lnL>
                    <a:lnR w="12700" cap="flat" cmpd="sng" algn="ctr">
                      <a:solidFill>
                        <a:schemeClr val="accent1"/>
                      </a:solidFill>
                      <a:prstDash val="dot"/>
                      <a:round/>
                      <a:headEnd type="none" w="med" len="med"/>
                      <a:tailEnd type="none" w="med" len="med"/>
                    </a:lnR>
                    <a:lnT w="12700" cap="flat" cmpd="sng" algn="ctr">
                      <a:solidFill>
                        <a:schemeClr val="accent1"/>
                      </a:solidFill>
                      <a:prstDash val="dot"/>
                      <a:round/>
                      <a:headEnd type="none" w="med" len="med"/>
                      <a:tailEnd type="none" w="med" len="med"/>
                    </a:lnT>
                    <a:lnB w="12700" cap="flat" cmpd="sng" algn="ctr">
                      <a:solidFill>
                        <a:schemeClr val="accent1"/>
                      </a:solid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69916048"/>
                  </a:ext>
                </a:extLst>
              </a:tr>
              <a:tr h="248694">
                <a:tc vMerge="1">
                  <a:txBody>
                    <a:bodyPr/>
                    <a:lstStyle/>
                    <a:p>
                      <a:endParaRPr lang="en-US"/>
                    </a:p>
                  </a:txBody>
                  <a:tcPr/>
                </a:tc>
                <a:tc>
                  <a:txBody>
                    <a:bodyPr/>
                    <a:lstStyle/>
                    <a:p>
                      <a:pPr algn="l" rtl="0" fontAlgn="b"/>
                      <a:r>
                        <a:rPr lang="en-US" sz="1000" b="0" i="0" u="none" strike="noStrike" dirty="0">
                          <a:solidFill>
                            <a:schemeClr val="tx1"/>
                          </a:solidFill>
                          <a:latin typeface="Segoe UI" panose="020B0502040204020203" pitchFamily="34" charset="0"/>
                          <a:cs typeface="Segoe UI" panose="020B0502040204020203" pitchFamily="34" charset="0"/>
                        </a:rPr>
                        <a:t>Price/Pricing</a:t>
                      </a:r>
                      <a:endParaRPr lang="en-US" sz="1000" b="0" i="0" u="none" strike="noStrike" dirty="0">
                        <a:solidFill>
                          <a:srgbClr val="000000"/>
                        </a:solidFill>
                        <a:latin typeface="Segoe UI" panose="020B0502040204020203" pitchFamily="34" charset="0"/>
                        <a:cs typeface="Segoe UI" panose="020B0502040204020203" pitchFamily="34" charset="0"/>
                      </a:endParaRPr>
                    </a:p>
                  </a:txBody>
                  <a:tcPr marL="93260" marR="93260" marT="46630" marB="46630" anchor="ctr">
                    <a:lnL w="12700" cap="flat" cmpd="sng" algn="ctr">
                      <a:solidFill>
                        <a:schemeClr val="accent1"/>
                      </a:solidFill>
                      <a:prstDash val="dot"/>
                      <a:round/>
                      <a:headEnd type="none" w="med" len="med"/>
                      <a:tailEnd type="none" w="med" len="med"/>
                    </a:lnL>
                    <a:lnR w="12700" cap="flat" cmpd="sng" algn="ctr">
                      <a:solidFill>
                        <a:schemeClr val="accent1"/>
                      </a:solidFill>
                      <a:prstDash val="dot"/>
                      <a:round/>
                      <a:headEnd type="none" w="med" len="med"/>
                      <a:tailEnd type="none" w="med" len="med"/>
                    </a:lnR>
                    <a:lnT w="12700" cap="flat" cmpd="sng" algn="ctr">
                      <a:solidFill>
                        <a:schemeClr val="accent1"/>
                      </a:solidFill>
                      <a:prstDash val="dot"/>
                      <a:round/>
                      <a:headEnd type="none" w="med" len="med"/>
                      <a:tailEnd type="none" w="med" len="med"/>
                    </a:lnT>
                    <a:lnB w="12700" cap="flat" cmpd="sng" algn="ctr">
                      <a:solidFill>
                        <a:schemeClr val="accent1"/>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r>
                        <a:rPr lang="en-US" sz="1000" b="0" i="0" u="none" strike="noStrike" dirty="0">
                          <a:solidFill>
                            <a:schemeClr val="tx1"/>
                          </a:solidFill>
                          <a:latin typeface="Segoe UI" panose="020B0502040204020203" pitchFamily="34" charset="0"/>
                          <a:cs typeface="Segoe UI" panose="020B0502040204020203" pitchFamily="34" charset="0"/>
                        </a:rPr>
                        <a:t>Time</a:t>
                      </a:r>
                      <a:endParaRPr lang="en-US" sz="1000" b="0" i="0" u="none" strike="noStrike" dirty="0">
                        <a:solidFill>
                          <a:srgbClr val="000000"/>
                        </a:solidFill>
                        <a:latin typeface="Segoe UI" panose="020B0502040204020203" pitchFamily="34" charset="0"/>
                        <a:cs typeface="Segoe UI" panose="020B0502040204020203" pitchFamily="34" charset="0"/>
                      </a:endParaRPr>
                    </a:p>
                  </a:txBody>
                  <a:tcPr marL="93260" marR="93260" marT="46630" marB="46630" anchor="ctr">
                    <a:lnL w="12700" cap="flat" cmpd="sng" algn="ctr">
                      <a:solidFill>
                        <a:schemeClr val="accent1"/>
                      </a:solidFill>
                      <a:prstDash val="dot"/>
                      <a:round/>
                      <a:headEnd type="none" w="med" len="med"/>
                      <a:tailEnd type="none" w="med" len="med"/>
                    </a:lnL>
                    <a:lnR w="12700" cap="flat" cmpd="sng" algn="ctr">
                      <a:solidFill>
                        <a:schemeClr val="accent1"/>
                      </a:solidFill>
                      <a:prstDash val="dot"/>
                      <a:round/>
                      <a:headEnd type="none" w="med" len="med"/>
                      <a:tailEnd type="none" w="med" len="med"/>
                    </a:lnR>
                    <a:lnT w="12700" cap="flat" cmpd="sng" algn="ctr">
                      <a:solidFill>
                        <a:schemeClr val="accent1"/>
                      </a:solidFill>
                      <a:prstDash val="dot"/>
                      <a:round/>
                      <a:headEnd type="none" w="med" len="med"/>
                      <a:tailEnd type="none" w="med" len="med"/>
                    </a:lnT>
                    <a:lnB w="12700" cap="flat" cmpd="sng" algn="ctr">
                      <a:solidFill>
                        <a:schemeClr val="accent1"/>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r>
                        <a:rPr lang="en-US" sz="1000" b="0" i="0" u="none" strike="noStrike" dirty="0">
                          <a:solidFill>
                            <a:schemeClr val="tx1"/>
                          </a:solidFill>
                          <a:latin typeface="Segoe UI" panose="020B0502040204020203" pitchFamily="34" charset="0"/>
                          <a:cs typeface="Segoe UI" panose="020B0502040204020203" pitchFamily="34" charset="0"/>
                        </a:rPr>
                        <a:t>Brand</a:t>
                      </a:r>
                      <a:endParaRPr lang="en-US" sz="1000" b="0" i="0" u="none" strike="noStrike" dirty="0">
                        <a:solidFill>
                          <a:srgbClr val="000000"/>
                        </a:solidFill>
                        <a:latin typeface="Segoe UI" panose="020B0502040204020203" pitchFamily="34" charset="0"/>
                        <a:cs typeface="Segoe UI" panose="020B0502040204020203" pitchFamily="34" charset="0"/>
                      </a:endParaRPr>
                    </a:p>
                  </a:txBody>
                  <a:tcPr marL="93260" marR="93260" marT="46630" marB="46630" anchor="ctr">
                    <a:lnL w="12700" cap="flat" cmpd="sng" algn="ctr">
                      <a:solidFill>
                        <a:schemeClr val="accent1"/>
                      </a:solidFill>
                      <a:prstDash val="dot"/>
                      <a:round/>
                      <a:headEnd type="none" w="med" len="med"/>
                      <a:tailEnd type="none" w="med" len="med"/>
                    </a:lnL>
                    <a:lnR w="12700" cap="flat" cmpd="sng" algn="ctr">
                      <a:solidFill>
                        <a:schemeClr val="accent1"/>
                      </a:solidFill>
                      <a:prstDash val="dot"/>
                      <a:round/>
                      <a:headEnd type="none" w="med" len="med"/>
                      <a:tailEnd type="none" w="med" len="med"/>
                    </a:lnR>
                    <a:lnT w="12700" cap="flat" cmpd="sng" algn="ctr">
                      <a:solidFill>
                        <a:schemeClr val="accent1"/>
                      </a:solidFill>
                      <a:prstDash val="dot"/>
                      <a:round/>
                      <a:headEnd type="none" w="med" len="med"/>
                      <a:tailEnd type="none" w="med" len="med"/>
                    </a:lnT>
                    <a:lnB w="12700" cap="flat" cmpd="sng" algn="ctr">
                      <a:solidFill>
                        <a:schemeClr val="accent1"/>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r>
                        <a:rPr lang="en-US" sz="1000" b="0" i="0" u="none" strike="noStrike" dirty="0">
                          <a:solidFill>
                            <a:schemeClr val="tx1"/>
                          </a:solidFill>
                          <a:latin typeface="Segoe UI" panose="020B0502040204020203" pitchFamily="34" charset="0"/>
                          <a:cs typeface="Segoe UI" panose="020B0502040204020203" pitchFamily="34" charset="0"/>
                        </a:rPr>
                        <a:t>Brand</a:t>
                      </a:r>
                      <a:endParaRPr lang="en-US" sz="1000" b="0" i="0" u="none" strike="noStrike" dirty="0">
                        <a:solidFill>
                          <a:srgbClr val="000000"/>
                        </a:solidFill>
                        <a:latin typeface="Segoe UI" panose="020B0502040204020203" pitchFamily="34" charset="0"/>
                        <a:cs typeface="Segoe UI" panose="020B0502040204020203" pitchFamily="34" charset="0"/>
                      </a:endParaRPr>
                    </a:p>
                  </a:txBody>
                  <a:tcPr marL="93260" marR="93260" marT="46630" marB="46630" anchor="ctr">
                    <a:lnL w="12700" cap="flat" cmpd="sng" algn="ctr">
                      <a:solidFill>
                        <a:schemeClr val="accent1"/>
                      </a:solidFill>
                      <a:prstDash val="dot"/>
                      <a:round/>
                      <a:headEnd type="none" w="med" len="med"/>
                      <a:tailEnd type="none" w="med" len="med"/>
                    </a:lnL>
                    <a:lnR w="12700" cap="flat" cmpd="sng" algn="ctr">
                      <a:solidFill>
                        <a:schemeClr val="accent1"/>
                      </a:solidFill>
                      <a:prstDash val="dot"/>
                      <a:round/>
                      <a:headEnd type="none" w="med" len="med"/>
                      <a:tailEnd type="none" w="med" len="med"/>
                    </a:lnR>
                    <a:lnT w="12700" cap="flat" cmpd="sng" algn="ctr">
                      <a:solidFill>
                        <a:schemeClr val="accent1"/>
                      </a:solidFill>
                      <a:prstDash val="dot"/>
                      <a:round/>
                      <a:headEnd type="none" w="med" len="med"/>
                      <a:tailEnd type="none" w="med" len="med"/>
                    </a:lnT>
                    <a:lnB w="12700" cap="flat" cmpd="sng" algn="ctr">
                      <a:solidFill>
                        <a:schemeClr val="accent1"/>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r>
                        <a:rPr lang="en-US" sz="1000" u="none" strike="noStrike" dirty="0">
                          <a:latin typeface="Segoe UI" panose="020B0502040204020203" pitchFamily="34" charset="0"/>
                          <a:cs typeface="Segoe UI" panose="020B0502040204020203" pitchFamily="34" charset="0"/>
                        </a:rPr>
                        <a:t>Health Care</a:t>
                      </a:r>
                      <a:endParaRPr lang="en-US" sz="1000" b="0" i="0" u="none" strike="noStrike" dirty="0">
                        <a:solidFill>
                          <a:srgbClr val="000000"/>
                        </a:solidFill>
                        <a:latin typeface="Segoe UI" panose="020B0502040204020203" pitchFamily="34" charset="0"/>
                        <a:cs typeface="Segoe UI" panose="020B0502040204020203" pitchFamily="34" charset="0"/>
                      </a:endParaRPr>
                    </a:p>
                  </a:txBody>
                  <a:tcPr marL="93260" marR="93260" marT="46630" marB="46630" anchor="ctr">
                    <a:lnL w="12700" cap="flat" cmpd="sng" algn="ctr">
                      <a:solidFill>
                        <a:schemeClr val="accent1"/>
                      </a:solidFill>
                      <a:prstDash val="dot"/>
                      <a:round/>
                      <a:headEnd type="none" w="med" len="med"/>
                      <a:tailEnd type="none" w="med" len="med"/>
                    </a:lnL>
                    <a:lnR w="12700" cap="flat" cmpd="sng" algn="ctr">
                      <a:solidFill>
                        <a:schemeClr val="accent1"/>
                      </a:solidFill>
                      <a:prstDash val="dot"/>
                      <a:round/>
                      <a:headEnd type="none" w="med" len="med"/>
                      <a:tailEnd type="none" w="med" len="med"/>
                    </a:lnR>
                    <a:lnT w="12700" cap="flat" cmpd="sng" algn="ctr">
                      <a:solidFill>
                        <a:schemeClr val="accent1"/>
                      </a:solidFill>
                      <a:prstDash val="dot"/>
                      <a:round/>
                      <a:headEnd type="none" w="med" len="med"/>
                      <a:tailEnd type="none" w="med" len="med"/>
                    </a:lnT>
                    <a:lnB w="12700" cap="flat" cmpd="sng" algn="ctr">
                      <a:solidFill>
                        <a:schemeClr val="accent1"/>
                      </a:solid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13837541"/>
                  </a:ext>
                </a:extLst>
              </a:tr>
            </a:tbl>
          </a:graphicData>
        </a:graphic>
      </p:graphicFrame>
      <p:sp>
        <p:nvSpPr>
          <p:cNvPr id="2" name="TextBox 1"/>
          <p:cNvSpPr txBox="1"/>
          <p:nvPr/>
        </p:nvSpPr>
        <p:spPr>
          <a:xfrm>
            <a:off x="9555143" y="5659622"/>
            <a:ext cx="932603" cy="932603"/>
          </a:xfrm>
          <a:prstGeom prst="rect">
            <a:avLst/>
          </a:prstGeom>
          <a:noFill/>
        </p:spPr>
        <p:txBody>
          <a:bodyPr wrap="none" lIns="0" tIns="0" rIns="0" bIns="0" rtlCol="0">
            <a:noAutofit/>
          </a:bodyPr>
          <a:lstStyle/>
          <a:p>
            <a:endParaRPr lang="en-US" sz="1530" dirty="0"/>
          </a:p>
        </p:txBody>
      </p:sp>
      <p:graphicFrame>
        <p:nvGraphicFramePr>
          <p:cNvPr id="17" name="Content Placeholder 6"/>
          <p:cNvGraphicFramePr>
            <a:graphicFrameLocks/>
          </p:cNvGraphicFramePr>
          <p:nvPr>
            <p:extLst>
              <p:ext uri="{D42A27DB-BD31-4B8C-83A1-F6EECF244321}">
                <p14:modId xmlns:p14="http://schemas.microsoft.com/office/powerpoint/2010/main" val="4076995011"/>
              </p:ext>
            </p:extLst>
          </p:nvPr>
        </p:nvGraphicFramePr>
        <p:xfrm>
          <a:off x="257175" y="2670197"/>
          <a:ext cx="8782048" cy="746082"/>
        </p:xfrm>
        <a:graphic>
          <a:graphicData uri="http://schemas.openxmlformats.org/drawingml/2006/table">
            <a:tbl>
              <a:tblPr>
                <a:tableStyleId>{2D5ABB26-0587-4C30-8999-92F81FD0307C}</a:tableStyleId>
              </a:tblPr>
              <a:tblGrid>
                <a:gridCol w="1365578">
                  <a:extLst>
                    <a:ext uri="{9D8B030D-6E8A-4147-A177-3AD203B41FA5}">
                      <a16:colId xmlns:a16="http://schemas.microsoft.com/office/drawing/2014/main" val="2692298927"/>
                    </a:ext>
                  </a:extLst>
                </a:gridCol>
                <a:gridCol w="1483294">
                  <a:extLst>
                    <a:ext uri="{9D8B030D-6E8A-4147-A177-3AD203B41FA5}">
                      <a16:colId xmlns:a16="http://schemas.microsoft.com/office/drawing/2014/main" val="1270500063"/>
                    </a:ext>
                  </a:extLst>
                </a:gridCol>
                <a:gridCol w="1483294">
                  <a:extLst>
                    <a:ext uri="{9D8B030D-6E8A-4147-A177-3AD203B41FA5}">
                      <a16:colId xmlns:a16="http://schemas.microsoft.com/office/drawing/2014/main" val="1370375355"/>
                    </a:ext>
                  </a:extLst>
                </a:gridCol>
                <a:gridCol w="1483294">
                  <a:extLst>
                    <a:ext uri="{9D8B030D-6E8A-4147-A177-3AD203B41FA5}">
                      <a16:colId xmlns:a16="http://schemas.microsoft.com/office/drawing/2014/main" val="3274139486"/>
                    </a:ext>
                  </a:extLst>
                </a:gridCol>
                <a:gridCol w="1483294">
                  <a:extLst>
                    <a:ext uri="{9D8B030D-6E8A-4147-A177-3AD203B41FA5}">
                      <a16:colId xmlns:a16="http://schemas.microsoft.com/office/drawing/2014/main" val="4224804719"/>
                    </a:ext>
                  </a:extLst>
                </a:gridCol>
                <a:gridCol w="1483294">
                  <a:extLst>
                    <a:ext uri="{9D8B030D-6E8A-4147-A177-3AD203B41FA5}">
                      <a16:colId xmlns:a16="http://schemas.microsoft.com/office/drawing/2014/main" val="184587818"/>
                    </a:ext>
                  </a:extLst>
                </a:gridCol>
              </a:tblGrid>
              <a:tr h="248694">
                <a:tc rowSpan="3">
                  <a:txBody>
                    <a:bodyPr/>
                    <a:lstStyle/>
                    <a:p>
                      <a:pPr algn="l" fontAlgn="ctr"/>
                      <a:r>
                        <a:rPr lang="en-US" sz="1200" b="1" i="0" u="none" strike="noStrike" dirty="0">
                          <a:gradFill>
                            <a:gsLst>
                              <a:gs pos="0">
                                <a:schemeClr val="bg1"/>
                              </a:gs>
                              <a:gs pos="100000">
                                <a:schemeClr val="bg1"/>
                              </a:gs>
                            </a:gsLst>
                          </a:gradFill>
                          <a:latin typeface="+mj-lt"/>
                        </a:rPr>
                        <a:t>PC</a:t>
                      </a:r>
                      <a:r>
                        <a:rPr lang="en-US" sz="1200" b="1" i="0" u="none" strike="noStrike" baseline="0" dirty="0">
                          <a:gradFill>
                            <a:gsLst>
                              <a:gs pos="0">
                                <a:schemeClr val="bg1"/>
                              </a:gs>
                              <a:gs pos="100000">
                                <a:schemeClr val="bg1"/>
                              </a:gs>
                            </a:gsLst>
                          </a:gradFill>
                          <a:latin typeface="+mj-lt"/>
                        </a:rPr>
                        <a:t> + Tablet</a:t>
                      </a:r>
                      <a:endParaRPr lang="en-US" sz="1200" b="1" i="0" u="none" strike="noStrike" dirty="0">
                        <a:gradFill>
                          <a:gsLst>
                            <a:gs pos="0">
                              <a:schemeClr val="bg1"/>
                            </a:gs>
                            <a:gs pos="100000">
                              <a:schemeClr val="bg1"/>
                            </a:gs>
                          </a:gsLst>
                        </a:gradFill>
                        <a:latin typeface="+mj-lt"/>
                      </a:endParaRPr>
                    </a:p>
                  </a:txBody>
                  <a:tcPr marL="182880" marR="182880" marT="0" marB="0" anchor="ctr">
                    <a:lnL w="12700" cap="flat" cmpd="sng" algn="ctr">
                      <a:solidFill>
                        <a:schemeClr val="accent1"/>
                      </a:solidFill>
                      <a:prstDash val="dot"/>
                      <a:round/>
                      <a:headEnd type="none" w="med" len="med"/>
                      <a:tailEnd type="none" w="med" len="med"/>
                    </a:lnL>
                    <a:lnR w="12700" cap="flat" cmpd="sng" algn="ctr">
                      <a:solidFill>
                        <a:schemeClr val="accent1"/>
                      </a:solidFill>
                      <a:prstDash val="dot"/>
                      <a:round/>
                      <a:headEnd type="none" w="med" len="med"/>
                      <a:tailEnd type="none" w="med" len="med"/>
                    </a:lnR>
                    <a:lnT w="12700" cap="flat" cmpd="sng" algn="ctr">
                      <a:solidFill>
                        <a:schemeClr val="accent1"/>
                      </a:solidFill>
                      <a:prstDash val="dot"/>
                      <a:round/>
                      <a:headEnd type="none" w="med" len="med"/>
                      <a:tailEnd type="none" w="med" len="med"/>
                    </a:lnT>
                    <a:lnB w="12700" cap="flat" cmpd="sng" algn="ctr">
                      <a:solidFill>
                        <a:schemeClr val="accent1"/>
                      </a:solidFill>
                      <a:prstDash val="dot"/>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rtl="0" fontAlgn="b"/>
                      <a:r>
                        <a:rPr lang="en-US" sz="1000" u="none" strike="noStrike" kern="1200" dirty="0">
                          <a:solidFill>
                            <a:srgbClr val="1020B0"/>
                          </a:solidFill>
                          <a:latin typeface="Segoe UI" panose="020B0502040204020203" pitchFamily="34" charset="0"/>
                          <a:ea typeface="+mn-ea"/>
                          <a:cs typeface="Segoe UI" panose="020B0502040204020203" pitchFamily="34" charset="0"/>
                        </a:rPr>
                        <a:t>Official</a:t>
                      </a:r>
                    </a:p>
                  </a:txBody>
                  <a:tcPr marL="93260" marR="93260" marT="46630" marB="46630" anchor="ctr">
                    <a:lnL w="12700" cap="flat" cmpd="sng" algn="ctr">
                      <a:solidFill>
                        <a:schemeClr val="accent1"/>
                      </a:solidFill>
                      <a:prstDash val="dot"/>
                      <a:round/>
                      <a:headEnd type="none" w="med" len="med"/>
                      <a:tailEnd type="none" w="med" len="med"/>
                    </a:lnL>
                    <a:lnR w="12700" cap="flat" cmpd="sng" algn="ctr">
                      <a:solidFill>
                        <a:schemeClr val="accent1"/>
                      </a:solidFill>
                      <a:prstDash val="dot"/>
                      <a:round/>
                      <a:headEnd type="none" w="med" len="med"/>
                      <a:tailEnd type="none" w="med" len="med"/>
                    </a:lnR>
                    <a:lnT w="12700" cap="flat" cmpd="sng" algn="ctr">
                      <a:solidFill>
                        <a:schemeClr val="accent1"/>
                      </a:solidFill>
                      <a:prstDash val="dot"/>
                      <a:round/>
                      <a:headEnd type="none" w="med" len="med"/>
                      <a:tailEnd type="none" w="med" len="med"/>
                    </a:lnT>
                    <a:lnB w="12700" cap="flat" cmpd="sng" algn="ctr">
                      <a:solidFill>
                        <a:schemeClr val="accent1"/>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r>
                        <a:rPr lang="en-US" sz="1000" b="0" i="0" u="none" strike="noStrike" baseline="0" dirty="0">
                          <a:solidFill>
                            <a:srgbClr val="1020B0"/>
                          </a:solidFill>
                          <a:latin typeface="Segoe UI" panose="020B0502040204020203" pitchFamily="34" charset="0"/>
                          <a:cs typeface="Segoe UI" panose="020B0502040204020203" pitchFamily="34" charset="0"/>
                        </a:rPr>
                        <a:t>Official</a:t>
                      </a:r>
                      <a:endParaRPr lang="en-US" sz="1000" b="0" i="0" u="none" strike="noStrike" dirty="0">
                        <a:solidFill>
                          <a:srgbClr val="1020B0"/>
                        </a:solidFill>
                        <a:latin typeface="Segoe UI" panose="020B0502040204020203" pitchFamily="34" charset="0"/>
                        <a:cs typeface="Segoe UI" panose="020B0502040204020203" pitchFamily="34" charset="0"/>
                      </a:endParaRPr>
                    </a:p>
                  </a:txBody>
                  <a:tcPr marL="93260" marR="93260" marT="46630" marB="46630" anchor="ctr">
                    <a:lnL w="12700" cap="flat" cmpd="sng" algn="ctr">
                      <a:solidFill>
                        <a:schemeClr val="accent1"/>
                      </a:solidFill>
                      <a:prstDash val="dot"/>
                      <a:round/>
                      <a:headEnd type="none" w="med" len="med"/>
                      <a:tailEnd type="none" w="med" len="med"/>
                    </a:lnL>
                    <a:lnR w="12700" cap="flat" cmpd="sng" algn="ctr">
                      <a:solidFill>
                        <a:schemeClr val="accent1"/>
                      </a:solidFill>
                      <a:prstDash val="dot"/>
                      <a:round/>
                      <a:headEnd type="none" w="med" len="med"/>
                      <a:tailEnd type="none" w="med" len="med"/>
                    </a:lnR>
                    <a:lnT w="12700" cap="flat" cmpd="sng" algn="ctr">
                      <a:solidFill>
                        <a:schemeClr val="accent1"/>
                      </a:solidFill>
                      <a:prstDash val="dot"/>
                      <a:round/>
                      <a:headEnd type="none" w="med" len="med"/>
                      <a:tailEnd type="none" w="med" len="med"/>
                    </a:lnT>
                    <a:lnB w="12700" cap="flat" cmpd="sng" algn="ctr">
                      <a:solidFill>
                        <a:schemeClr val="accent1"/>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r>
                        <a:rPr lang="en-US" sz="1000" b="0" i="0" u="none" strike="noStrike" baseline="0" dirty="0">
                          <a:solidFill>
                            <a:srgbClr val="1020B0"/>
                          </a:solidFill>
                          <a:latin typeface="Segoe UI" panose="020B0502040204020203" pitchFamily="34" charset="0"/>
                          <a:cs typeface="Segoe UI" panose="020B0502040204020203" pitchFamily="34" charset="0"/>
                        </a:rPr>
                        <a:t>Official</a:t>
                      </a:r>
                      <a:endParaRPr lang="en-US" sz="1000" b="0" i="0" u="none" strike="noStrike" dirty="0">
                        <a:solidFill>
                          <a:srgbClr val="1020B0"/>
                        </a:solidFill>
                        <a:latin typeface="Segoe UI" panose="020B0502040204020203" pitchFamily="34" charset="0"/>
                        <a:cs typeface="Segoe UI" panose="020B0502040204020203" pitchFamily="34" charset="0"/>
                      </a:endParaRPr>
                    </a:p>
                  </a:txBody>
                  <a:tcPr marL="93260" marR="93260" marT="46630" marB="46630" anchor="ctr">
                    <a:lnL w="12700" cap="flat" cmpd="sng" algn="ctr">
                      <a:solidFill>
                        <a:schemeClr val="accent1"/>
                      </a:solidFill>
                      <a:prstDash val="dot"/>
                      <a:round/>
                      <a:headEnd type="none" w="med" len="med"/>
                      <a:tailEnd type="none" w="med" len="med"/>
                    </a:lnL>
                    <a:lnR w="12700" cap="flat" cmpd="sng" algn="ctr">
                      <a:solidFill>
                        <a:schemeClr val="accent1"/>
                      </a:solidFill>
                      <a:prstDash val="dot"/>
                      <a:round/>
                      <a:headEnd type="none" w="med" len="med"/>
                      <a:tailEnd type="none" w="med" len="med"/>
                    </a:lnR>
                    <a:lnT w="12700" cap="flat" cmpd="sng" algn="ctr">
                      <a:solidFill>
                        <a:schemeClr val="accent1"/>
                      </a:solidFill>
                      <a:prstDash val="dot"/>
                      <a:round/>
                      <a:headEnd type="none" w="med" len="med"/>
                      <a:tailEnd type="none" w="med" len="med"/>
                    </a:lnT>
                    <a:lnB w="12700" cap="flat" cmpd="sng" algn="ctr">
                      <a:solidFill>
                        <a:schemeClr val="accent1"/>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r>
                        <a:rPr lang="en-US" sz="1000" b="0" i="0" u="none" strike="noStrike" baseline="0" dirty="0">
                          <a:solidFill>
                            <a:srgbClr val="1020B0"/>
                          </a:solidFill>
                          <a:latin typeface="Segoe UI" panose="020B0502040204020203" pitchFamily="34" charset="0"/>
                          <a:cs typeface="Segoe UI" panose="020B0502040204020203" pitchFamily="34" charset="0"/>
                        </a:rPr>
                        <a:t>Official</a:t>
                      </a:r>
                      <a:endParaRPr lang="en-US" sz="1000" b="0" i="0" u="none" strike="noStrike" dirty="0">
                        <a:solidFill>
                          <a:srgbClr val="1020B0"/>
                        </a:solidFill>
                        <a:latin typeface="Segoe UI" panose="020B0502040204020203" pitchFamily="34" charset="0"/>
                        <a:cs typeface="Segoe UI" panose="020B0502040204020203" pitchFamily="34" charset="0"/>
                      </a:endParaRPr>
                    </a:p>
                  </a:txBody>
                  <a:tcPr marL="93260" marR="93260" marT="46630" marB="46630" anchor="ctr">
                    <a:lnL w="12700" cap="flat" cmpd="sng" algn="ctr">
                      <a:solidFill>
                        <a:schemeClr val="accent1"/>
                      </a:solidFill>
                      <a:prstDash val="dot"/>
                      <a:round/>
                      <a:headEnd type="none" w="med" len="med"/>
                      <a:tailEnd type="none" w="med" len="med"/>
                    </a:lnL>
                    <a:lnR w="12700" cap="flat" cmpd="sng" algn="ctr">
                      <a:solidFill>
                        <a:schemeClr val="accent1"/>
                      </a:solidFill>
                      <a:prstDash val="dot"/>
                      <a:round/>
                      <a:headEnd type="none" w="med" len="med"/>
                      <a:tailEnd type="none" w="med" len="med"/>
                    </a:lnR>
                    <a:lnT w="12700" cap="flat" cmpd="sng" algn="ctr">
                      <a:solidFill>
                        <a:schemeClr val="accent1"/>
                      </a:solidFill>
                      <a:prstDash val="dot"/>
                      <a:round/>
                      <a:headEnd type="none" w="med" len="med"/>
                      <a:tailEnd type="none" w="med" len="med"/>
                    </a:lnT>
                    <a:lnB w="12700" cap="flat" cmpd="sng" algn="ctr">
                      <a:solidFill>
                        <a:schemeClr val="accent1"/>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r>
                        <a:rPr lang="en-US" sz="1000" b="0" i="0" u="none" strike="noStrike" baseline="0" dirty="0">
                          <a:solidFill>
                            <a:srgbClr val="1020B0"/>
                          </a:solidFill>
                          <a:latin typeface="Segoe UI" panose="020B0502040204020203" pitchFamily="34" charset="0"/>
                          <a:cs typeface="Segoe UI" panose="020B0502040204020203" pitchFamily="34" charset="0"/>
                        </a:rPr>
                        <a:t>Online</a:t>
                      </a:r>
                    </a:p>
                  </a:txBody>
                  <a:tcPr marL="93260" marR="93260" marT="46630" marB="46630" anchor="ctr">
                    <a:lnL w="12700" cap="flat" cmpd="sng" algn="ctr">
                      <a:solidFill>
                        <a:schemeClr val="accent1"/>
                      </a:solidFill>
                      <a:prstDash val="dot"/>
                      <a:round/>
                      <a:headEnd type="none" w="med" len="med"/>
                      <a:tailEnd type="none" w="med" len="med"/>
                    </a:lnL>
                    <a:lnR w="12700" cap="flat" cmpd="sng" algn="ctr">
                      <a:solidFill>
                        <a:schemeClr val="accent1"/>
                      </a:solidFill>
                      <a:prstDash val="dot"/>
                      <a:round/>
                      <a:headEnd type="none" w="med" len="med"/>
                      <a:tailEnd type="none" w="med" len="med"/>
                    </a:lnR>
                    <a:lnT w="12700" cap="flat" cmpd="sng" algn="ctr">
                      <a:solidFill>
                        <a:schemeClr val="accent1"/>
                      </a:solidFill>
                      <a:prstDash val="dot"/>
                      <a:round/>
                      <a:headEnd type="none" w="med" len="med"/>
                      <a:tailEnd type="none" w="med" len="med"/>
                    </a:lnT>
                    <a:lnB w="12700" cap="flat" cmpd="sng" algn="ctr">
                      <a:solidFill>
                        <a:schemeClr val="accent1"/>
                      </a:solid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82471576"/>
                  </a:ext>
                </a:extLst>
              </a:tr>
              <a:tr h="248694">
                <a:tc vMerge="1">
                  <a:txBody>
                    <a:bodyPr/>
                    <a:lstStyle/>
                    <a:p>
                      <a:endParaRPr lang="en-US"/>
                    </a:p>
                  </a:txBody>
                  <a:tcPr/>
                </a:tc>
                <a:tc>
                  <a:txBody>
                    <a:bodyPr/>
                    <a:lstStyle/>
                    <a:p>
                      <a:pPr marL="0" algn="l" defTabSz="457200" rtl="0" eaLnBrk="1" fontAlgn="b" latinLnBrk="0" hangingPunct="1"/>
                      <a:r>
                        <a:rPr lang="en-US" sz="1000" b="0" dirty="0">
                          <a:solidFill>
                            <a:srgbClr val="737373"/>
                          </a:solidFill>
                          <a:effectLst/>
                          <a:latin typeface="Segoe UI" panose="020B0502040204020203" pitchFamily="34" charset="0"/>
                          <a:cs typeface="Segoe UI" panose="020B0502040204020203" pitchFamily="34" charset="0"/>
                        </a:rPr>
                        <a:t>Ad · </a:t>
                      </a:r>
                      <a:r>
                        <a:rPr lang="en-US" sz="1000" b="0" u="none" strike="noStrike" kern="1200" dirty="0" err="1">
                          <a:solidFill>
                            <a:srgbClr val="00B050"/>
                          </a:solidFill>
                          <a:latin typeface="Segoe UI" panose="020B0502040204020203" pitchFamily="34" charset="0"/>
                          <a:ea typeface="+mn-ea"/>
                          <a:cs typeface="Segoe UI" panose="020B0502040204020203" pitchFamily="34" charset="0"/>
                        </a:rPr>
                        <a:t>DisplayURL</a:t>
                      </a:r>
                      <a:r>
                        <a:rPr lang="en-US" sz="1000" b="0" u="none" strike="noStrike" kern="1200" dirty="0">
                          <a:solidFill>
                            <a:srgbClr val="00B050"/>
                          </a:solidFill>
                          <a:latin typeface="Segoe UI" panose="020B0502040204020203" pitchFamily="34" charset="0"/>
                          <a:ea typeface="+mn-ea"/>
                          <a:cs typeface="Segoe UI" panose="020B0502040204020203" pitchFamily="34" charset="0"/>
                        </a:rPr>
                        <a:t> </a:t>
                      </a:r>
                    </a:p>
                  </a:txBody>
                  <a:tcPr marL="93260" marR="93260" marT="46630" marB="46630" anchor="ctr">
                    <a:lnL w="12700" cap="flat" cmpd="sng" algn="ctr">
                      <a:solidFill>
                        <a:schemeClr val="accent1"/>
                      </a:solidFill>
                      <a:prstDash val="dot"/>
                      <a:round/>
                      <a:headEnd type="none" w="med" len="med"/>
                      <a:tailEnd type="none" w="med" len="med"/>
                    </a:lnL>
                    <a:lnR w="12700" cap="flat" cmpd="sng" algn="ctr">
                      <a:solidFill>
                        <a:schemeClr val="accent1"/>
                      </a:solidFill>
                      <a:prstDash val="dot"/>
                      <a:round/>
                      <a:headEnd type="none" w="med" len="med"/>
                      <a:tailEnd type="none" w="med" len="med"/>
                    </a:lnR>
                    <a:lnT w="12700" cap="flat" cmpd="sng" algn="ctr">
                      <a:solidFill>
                        <a:schemeClr val="accent1"/>
                      </a:solidFill>
                      <a:prstDash val="dot"/>
                      <a:round/>
                      <a:headEnd type="none" w="med" len="med"/>
                      <a:tailEnd type="none" w="med" len="med"/>
                    </a:lnT>
                    <a:lnB w="12700" cap="flat" cmpd="sng" algn="ctr">
                      <a:solidFill>
                        <a:schemeClr val="accent1"/>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737373"/>
                          </a:solidFill>
                          <a:effectLst/>
                          <a:uLnTx/>
                          <a:uFillTx/>
                          <a:latin typeface="Segoe UI" panose="020B0502040204020203" pitchFamily="34" charset="0"/>
                          <a:ea typeface="+mn-ea"/>
                          <a:cs typeface="Segoe UI" panose="020B0502040204020203" pitchFamily="34" charset="0"/>
                        </a:rPr>
                        <a:t>Ad · </a:t>
                      </a:r>
                      <a:r>
                        <a:rPr kumimoji="0" lang="en-US" sz="1000" b="0" i="0" u="none" strike="noStrike" kern="1200" cap="none" spc="0" normalizeH="0" baseline="0" noProof="0" dirty="0" err="1">
                          <a:ln>
                            <a:noFill/>
                          </a:ln>
                          <a:solidFill>
                            <a:srgbClr val="00B050"/>
                          </a:solidFill>
                          <a:effectLst/>
                          <a:uLnTx/>
                          <a:uFillTx/>
                          <a:latin typeface="Segoe UI" panose="020B0502040204020203" pitchFamily="34" charset="0"/>
                          <a:ea typeface="+mn-ea"/>
                          <a:cs typeface="Segoe UI" panose="020B0502040204020203" pitchFamily="34" charset="0"/>
                        </a:rPr>
                        <a:t>DisplayURL</a:t>
                      </a:r>
                      <a:r>
                        <a:rPr kumimoji="0" lang="en-US" sz="1000" b="0" i="0" u="none" strike="noStrike" kern="1200" cap="none" spc="0" normalizeH="0" baseline="0" noProof="0" dirty="0">
                          <a:ln>
                            <a:noFill/>
                          </a:ln>
                          <a:solidFill>
                            <a:srgbClr val="00B050"/>
                          </a:solidFill>
                          <a:effectLst/>
                          <a:uLnTx/>
                          <a:uFillTx/>
                          <a:latin typeface="Segoe UI" panose="020B0502040204020203" pitchFamily="34" charset="0"/>
                          <a:ea typeface="+mn-ea"/>
                          <a:cs typeface="Segoe UI" panose="020B0502040204020203" pitchFamily="34" charset="0"/>
                        </a:rPr>
                        <a:t> </a:t>
                      </a:r>
                    </a:p>
                  </a:txBody>
                  <a:tcPr marL="93260" marR="93260" marT="46630" marB="46630" anchor="ctr">
                    <a:lnL w="12700" cap="flat" cmpd="sng" algn="ctr">
                      <a:solidFill>
                        <a:schemeClr val="accent1"/>
                      </a:solidFill>
                      <a:prstDash val="dot"/>
                      <a:round/>
                      <a:headEnd type="none" w="med" len="med"/>
                      <a:tailEnd type="none" w="med" len="med"/>
                    </a:lnL>
                    <a:lnR w="12700" cap="flat" cmpd="sng" algn="ctr">
                      <a:solidFill>
                        <a:schemeClr val="accent1"/>
                      </a:solidFill>
                      <a:prstDash val="dot"/>
                      <a:round/>
                      <a:headEnd type="none" w="med" len="med"/>
                      <a:tailEnd type="none" w="med" len="med"/>
                    </a:lnR>
                    <a:lnT w="12700" cap="flat" cmpd="sng" algn="ctr">
                      <a:solidFill>
                        <a:schemeClr val="accent1"/>
                      </a:solidFill>
                      <a:prstDash val="dot"/>
                      <a:round/>
                      <a:headEnd type="none" w="med" len="med"/>
                      <a:tailEnd type="none" w="med" len="med"/>
                    </a:lnT>
                    <a:lnB w="12700" cap="flat" cmpd="sng" algn="ctr">
                      <a:solidFill>
                        <a:schemeClr val="accent1"/>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737373"/>
                          </a:solidFill>
                          <a:effectLst/>
                          <a:uLnTx/>
                          <a:uFillTx/>
                          <a:latin typeface="Segoe UI" panose="020B0502040204020203" pitchFamily="34" charset="0"/>
                          <a:ea typeface="+mn-ea"/>
                          <a:cs typeface="Segoe UI" panose="020B0502040204020203" pitchFamily="34" charset="0"/>
                        </a:rPr>
                        <a:t>Ad · </a:t>
                      </a:r>
                      <a:r>
                        <a:rPr kumimoji="0" lang="en-US" sz="1000" b="0" i="0" u="none" strike="noStrike" kern="1200" cap="none" spc="0" normalizeH="0" baseline="0" noProof="0" dirty="0" err="1">
                          <a:ln>
                            <a:noFill/>
                          </a:ln>
                          <a:solidFill>
                            <a:srgbClr val="00B050"/>
                          </a:solidFill>
                          <a:effectLst/>
                          <a:uLnTx/>
                          <a:uFillTx/>
                          <a:latin typeface="Segoe UI" panose="020B0502040204020203" pitchFamily="34" charset="0"/>
                          <a:ea typeface="+mn-ea"/>
                          <a:cs typeface="Segoe UI" panose="020B0502040204020203" pitchFamily="34" charset="0"/>
                        </a:rPr>
                        <a:t>DisplayURL</a:t>
                      </a:r>
                      <a:r>
                        <a:rPr kumimoji="0" lang="en-US" sz="1000" b="0" i="0" u="none" strike="noStrike" kern="1200" cap="none" spc="0" normalizeH="0" baseline="0" noProof="0" dirty="0">
                          <a:ln>
                            <a:noFill/>
                          </a:ln>
                          <a:solidFill>
                            <a:srgbClr val="00B050"/>
                          </a:solidFill>
                          <a:effectLst/>
                          <a:uLnTx/>
                          <a:uFillTx/>
                          <a:latin typeface="Segoe UI" panose="020B0502040204020203" pitchFamily="34" charset="0"/>
                          <a:ea typeface="+mn-ea"/>
                          <a:cs typeface="Segoe UI" panose="020B0502040204020203" pitchFamily="34" charset="0"/>
                        </a:rPr>
                        <a:t> </a:t>
                      </a:r>
                    </a:p>
                  </a:txBody>
                  <a:tcPr marL="93260" marR="93260" marT="46630" marB="46630" anchor="ctr">
                    <a:lnL w="12700" cap="flat" cmpd="sng" algn="ctr">
                      <a:solidFill>
                        <a:schemeClr val="accent1"/>
                      </a:solidFill>
                      <a:prstDash val="dot"/>
                      <a:round/>
                      <a:headEnd type="none" w="med" len="med"/>
                      <a:tailEnd type="none" w="med" len="med"/>
                    </a:lnL>
                    <a:lnR w="12700" cap="flat" cmpd="sng" algn="ctr">
                      <a:solidFill>
                        <a:schemeClr val="accent1"/>
                      </a:solidFill>
                      <a:prstDash val="dot"/>
                      <a:round/>
                      <a:headEnd type="none" w="med" len="med"/>
                      <a:tailEnd type="none" w="med" len="med"/>
                    </a:lnR>
                    <a:lnT w="12700" cap="flat" cmpd="sng" algn="ctr">
                      <a:solidFill>
                        <a:schemeClr val="accent1"/>
                      </a:solidFill>
                      <a:prstDash val="dot"/>
                      <a:round/>
                      <a:headEnd type="none" w="med" len="med"/>
                      <a:tailEnd type="none" w="med" len="med"/>
                    </a:lnT>
                    <a:lnB w="12700" cap="flat" cmpd="sng" algn="ctr">
                      <a:solidFill>
                        <a:schemeClr val="accent1"/>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737373"/>
                          </a:solidFill>
                          <a:effectLst/>
                          <a:uLnTx/>
                          <a:uFillTx/>
                          <a:latin typeface="Segoe UI" panose="020B0502040204020203" pitchFamily="34" charset="0"/>
                          <a:ea typeface="+mn-ea"/>
                          <a:cs typeface="Segoe UI" panose="020B0502040204020203" pitchFamily="34" charset="0"/>
                        </a:rPr>
                        <a:t>Ad · </a:t>
                      </a:r>
                      <a:r>
                        <a:rPr kumimoji="0" lang="en-US" sz="1000" b="0" i="0" u="none" strike="noStrike" kern="1200" cap="none" spc="0" normalizeH="0" baseline="0" noProof="0" dirty="0" err="1">
                          <a:ln>
                            <a:noFill/>
                          </a:ln>
                          <a:solidFill>
                            <a:srgbClr val="00B050"/>
                          </a:solidFill>
                          <a:effectLst/>
                          <a:uLnTx/>
                          <a:uFillTx/>
                          <a:latin typeface="Segoe UI" panose="020B0502040204020203" pitchFamily="34" charset="0"/>
                          <a:ea typeface="+mn-ea"/>
                          <a:cs typeface="Segoe UI" panose="020B0502040204020203" pitchFamily="34" charset="0"/>
                        </a:rPr>
                        <a:t>DisplayURL</a:t>
                      </a:r>
                      <a:r>
                        <a:rPr kumimoji="0" lang="en-US" sz="1000" b="0" i="0" u="none" strike="noStrike" kern="1200" cap="none" spc="0" normalizeH="0" baseline="0" noProof="0" dirty="0">
                          <a:ln>
                            <a:noFill/>
                          </a:ln>
                          <a:solidFill>
                            <a:srgbClr val="00B050"/>
                          </a:solidFill>
                          <a:effectLst/>
                          <a:uLnTx/>
                          <a:uFillTx/>
                          <a:latin typeface="Segoe UI" panose="020B0502040204020203" pitchFamily="34" charset="0"/>
                          <a:ea typeface="+mn-ea"/>
                          <a:cs typeface="Segoe UI" panose="020B0502040204020203" pitchFamily="34" charset="0"/>
                        </a:rPr>
                        <a:t> </a:t>
                      </a:r>
                    </a:p>
                  </a:txBody>
                  <a:tcPr marL="93260" marR="93260" marT="46630" marB="46630" anchor="ctr">
                    <a:lnL w="12700" cap="flat" cmpd="sng" algn="ctr">
                      <a:solidFill>
                        <a:schemeClr val="accent1"/>
                      </a:solidFill>
                      <a:prstDash val="dot"/>
                      <a:round/>
                      <a:headEnd type="none" w="med" len="med"/>
                      <a:tailEnd type="none" w="med" len="med"/>
                    </a:lnL>
                    <a:lnR w="12700" cap="flat" cmpd="sng" algn="ctr">
                      <a:solidFill>
                        <a:schemeClr val="accent1"/>
                      </a:solidFill>
                      <a:prstDash val="dot"/>
                      <a:round/>
                      <a:headEnd type="none" w="med" len="med"/>
                      <a:tailEnd type="none" w="med" len="med"/>
                    </a:lnR>
                    <a:lnT w="12700" cap="flat" cmpd="sng" algn="ctr">
                      <a:solidFill>
                        <a:schemeClr val="accent1"/>
                      </a:solidFill>
                      <a:prstDash val="dot"/>
                      <a:round/>
                      <a:headEnd type="none" w="med" len="med"/>
                      <a:tailEnd type="none" w="med" len="med"/>
                    </a:lnT>
                    <a:lnB w="12700" cap="flat" cmpd="sng" algn="ctr">
                      <a:solidFill>
                        <a:schemeClr val="accent1"/>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737373"/>
                          </a:solidFill>
                          <a:effectLst/>
                          <a:uLnTx/>
                          <a:uFillTx/>
                          <a:latin typeface="Segoe UI" panose="020B0502040204020203" pitchFamily="34" charset="0"/>
                          <a:ea typeface="+mn-ea"/>
                          <a:cs typeface="Segoe UI" panose="020B0502040204020203" pitchFamily="34" charset="0"/>
                        </a:rPr>
                        <a:t>Ad · </a:t>
                      </a:r>
                      <a:r>
                        <a:rPr kumimoji="0" lang="en-US" sz="1000" b="0" i="0" u="none" strike="noStrike" kern="1200" cap="none" spc="0" normalizeH="0" baseline="0" noProof="0" dirty="0" err="1">
                          <a:ln>
                            <a:noFill/>
                          </a:ln>
                          <a:solidFill>
                            <a:srgbClr val="00B050"/>
                          </a:solidFill>
                          <a:effectLst/>
                          <a:uLnTx/>
                          <a:uFillTx/>
                          <a:latin typeface="Segoe UI" panose="020B0502040204020203" pitchFamily="34" charset="0"/>
                          <a:ea typeface="+mn-ea"/>
                          <a:cs typeface="Segoe UI" panose="020B0502040204020203" pitchFamily="34" charset="0"/>
                        </a:rPr>
                        <a:t>DisplayURL</a:t>
                      </a:r>
                      <a:r>
                        <a:rPr kumimoji="0" lang="en-US" sz="1000" b="0" i="0" u="none" strike="noStrike" kern="1200" cap="none" spc="0" normalizeH="0" baseline="0" noProof="0" dirty="0">
                          <a:ln>
                            <a:noFill/>
                          </a:ln>
                          <a:solidFill>
                            <a:srgbClr val="00B050"/>
                          </a:solidFill>
                          <a:effectLst/>
                          <a:uLnTx/>
                          <a:uFillTx/>
                          <a:latin typeface="Segoe UI" panose="020B0502040204020203" pitchFamily="34" charset="0"/>
                          <a:ea typeface="+mn-ea"/>
                          <a:cs typeface="Segoe UI" panose="020B0502040204020203" pitchFamily="34" charset="0"/>
                        </a:rPr>
                        <a:t> </a:t>
                      </a:r>
                    </a:p>
                  </a:txBody>
                  <a:tcPr marL="93260" marR="93260" marT="46630" marB="46630" anchor="ctr">
                    <a:lnL w="12700" cap="flat" cmpd="sng" algn="ctr">
                      <a:solidFill>
                        <a:schemeClr val="accent1"/>
                      </a:solidFill>
                      <a:prstDash val="dot"/>
                      <a:round/>
                      <a:headEnd type="none" w="med" len="med"/>
                      <a:tailEnd type="none" w="med" len="med"/>
                    </a:lnL>
                    <a:lnR w="12700" cap="flat" cmpd="sng" algn="ctr">
                      <a:solidFill>
                        <a:schemeClr val="accent1"/>
                      </a:solidFill>
                      <a:prstDash val="dot"/>
                      <a:round/>
                      <a:headEnd type="none" w="med" len="med"/>
                      <a:tailEnd type="none" w="med" len="med"/>
                    </a:lnR>
                    <a:lnT w="12700" cap="flat" cmpd="sng" algn="ctr">
                      <a:solidFill>
                        <a:schemeClr val="accent1"/>
                      </a:solidFill>
                      <a:prstDash val="dot"/>
                      <a:round/>
                      <a:headEnd type="none" w="med" len="med"/>
                      <a:tailEnd type="none" w="med" len="med"/>
                    </a:lnT>
                    <a:lnB w="12700" cap="flat" cmpd="sng" algn="ctr">
                      <a:solidFill>
                        <a:schemeClr val="accent1"/>
                      </a:solid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69916048"/>
                  </a:ext>
                </a:extLst>
              </a:tr>
              <a:tr h="248694">
                <a:tc vMerge="1">
                  <a:txBody>
                    <a:bodyPr/>
                    <a:lstStyle/>
                    <a:p>
                      <a:endParaRPr lang="en-US"/>
                    </a:p>
                  </a:txBody>
                  <a:tcPr/>
                </a:tc>
                <a:tc>
                  <a:txBody>
                    <a:bodyPr/>
                    <a:lstStyle/>
                    <a:p>
                      <a:pPr algn="l" rtl="0" fontAlgn="b"/>
                      <a:r>
                        <a:rPr lang="en-US" sz="1000" b="0" i="0" u="none" strike="noStrike" dirty="0">
                          <a:solidFill>
                            <a:schemeClr val="tx1"/>
                          </a:solidFill>
                          <a:latin typeface="Segoe UI" panose="020B0502040204020203" pitchFamily="34" charset="0"/>
                          <a:cs typeface="Segoe UI" panose="020B0502040204020203" pitchFamily="34" charset="0"/>
                        </a:rPr>
                        <a:t>Online</a:t>
                      </a:r>
                      <a:endParaRPr lang="en-US" sz="1000" b="0" i="0" u="none" strike="noStrike" dirty="0">
                        <a:solidFill>
                          <a:srgbClr val="000000"/>
                        </a:solidFill>
                        <a:latin typeface="Segoe UI" panose="020B0502040204020203" pitchFamily="34" charset="0"/>
                        <a:cs typeface="Segoe UI" panose="020B0502040204020203" pitchFamily="34" charset="0"/>
                      </a:endParaRPr>
                    </a:p>
                  </a:txBody>
                  <a:tcPr marL="93260" marR="93260" marT="46630" marB="46630" anchor="ctr">
                    <a:lnL w="12700" cap="flat" cmpd="sng" algn="ctr">
                      <a:solidFill>
                        <a:schemeClr val="accent1"/>
                      </a:solidFill>
                      <a:prstDash val="dot"/>
                      <a:round/>
                      <a:headEnd type="none" w="med" len="med"/>
                      <a:tailEnd type="none" w="med" len="med"/>
                    </a:lnL>
                    <a:lnR w="12700" cap="flat" cmpd="sng" algn="ctr">
                      <a:solidFill>
                        <a:schemeClr val="accent1"/>
                      </a:solidFill>
                      <a:prstDash val="dot"/>
                      <a:round/>
                      <a:headEnd type="none" w="med" len="med"/>
                      <a:tailEnd type="none" w="med" len="med"/>
                    </a:lnR>
                    <a:lnT w="12700" cap="flat" cmpd="sng" algn="ctr">
                      <a:solidFill>
                        <a:schemeClr val="accent1"/>
                      </a:solidFill>
                      <a:prstDash val="dot"/>
                      <a:round/>
                      <a:headEnd type="none" w="med" len="med"/>
                      <a:tailEnd type="none" w="med" len="med"/>
                    </a:lnT>
                    <a:lnB w="12700" cap="flat" cmpd="sng" algn="ctr">
                      <a:solidFill>
                        <a:schemeClr val="accent1"/>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r>
                        <a:rPr lang="en-US" sz="1000" b="0" i="0" u="none" strike="noStrike" dirty="0">
                          <a:solidFill>
                            <a:schemeClr val="tx1"/>
                          </a:solidFill>
                          <a:latin typeface="Segoe UI" panose="020B0502040204020203" pitchFamily="34" charset="0"/>
                          <a:cs typeface="Segoe UI" panose="020B0502040204020203" pitchFamily="34" charset="0"/>
                        </a:rPr>
                        <a:t>Quote</a:t>
                      </a:r>
                      <a:endParaRPr lang="en-US" sz="1000" b="0" i="0" u="none" strike="noStrike" dirty="0">
                        <a:solidFill>
                          <a:srgbClr val="000000"/>
                        </a:solidFill>
                        <a:latin typeface="Segoe UI" panose="020B0502040204020203" pitchFamily="34" charset="0"/>
                        <a:cs typeface="Segoe UI" panose="020B0502040204020203" pitchFamily="34" charset="0"/>
                      </a:endParaRPr>
                    </a:p>
                  </a:txBody>
                  <a:tcPr marL="93260" marR="93260" marT="46630" marB="46630" anchor="ctr">
                    <a:lnL w="12700" cap="flat" cmpd="sng" algn="ctr">
                      <a:solidFill>
                        <a:schemeClr val="accent1"/>
                      </a:solidFill>
                      <a:prstDash val="dot"/>
                      <a:round/>
                      <a:headEnd type="none" w="med" len="med"/>
                      <a:tailEnd type="none" w="med" len="med"/>
                    </a:lnL>
                    <a:lnR w="12700" cap="flat" cmpd="sng" algn="ctr">
                      <a:solidFill>
                        <a:schemeClr val="accent1"/>
                      </a:solidFill>
                      <a:prstDash val="dot"/>
                      <a:round/>
                      <a:headEnd type="none" w="med" len="med"/>
                      <a:tailEnd type="none" w="med" len="med"/>
                    </a:lnR>
                    <a:lnT w="12700" cap="flat" cmpd="sng" algn="ctr">
                      <a:solidFill>
                        <a:schemeClr val="accent1"/>
                      </a:solidFill>
                      <a:prstDash val="dot"/>
                      <a:round/>
                      <a:headEnd type="none" w="med" len="med"/>
                      <a:tailEnd type="none" w="med" len="med"/>
                    </a:lnT>
                    <a:lnB w="12700" cap="flat" cmpd="sng" algn="ctr">
                      <a:solidFill>
                        <a:schemeClr val="accent1"/>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r>
                        <a:rPr lang="en-US" sz="1000" b="0" i="0" u="none" strike="noStrike" dirty="0">
                          <a:solidFill>
                            <a:schemeClr val="tx1"/>
                          </a:solidFill>
                          <a:latin typeface="Segoe UI" panose="020B0502040204020203" pitchFamily="34" charset="0"/>
                          <a:cs typeface="Segoe UI" panose="020B0502040204020203" pitchFamily="34" charset="0"/>
                        </a:rPr>
                        <a:t>Free</a:t>
                      </a:r>
                      <a:endParaRPr lang="en-US" sz="1000" b="0" i="0" u="none" strike="noStrike" dirty="0">
                        <a:solidFill>
                          <a:srgbClr val="000000"/>
                        </a:solidFill>
                        <a:latin typeface="Segoe UI" panose="020B0502040204020203" pitchFamily="34" charset="0"/>
                        <a:cs typeface="Segoe UI" panose="020B0502040204020203" pitchFamily="34" charset="0"/>
                      </a:endParaRPr>
                    </a:p>
                  </a:txBody>
                  <a:tcPr marL="93260" marR="93260" marT="46630" marB="46630" anchor="ctr">
                    <a:lnL w="12700" cap="flat" cmpd="sng" algn="ctr">
                      <a:solidFill>
                        <a:schemeClr val="accent1"/>
                      </a:solidFill>
                      <a:prstDash val="dot"/>
                      <a:round/>
                      <a:headEnd type="none" w="med" len="med"/>
                      <a:tailEnd type="none" w="med" len="med"/>
                    </a:lnL>
                    <a:lnR w="12700" cap="flat" cmpd="sng" algn="ctr">
                      <a:solidFill>
                        <a:schemeClr val="accent1"/>
                      </a:solidFill>
                      <a:prstDash val="dot"/>
                      <a:round/>
                      <a:headEnd type="none" w="med" len="med"/>
                      <a:tailEnd type="none" w="med" len="med"/>
                    </a:lnR>
                    <a:lnT w="12700" cap="flat" cmpd="sng" algn="ctr">
                      <a:solidFill>
                        <a:schemeClr val="accent1"/>
                      </a:solidFill>
                      <a:prstDash val="dot"/>
                      <a:round/>
                      <a:headEnd type="none" w="med" len="med"/>
                      <a:tailEnd type="none" w="med" len="med"/>
                    </a:lnT>
                    <a:lnB w="12700" cap="flat" cmpd="sng" algn="ctr">
                      <a:solidFill>
                        <a:schemeClr val="accent1"/>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r>
                        <a:rPr lang="en-US" sz="1000" b="0" i="0" u="none" strike="noStrike" dirty="0">
                          <a:solidFill>
                            <a:schemeClr val="tx1"/>
                          </a:solidFill>
                          <a:latin typeface="Segoe UI" panose="020B0502040204020203" pitchFamily="34" charset="0"/>
                          <a:cs typeface="Segoe UI" panose="020B0502040204020203" pitchFamily="34" charset="0"/>
                        </a:rPr>
                        <a:t>Superlative</a:t>
                      </a:r>
                      <a:endParaRPr lang="en-US" sz="1000" b="0" i="0" u="none" strike="noStrike" dirty="0">
                        <a:solidFill>
                          <a:srgbClr val="000000"/>
                        </a:solidFill>
                        <a:latin typeface="Segoe UI" panose="020B0502040204020203" pitchFamily="34" charset="0"/>
                        <a:cs typeface="Segoe UI" panose="020B0502040204020203" pitchFamily="34" charset="0"/>
                      </a:endParaRPr>
                    </a:p>
                  </a:txBody>
                  <a:tcPr marL="93260" marR="93260" marT="46630" marB="46630" anchor="ctr">
                    <a:lnL w="12700" cap="flat" cmpd="sng" algn="ctr">
                      <a:solidFill>
                        <a:schemeClr val="accent1"/>
                      </a:solidFill>
                      <a:prstDash val="dot"/>
                      <a:round/>
                      <a:headEnd type="none" w="med" len="med"/>
                      <a:tailEnd type="none" w="med" len="med"/>
                    </a:lnL>
                    <a:lnR w="12700" cap="flat" cmpd="sng" algn="ctr">
                      <a:solidFill>
                        <a:schemeClr val="accent1"/>
                      </a:solidFill>
                      <a:prstDash val="dot"/>
                      <a:round/>
                      <a:headEnd type="none" w="med" len="med"/>
                      <a:tailEnd type="none" w="med" len="med"/>
                    </a:lnR>
                    <a:lnT w="12700" cap="flat" cmpd="sng" algn="ctr">
                      <a:solidFill>
                        <a:schemeClr val="accent1"/>
                      </a:solidFill>
                      <a:prstDash val="dot"/>
                      <a:round/>
                      <a:headEnd type="none" w="med" len="med"/>
                      <a:tailEnd type="none" w="med" len="med"/>
                    </a:lnT>
                    <a:lnB w="12700" cap="flat" cmpd="sng" algn="ctr">
                      <a:solidFill>
                        <a:schemeClr val="accent1"/>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r>
                        <a:rPr lang="en-US" sz="1000" u="none" strike="noStrike" dirty="0">
                          <a:latin typeface="Segoe UI" panose="020B0502040204020203" pitchFamily="34" charset="0"/>
                          <a:cs typeface="Segoe UI" panose="020B0502040204020203" pitchFamily="34" charset="0"/>
                        </a:rPr>
                        <a:t>Time</a:t>
                      </a:r>
                      <a:endParaRPr lang="en-US" sz="1000" b="0" i="0" u="none" strike="noStrike" dirty="0">
                        <a:solidFill>
                          <a:srgbClr val="000000"/>
                        </a:solidFill>
                        <a:latin typeface="Segoe UI" panose="020B0502040204020203" pitchFamily="34" charset="0"/>
                        <a:cs typeface="Segoe UI" panose="020B0502040204020203" pitchFamily="34" charset="0"/>
                      </a:endParaRPr>
                    </a:p>
                  </a:txBody>
                  <a:tcPr marL="93260" marR="93260" marT="46630" marB="46630" anchor="ctr">
                    <a:lnL w="12700" cap="flat" cmpd="sng" algn="ctr">
                      <a:solidFill>
                        <a:schemeClr val="accent1"/>
                      </a:solidFill>
                      <a:prstDash val="dot"/>
                      <a:round/>
                      <a:headEnd type="none" w="med" len="med"/>
                      <a:tailEnd type="none" w="med" len="med"/>
                    </a:lnL>
                    <a:lnR w="12700" cap="flat" cmpd="sng" algn="ctr">
                      <a:solidFill>
                        <a:schemeClr val="accent1"/>
                      </a:solidFill>
                      <a:prstDash val="dot"/>
                      <a:round/>
                      <a:headEnd type="none" w="med" len="med"/>
                      <a:tailEnd type="none" w="med" len="med"/>
                    </a:lnR>
                    <a:lnT w="12700" cap="flat" cmpd="sng" algn="ctr">
                      <a:solidFill>
                        <a:schemeClr val="accent1"/>
                      </a:solidFill>
                      <a:prstDash val="dot"/>
                      <a:round/>
                      <a:headEnd type="none" w="med" len="med"/>
                      <a:tailEnd type="none" w="med" len="med"/>
                    </a:lnT>
                    <a:lnB w="12700" cap="flat" cmpd="sng" algn="ctr">
                      <a:solidFill>
                        <a:schemeClr val="accent1"/>
                      </a:solid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13837541"/>
                  </a:ext>
                </a:extLst>
              </a:tr>
            </a:tbl>
          </a:graphicData>
        </a:graphic>
      </p:graphicFrame>
      <p:graphicFrame>
        <p:nvGraphicFramePr>
          <p:cNvPr id="18" name="Content Placeholder 6"/>
          <p:cNvGraphicFramePr>
            <a:graphicFrameLocks/>
          </p:cNvGraphicFramePr>
          <p:nvPr>
            <p:extLst>
              <p:ext uri="{D42A27DB-BD31-4B8C-83A1-F6EECF244321}">
                <p14:modId xmlns:p14="http://schemas.microsoft.com/office/powerpoint/2010/main" val="2556002146"/>
              </p:ext>
            </p:extLst>
          </p:nvPr>
        </p:nvGraphicFramePr>
        <p:xfrm>
          <a:off x="257175" y="1618170"/>
          <a:ext cx="8782048" cy="746082"/>
        </p:xfrm>
        <a:graphic>
          <a:graphicData uri="http://schemas.openxmlformats.org/drawingml/2006/table">
            <a:tbl>
              <a:tblPr>
                <a:tableStyleId>{2D5ABB26-0587-4C30-8999-92F81FD0307C}</a:tableStyleId>
              </a:tblPr>
              <a:tblGrid>
                <a:gridCol w="1365578">
                  <a:extLst>
                    <a:ext uri="{9D8B030D-6E8A-4147-A177-3AD203B41FA5}">
                      <a16:colId xmlns:a16="http://schemas.microsoft.com/office/drawing/2014/main" val="2692298927"/>
                    </a:ext>
                  </a:extLst>
                </a:gridCol>
                <a:gridCol w="1483294">
                  <a:extLst>
                    <a:ext uri="{9D8B030D-6E8A-4147-A177-3AD203B41FA5}">
                      <a16:colId xmlns:a16="http://schemas.microsoft.com/office/drawing/2014/main" val="1270500063"/>
                    </a:ext>
                  </a:extLst>
                </a:gridCol>
                <a:gridCol w="1483294">
                  <a:extLst>
                    <a:ext uri="{9D8B030D-6E8A-4147-A177-3AD203B41FA5}">
                      <a16:colId xmlns:a16="http://schemas.microsoft.com/office/drawing/2014/main" val="1370375355"/>
                    </a:ext>
                  </a:extLst>
                </a:gridCol>
                <a:gridCol w="1483294">
                  <a:extLst>
                    <a:ext uri="{9D8B030D-6E8A-4147-A177-3AD203B41FA5}">
                      <a16:colId xmlns:a16="http://schemas.microsoft.com/office/drawing/2014/main" val="3274139486"/>
                    </a:ext>
                  </a:extLst>
                </a:gridCol>
                <a:gridCol w="1483294">
                  <a:extLst>
                    <a:ext uri="{9D8B030D-6E8A-4147-A177-3AD203B41FA5}">
                      <a16:colId xmlns:a16="http://schemas.microsoft.com/office/drawing/2014/main" val="4224804719"/>
                    </a:ext>
                  </a:extLst>
                </a:gridCol>
                <a:gridCol w="1483294">
                  <a:extLst>
                    <a:ext uri="{9D8B030D-6E8A-4147-A177-3AD203B41FA5}">
                      <a16:colId xmlns:a16="http://schemas.microsoft.com/office/drawing/2014/main" val="184587818"/>
                    </a:ext>
                  </a:extLst>
                </a:gridCol>
              </a:tblGrid>
              <a:tr h="248694">
                <a:tc rowSpan="3">
                  <a:txBody>
                    <a:bodyPr/>
                    <a:lstStyle/>
                    <a:p>
                      <a:pPr algn="l" fontAlgn="ctr"/>
                      <a:r>
                        <a:rPr lang="en-US" sz="1200" b="1" i="0" u="none" strike="noStrike" dirty="0">
                          <a:gradFill>
                            <a:gsLst>
                              <a:gs pos="0">
                                <a:schemeClr val="bg1"/>
                              </a:gs>
                              <a:gs pos="100000">
                                <a:schemeClr val="bg1"/>
                              </a:gs>
                            </a:gsLst>
                          </a:gradFill>
                          <a:latin typeface="+mj-lt"/>
                        </a:rPr>
                        <a:t>Across</a:t>
                      </a:r>
                      <a:r>
                        <a:rPr lang="en-US" sz="1200" b="1" i="0" u="none" strike="noStrike" baseline="0" dirty="0">
                          <a:gradFill>
                            <a:gsLst>
                              <a:gs pos="0">
                                <a:schemeClr val="bg1"/>
                              </a:gs>
                              <a:gs pos="100000">
                                <a:schemeClr val="bg1"/>
                              </a:gs>
                            </a:gsLst>
                          </a:gradFill>
                          <a:latin typeface="+mj-lt"/>
                        </a:rPr>
                        <a:t> Devices</a:t>
                      </a:r>
                      <a:endParaRPr lang="en-US" sz="1200" b="1" i="0" u="none" strike="noStrike" dirty="0">
                        <a:gradFill>
                          <a:gsLst>
                            <a:gs pos="0">
                              <a:schemeClr val="bg1"/>
                            </a:gs>
                            <a:gs pos="100000">
                              <a:schemeClr val="bg1"/>
                            </a:gs>
                          </a:gsLst>
                        </a:gradFill>
                        <a:latin typeface="+mj-lt"/>
                      </a:endParaRPr>
                    </a:p>
                  </a:txBody>
                  <a:tcPr marL="182880" marR="182880" marT="0" marB="0" anchor="ctr">
                    <a:lnL w="12700" cap="flat" cmpd="sng" algn="ctr">
                      <a:solidFill>
                        <a:schemeClr val="accent1"/>
                      </a:solidFill>
                      <a:prstDash val="dot"/>
                      <a:round/>
                      <a:headEnd type="none" w="med" len="med"/>
                      <a:tailEnd type="none" w="med" len="med"/>
                    </a:lnL>
                    <a:lnR w="12700" cap="flat" cmpd="sng" algn="ctr">
                      <a:solidFill>
                        <a:schemeClr val="accent1"/>
                      </a:solidFill>
                      <a:prstDash val="dot"/>
                      <a:round/>
                      <a:headEnd type="none" w="med" len="med"/>
                      <a:tailEnd type="none" w="med" len="med"/>
                    </a:lnR>
                    <a:lnT w="12700" cap="flat" cmpd="sng" algn="ctr">
                      <a:solidFill>
                        <a:schemeClr val="accent1"/>
                      </a:solidFill>
                      <a:prstDash val="dot"/>
                      <a:round/>
                      <a:headEnd type="none" w="med" len="med"/>
                      <a:tailEnd type="none" w="med" len="med"/>
                    </a:lnT>
                    <a:lnB w="12700" cap="flat" cmpd="sng" algn="ctr">
                      <a:solidFill>
                        <a:schemeClr val="accent1"/>
                      </a:solidFill>
                      <a:prstDash val="dot"/>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l" rtl="0" fontAlgn="b"/>
                      <a:r>
                        <a:rPr lang="en-US" sz="1000" u="none" strike="noStrike" kern="1200" dirty="0">
                          <a:solidFill>
                            <a:srgbClr val="1020B0"/>
                          </a:solidFill>
                          <a:latin typeface="Segoe UI" panose="020B0502040204020203" pitchFamily="34" charset="0"/>
                          <a:ea typeface="+mn-ea"/>
                          <a:cs typeface="Segoe UI" panose="020B0502040204020203" pitchFamily="34" charset="0"/>
                        </a:rPr>
                        <a:t>Time</a:t>
                      </a:r>
                    </a:p>
                  </a:txBody>
                  <a:tcPr marL="93260" marR="93260" marT="46630" marB="46630" anchor="ctr">
                    <a:lnL w="12700" cap="flat" cmpd="sng" algn="ctr">
                      <a:solidFill>
                        <a:schemeClr val="accent1"/>
                      </a:solidFill>
                      <a:prstDash val="dot"/>
                      <a:round/>
                      <a:headEnd type="none" w="med" len="med"/>
                      <a:tailEnd type="none" w="med" len="med"/>
                    </a:lnL>
                    <a:lnR w="12700" cap="flat" cmpd="sng" algn="ctr">
                      <a:solidFill>
                        <a:schemeClr val="accent1"/>
                      </a:solidFill>
                      <a:prstDash val="dot"/>
                      <a:round/>
                      <a:headEnd type="none" w="med" len="med"/>
                      <a:tailEnd type="none" w="med" len="med"/>
                    </a:lnR>
                    <a:lnT w="12700" cap="flat" cmpd="sng" algn="ctr">
                      <a:solidFill>
                        <a:schemeClr val="accent1"/>
                      </a:solidFill>
                      <a:prstDash val="dot"/>
                      <a:round/>
                      <a:headEnd type="none" w="med" len="med"/>
                      <a:tailEnd type="none" w="med" len="med"/>
                    </a:lnT>
                    <a:lnB w="12700" cap="flat" cmpd="sng" algn="ctr">
                      <a:solidFill>
                        <a:schemeClr val="accent1"/>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r>
                        <a:rPr lang="en-US" sz="1000" b="0" i="0" u="none" strike="noStrike" baseline="0" dirty="0">
                          <a:solidFill>
                            <a:srgbClr val="1020B0"/>
                          </a:solidFill>
                          <a:latin typeface="Segoe UI" panose="020B0502040204020203" pitchFamily="34" charset="0"/>
                          <a:cs typeface="Segoe UI" panose="020B0502040204020203" pitchFamily="34" charset="0"/>
                        </a:rPr>
                        <a:t>Time</a:t>
                      </a:r>
                      <a:endParaRPr lang="en-US" sz="1000" b="0" i="0" u="none" strike="noStrike" dirty="0">
                        <a:solidFill>
                          <a:srgbClr val="1020B0"/>
                        </a:solidFill>
                        <a:latin typeface="Segoe UI" panose="020B0502040204020203" pitchFamily="34" charset="0"/>
                        <a:cs typeface="Segoe UI" panose="020B0502040204020203" pitchFamily="34" charset="0"/>
                      </a:endParaRPr>
                    </a:p>
                  </a:txBody>
                  <a:tcPr marL="93260" marR="93260" marT="46630" marB="46630" anchor="ctr">
                    <a:lnL w="12700" cap="flat" cmpd="sng" algn="ctr">
                      <a:solidFill>
                        <a:schemeClr val="accent1"/>
                      </a:solidFill>
                      <a:prstDash val="dot"/>
                      <a:round/>
                      <a:headEnd type="none" w="med" len="med"/>
                      <a:tailEnd type="none" w="med" len="med"/>
                    </a:lnL>
                    <a:lnR w="12700" cap="flat" cmpd="sng" algn="ctr">
                      <a:solidFill>
                        <a:schemeClr val="accent1"/>
                      </a:solidFill>
                      <a:prstDash val="dot"/>
                      <a:round/>
                      <a:headEnd type="none" w="med" len="med"/>
                      <a:tailEnd type="none" w="med" len="med"/>
                    </a:lnR>
                    <a:lnT w="12700" cap="flat" cmpd="sng" algn="ctr">
                      <a:solidFill>
                        <a:schemeClr val="accent1"/>
                      </a:solidFill>
                      <a:prstDash val="dot"/>
                      <a:round/>
                      <a:headEnd type="none" w="med" len="med"/>
                      <a:tailEnd type="none" w="med" len="med"/>
                    </a:lnT>
                    <a:lnB w="12700" cap="flat" cmpd="sng" algn="ctr">
                      <a:solidFill>
                        <a:schemeClr val="accent1"/>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r>
                        <a:rPr lang="en-US" sz="1000" b="0" i="0" u="none" strike="noStrike" baseline="0" dirty="0">
                          <a:solidFill>
                            <a:srgbClr val="1020B0"/>
                          </a:solidFill>
                          <a:latin typeface="Segoe UI" panose="020B0502040204020203" pitchFamily="34" charset="0"/>
                          <a:cs typeface="Segoe UI" panose="020B0502040204020203" pitchFamily="34" charset="0"/>
                        </a:rPr>
                        <a:t>Free</a:t>
                      </a:r>
                      <a:endParaRPr lang="en-US" sz="1000" b="0" i="0" u="none" strike="noStrike" dirty="0">
                        <a:solidFill>
                          <a:srgbClr val="1020B0"/>
                        </a:solidFill>
                        <a:latin typeface="Segoe UI" panose="020B0502040204020203" pitchFamily="34" charset="0"/>
                        <a:cs typeface="Segoe UI" panose="020B0502040204020203" pitchFamily="34" charset="0"/>
                      </a:endParaRPr>
                    </a:p>
                  </a:txBody>
                  <a:tcPr marL="93260" marR="93260" marT="46630" marB="46630" anchor="ctr">
                    <a:lnL w="12700" cap="flat" cmpd="sng" algn="ctr">
                      <a:solidFill>
                        <a:schemeClr val="accent1"/>
                      </a:solidFill>
                      <a:prstDash val="dot"/>
                      <a:round/>
                      <a:headEnd type="none" w="med" len="med"/>
                      <a:tailEnd type="none" w="med" len="med"/>
                    </a:lnL>
                    <a:lnR w="12700" cap="flat" cmpd="sng" algn="ctr">
                      <a:solidFill>
                        <a:schemeClr val="accent1"/>
                      </a:solidFill>
                      <a:prstDash val="dot"/>
                      <a:round/>
                      <a:headEnd type="none" w="med" len="med"/>
                      <a:tailEnd type="none" w="med" len="med"/>
                    </a:lnR>
                    <a:lnT w="12700" cap="flat" cmpd="sng" algn="ctr">
                      <a:solidFill>
                        <a:schemeClr val="accent1"/>
                      </a:solidFill>
                      <a:prstDash val="dot"/>
                      <a:round/>
                      <a:headEnd type="none" w="med" len="med"/>
                      <a:tailEnd type="none" w="med" len="med"/>
                    </a:lnT>
                    <a:lnB w="12700" cap="flat" cmpd="sng" algn="ctr">
                      <a:solidFill>
                        <a:schemeClr val="accent1"/>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r>
                        <a:rPr lang="en-US" sz="1000" b="0" i="0" u="none" strike="noStrike" baseline="0" dirty="0">
                          <a:solidFill>
                            <a:srgbClr val="1020B0"/>
                          </a:solidFill>
                          <a:latin typeface="Segoe UI" panose="020B0502040204020203" pitchFamily="34" charset="0"/>
                          <a:cs typeface="Segoe UI" panose="020B0502040204020203" pitchFamily="34" charset="0"/>
                        </a:rPr>
                        <a:t>Free</a:t>
                      </a:r>
                      <a:endParaRPr lang="en-US" sz="1000" b="0" i="0" u="none" strike="noStrike" dirty="0">
                        <a:solidFill>
                          <a:srgbClr val="1020B0"/>
                        </a:solidFill>
                        <a:latin typeface="Segoe UI" panose="020B0502040204020203" pitchFamily="34" charset="0"/>
                        <a:cs typeface="Segoe UI" panose="020B0502040204020203" pitchFamily="34" charset="0"/>
                      </a:endParaRPr>
                    </a:p>
                  </a:txBody>
                  <a:tcPr marL="93260" marR="93260" marT="46630" marB="46630" anchor="ctr">
                    <a:lnL w="12700" cap="flat" cmpd="sng" algn="ctr">
                      <a:solidFill>
                        <a:schemeClr val="accent1"/>
                      </a:solidFill>
                      <a:prstDash val="dot"/>
                      <a:round/>
                      <a:headEnd type="none" w="med" len="med"/>
                      <a:tailEnd type="none" w="med" len="med"/>
                    </a:lnL>
                    <a:lnR w="12700" cap="flat" cmpd="sng" algn="ctr">
                      <a:solidFill>
                        <a:schemeClr val="accent1"/>
                      </a:solidFill>
                      <a:prstDash val="dot"/>
                      <a:round/>
                      <a:headEnd type="none" w="med" len="med"/>
                      <a:tailEnd type="none" w="med" len="med"/>
                    </a:lnR>
                    <a:lnT w="12700" cap="flat" cmpd="sng" algn="ctr">
                      <a:solidFill>
                        <a:schemeClr val="accent1"/>
                      </a:solidFill>
                      <a:prstDash val="dot"/>
                      <a:round/>
                      <a:headEnd type="none" w="med" len="med"/>
                      <a:tailEnd type="none" w="med" len="med"/>
                    </a:lnT>
                    <a:lnB w="12700" cap="flat" cmpd="sng" algn="ctr">
                      <a:solidFill>
                        <a:schemeClr val="accent1"/>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r>
                        <a:rPr lang="en-US" sz="1000" b="0" i="0" u="none" strike="noStrike" baseline="0" dirty="0">
                          <a:solidFill>
                            <a:srgbClr val="1020B0"/>
                          </a:solidFill>
                          <a:latin typeface="Segoe UI" panose="020B0502040204020203" pitchFamily="34" charset="0"/>
                          <a:cs typeface="Segoe UI" panose="020B0502040204020203" pitchFamily="34" charset="0"/>
                        </a:rPr>
                        <a:t>Quote</a:t>
                      </a:r>
                    </a:p>
                  </a:txBody>
                  <a:tcPr marL="93260" marR="93260" marT="46630" marB="46630" anchor="ctr">
                    <a:lnL w="12700" cap="flat" cmpd="sng" algn="ctr">
                      <a:solidFill>
                        <a:schemeClr val="accent1"/>
                      </a:solidFill>
                      <a:prstDash val="dot"/>
                      <a:round/>
                      <a:headEnd type="none" w="med" len="med"/>
                      <a:tailEnd type="none" w="med" len="med"/>
                    </a:lnL>
                    <a:lnR w="12700" cap="flat" cmpd="sng" algn="ctr">
                      <a:solidFill>
                        <a:schemeClr val="accent1"/>
                      </a:solidFill>
                      <a:prstDash val="dot"/>
                      <a:round/>
                      <a:headEnd type="none" w="med" len="med"/>
                      <a:tailEnd type="none" w="med" len="med"/>
                    </a:lnR>
                    <a:lnT w="12700" cap="flat" cmpd="sng" algn="ctr">
                      <a:solidFill>
                        <a:schemeClr val="accent1"/>
                      </a:solidFill>
                      <a:prstDash val="dot"/>
                      <a:round/>
                      <a:headEnd type="none" w="med" len="med"/>
                      <a:tailEnd type="none" w="med" len="med"/>
                    </a:lnT>
                    <a:lnB w="12700" cap="flat" cmpd="sng" algn="ctr">
                      <a:solidFill>
                        <a:schemeClr val="accent1"/>
                      </a:solid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82471576"/>
                  </a:ext>
                </a:extLst>
              </a:tr>
              <a:tr h="248694">
                <a:tc vMerge="1">
                  <a:txBody>
                    <a:bodyPr/>
                    <a:lstStyle/>
                    <a:p>
                      <a:endParaRPr lang="en-US"/>
                    </a:p>
                  </a:txBody>
                  <a:tcPr/>
                </a:tc>
                <a:tc>
                  <a:txBody>
                    <a:bodyPr/>
                    <a:lstStyle/>
                    <a:p>
                      <a:pPr marL="0" algn="l" defTabSz="457200" rtl="0" eaLnBrk="1" fontAlgn="b" latinLnBrk="0" hangingPunct="1"/>
                      <a:r>
                        <a:rPr lang="en-US" sz="1000" b="0" dirty="0">
                          <a:solidFill>
                            <a:srgbClr val="737373"/>
                          </a:solidFill>
                          <a:effectLst/>
                          <a:latin typeface="Segoe UI" panose="020B0502040204020203" pitchFamily="34" charset="0"/>
                          <a:cs typeface="Segoe UI" panose="020B0502040204020203" pitchFamily="34" charset="0"/>
                        </a:rPr>
                        <a:t>Ad · </a:t>
                      </a:r>
                      <a:r>
                        <a:rPr lang="en-US" sz="1000" b="0" u="none" strike="noStrike" kern="1200" dirty="0" err="1">
                          <a:solidFill>
                            <a:srgbClr val="00B050"/>
                          </a:solidFill>
                          <a:latin typeface="Segoe UI" panose="020B0502040204020203" pitchFamily="34" charset="0"/>
                          <a:ea typeface="+mn-ea"/>
                          <a:cs typeface="Segoe UI" panose="020B0502040204020203" pitchFamily="34" charset="0"/>
                        </a:rPr>
                        <a:t>DisplayURL</a:t>
                      </a:r>
                      <a:r>
                        <a:rPr lang="en-US" sz="1000" b="0" u="none" strike="noStrike" kern="1200" dirty="0">
                          <a:solidFill>
                            <a:srgbClr val="00B050"/>
                          </a:solidFill>
                          <a:latin typeface="Segoe UI" panose="020B0502040204020203" pitchFamily="34" charset="0"/>
                          <a:ea typeface="+mn-ea"/>
                          <a:cs typeface="Segoe UI" panose="020B0502040204020203" pitchFamily="34" charset="0"/>
                        </a:rPr>
                        <a:t> </a:t>
                      </a:r>
                    </a:p>
                  </a:txBody>
                  <a:tcPr marL="93260" marR="93260" marT="46630" marB="46630" anchor="ctr">
                    <a:lnL w="12700" cap="flat" cmpd="sng" algn="ctr">
                      <a:solidFill>
                        <a:schemeClr val="accent1"/>
                      </a:solidFill>
                      <a:prstDash val="dot"/>
                      <a:round/>
                      <a:headEnd type="none" w="med" len="med"/>
                      <a:tailEnd type="none" w="med" len="med"/>
                    </a:lnL>
                    <a:lnR w="12700" cap="flat" cmpd="sng" algn="ctr">
                      <a:solidFill>
                        <a:schemeClr val="accent1"/>
                      </a:solidFill>
                      <a:prstDash val="dot"/>
                      <a:round/>
                      <a:headEnd type="none" w="med" len="med"/>
                      <a:tailEnd type="none" w="med" len="med"/>
                    </a:lnR>
                    <a:lnT w="12700" cap="flat" cmpd="sng" algn="ctr">
                      <a:solidFill>
                        <a:schemeClr val="accent1"/>
                      </a:solidFill>
                      <a:prstDash val="dot"/>
                      <a:round/>
                      <a:headEnd type="none" w="med" len="med"/>
                      <a:tailEnd type="none" w="med" len="med"/>
                    </a:lnT>
                    <a:lnB w="12700" cap="flat" cmpd="sng" algn="ctr">
                      <a:solidFill>
                        <a:schemeClr val="accent1"/>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737373"/>
                          </a:solidFill>
                          <a:effectLst/>
                          <a:uLnTx/>
                          <a:uFillTx/>
                          <a:latin typeface="Segoe UI" panose="020B0502040204020203" pitchFamily="34" charset="0"/>
                          <a:ea typeface="+mn-ea"/>
                          <a:cs typeface="Segoe UI" panose="020B0502040204020203" pitchFamily="34" charset="0"/>
                        </a:rPr>
                        <a:t>Ad · </a:t>
                      </a:r>
                      <a:r>
                        <a:rPr kumimoji="0" lang="en-US" sz="1000" b="0" i="0" u="none" strike="noStrike" kern="1200" cap="none" spc="0" normalizeH="0" baseline="0" noProof="0" dirty="0" err="1">
                          <a:ln>
                            <a:noFill/>
                          </a:ln>
                          <a:solidFill>
                            <a:srgbClr val="00B050"/>
                          </a:solidFill>
                          <a:effectLst/>
                          <a:uLnTx/>
                          <a:uFillTx/>
                          <a:latin typeface="Segoe UI" panose="020B0502040204020203" pitchFamily="34" charset="0"/>
                          <a:ea typeface="+mn-ea"/>
                          <a:cs typeface="Segoe UI" panose="020B0502040204020203" pitchFamily="34" charset="0"/>
                        </a:rPr>
                        <a:t>DisplayURL</a:t>
                      </a:r>
                      <a:r>
                        <a:rPr kumimoji="0" lang="en-US" sz="1000" b="0" i="0" u="none" strike="noStrike" kern="1200" cap="none" spc="0" normalizeH="0" baseline="0" noProof="0" dirty="0">
                          <a:ln>
                            <a:noFill/>
                          </a:ln>
                          <a:solidFill>
                            <a:srgbClr val="00B050"/>
                          </a:solidFill>
                          <a:effectLst/>
                          <a:uLnTx/>
                          <a:uFillTx/>
                          <a:latin typeface="Segoe UI" panose="020B0502040204020203" pitchFamily="34" charset="0"/>
                          <a:ea typeface="+mn-ea"/>
                          <a:cs typeface="Segoe UI" panose="020B0502040204020203" pitchFamily="34" charset="0"/>
                        </a:rPr>
                        <a:t> </a:t>
                      </a:r>
                    </a:p>
                  </a:txBody>
                  <a:tcPr marL="93260" marR="93260" marT="46630" marB="46630" anchor="ctr">
                    <a:lnL w="12700" cap="flat" cmpd="sng" algn="ctr">
                      <a:solidFill>
                        <a:schemeClr val="accent1"/>
                      </a:solidFill>
                      <a:prstDash val="dot"/>
                      <a:round/>
                      <a:headEnd type="none" w="med" len="med"/>
                      <a:tailEnd type="none" w="med" len="med"/>
                    </a:lnL>
                    <a:lnR w="12700" cap="flat" cmpd="sng" algn="ctr">
                      <a:solidFill>
                        <a:schemeClr val="accent1"/>
                      </a:solidFill>
                      <a:prstDash val="dot"/>
                      <a:round/>
                      <a:headEnd type="none" w="med" len="med"/>
                      <a:tailEnd type="none" w="med" len="med"/>
                    </a:lnR>
                    <a:lnT w="12700" cap="flat" cmpd="sng" algn="ctr">
                      <a:solidFill>
                        <a:schemeClr val="accent1"/>
                      </a:solidFill>
                      <a:prstDash val="dot"/>
                      <a:round/>
                      <a:headEnd type="none" w="med" len="med"/>
                      <a:tailEnd type="none" w="med" len="med"/>
                    </a:lnT>
                    <a:lnB w="12700" cap="flat" cmpd="sng" algn="ctr">
                      <a:solidFill>
                        <a:schemeClr val="accent1"/>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737373"/>
                          </a:solidFill>
                          <a:effectLst/>
                          <a:uLnTx/>
                          <a:uFillTx/>
                          <a:latin typeface="Segoe UI" panose="020B0502040204020203" pitchFamily="34" charset="0"/>
                          <a:ea typeface="+mn-ea"/>
                          <a:cs typeface="Segoe UI" panose="020B0502040204020203" pitchFamily="34" charset="0"/>
                        </a:rPr>
                        <a:t>Ad · </a:t>
                      </a:r>
                      <a:r>
                        <a:rPr kumimoji="0" lang="en-US" sz="1000" b="0" i="0" u="none" strike="noStrike" kern="1200" cap="none" spc="0" normalizeH="0" baseline="0" noProof="0" dirty="0" err="1">
                          <a:ln>
                            <a:noFill/>
                          </a:ln>
                          <a:solidFill>
                            <a:srgbClr val="00B050"/>
                          </a:solidFill>
                          <a:effectLst/>
                          <a:uLnTx/>
                          <a:uFillTx/>
                          <a:latin typeface="Segoe UI" panose="020B0502040204020203" pitchFamily="34" charset="0"/>
                          <a:ea typeface="+mn-ea"/>
                          <a:cs typeface="Segoe UI" panose="020B0502040204020203" pitchFamily="34" charset="0"/>
                        </a:rPr>
                        <a:t>DisplayURL</a:t>
                      </a:r>
                      <a:r>
                        <a:rPr kumimoji="0" lang="en-US" sz="1000" b="0" i="0" u="none" strike="noStrike" kern="1200" cap="none" spc="0" normalizeH="0" baseline="0" noProof="0" dirty="0">
                          <a:ln>
                            <a:noFill/>
                          </a:ln>
                          <a:solidFill>
                            <a:srgbClr val="00B050"/>
                          </a:solidFill>
                          <a:effectLst/>
                          <a:uLnTx/>
                          <a:uFillTx/>
                          <a:latin typeface="Segoe UI" panose="020B0502040204020203" pitchFamily="34" charset="0"/>
                          <a:ea typeface="+mn-ea"/>
                          <a:cs typeface="Segoe UI" panose="020B0502040204020203" pitchFamily="34" charset="0"/>
                        </a:rPr>
                        <a:t> </a:t>
                      </a:r>
                    </a:p>
                  </a:txBody>
                  <a:tcPr marL="93260" marR="93260" marT="46630" marB="46630" anchor="ctr">
                    <a:lnL w="12700" cap="flat" cmpd="sng" algn="ctr">
                      <a:solidFill>
                        <a:schemeClr val="accent1"/>
                      </a:solidFill>
                      <a:prstDash val="dot"/>
                      <a:round/>
                      <a:headEnd type="none" w="med" len="med"/>
                      <a:tailEnd type="none" w="med" len="med"/>
                    </a:lnL>
                    <a:lnR w="12700" cap="flat" cmpd="sng" algn="ctr">
                      <a:solidFill>
                        <a:schemeClr val="accent1"/>
                      </a:solidFill>
                      <a:prstDash val="dot"/>
                      <a:round/>
                      <a:headEnd type="none" w="med" len="med"/>
                      <a:tailEnd type="none" w="med" len="med"/>
                    </a:lnR>
                    <a:lnT w="12700" cap="flat" cmpd="sng" algn="ctr">
                      <a:solidFill>
                        <a:schemeClr val="accent1"/>
                      </a:solidFill>
                      <a:prstDash val="dot"/>
                      <a:round/>
                      <a:headEnd type="none" w="med" len="med"/>
                      <a:tailEnd type="none" w="med" len="med"/>
                    </a:lnT>
                    <a:lnB w="12700" cap="flat" cmpd="sng" algn="ctr">
                      <a:solidFill>
                        <a:schemeClr val="accent1"/>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737373"/>
                          </a:solidFill>
                          <a:effectLst/>
                          <a:uLnTx/>
                          <a:uFillTx/>
                          <a:latin typeface="Segoe UI" panose="020B0502040204020203" pitchFamily="34" charset="0"/>
                          <a:ea typeface="+mn-ea"/>
                          <a:cs typeface="Segoe UI" panose="020B0502040204020203" pitchFamily="34" charset="0"/>
                        </a:rPr>
                        <a:t>Ad · </a:t>
                      </a:r>
                      <a:r>
                        <a:rPr kumimoji="0" lang="en-US" sz="1000" b="0" i="0" u="none" strike="noStrike" kern="1200" cap="none" spc="0" normalizeH="0" baseline="0" noProof="0" dirty="0" err="1">
                          <a:ln>
                            <a:noFill/>
                          </a:ln>
                          <a:solidFill>
                            <a:srgbClr val="00B050"/>
                          </a:solidFill>
                          <a:effectLst/>
                          <a:uLnTx/>
                          <a:uFillTx/>
                          <a:latin typeface="Segoe UI" panose="020B0502040204020203" pitchFamily="34" charset="0"/>
                          <a:ea typeface="+mn-ea"/>
                          <a:cs typeface="Segoe UI" panose="020B0502040204020203" pitchFamily="34" charset="0"/>
                        </a:rPr>
                        <a:t>DisplayURL</a:t>
                      </a:r>
                      <a:r>
                        <a:rPr kumimoji="0" lang="en-US" sz="1000" b="0" i="0" u="none" strike="noStrike" kern="1200" cap="none" spc="0" normalizeH="0" baseline="0" noProof="0" dirty="0">
                          <a:ln>
                            <a:noFill/>
                          </a:ln>
                          <a:solidFill>
                            <a:srgbClr val="00B050"/>
                          </a:solidFill>
                          <a:effectLst/>
                          <a:uLnTx/>
                          <a:uFillTx/>
                          <a:latin typeface="Segoe UI" panose="020B0502040204020203" pitchFamily="34" charset="0"/>
                          <a:ea typeface="+mn-ea"/>
                          <a:cs typeface="Segoe UI" panose="020B0502040204020203" pitchFamily="34" charset="0"/>
                        </a:rPr>
                        <a:t> </a:t>
                      </a:r>
                    </a:p>
                  </a:txBody>
                  <a:tcPr marL="93260" marR="93260" marT="46630" marB="46630" anchor="ctr">
                    <a:lnL w="12700" cap="flat" cmpd="sng" algn="ctr">
                      <a:solidFill>
                        <a:schemeClr val="accent1"/>
                      </a:solidFill>
                      <a:prstDash val="dot"/>
                      <a:round/>
                      <a:headEnd type="none" w="med" len="med"/>
                      <a:tailEnd type="none" w="med" len="med"/>
                    </a:lnL>
                    <a:lnR w="12700" cap="flat" cmpd="sng" algn="ctr">
                      <a:solidFill>
                        <a:schemeClr val="accent1"/>
                      </a:solidFill>
                      <a:prstDash val="dot"/>
                      <a:round/>
                      <a:headEnd type="none" w="med" len="med"/>
                      <a:tailEnd type="none" w="med" len="med"/>
                    </a:lnR>
                    <a:lnT w="12700" cap="flat" cmpd="sng" algn="ctr">
                      <a:solidFill>
                        <a:schemeClr val="accent1"/>
                      </a:solidFill>
                      <a:prstDash val="dot"/>
                      <a:round/>
                      <a:headEnd type="none" w="med" len="med"/>
                      <a:tailEnd type="none" w="med" len="med"/>
                    </a:lnT>
                    <a:lnB w="12700" cap="flat" cmpd="sng" algn="ctr">
                      <a:solidFill>
                        <a:schemeClr val="accent1"/>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737373"/>
                          </a:solidFill>
                          <a:effectLst/>
                          <a:uLnTx/>
                          <a:uFillTx/>
                          <a:latin typeface="Segoe UI" panose="020B0502040204020203" pitchFamily="34" charset="0"/>
                          <a:ea typeface="+mn-ea"/>
                          <a:cs typeface="Segoe UI" panose="020B0502040204020203" pitchFamily="34" charset="0"/>
                        </a:rPr>
                        <a:t>Ad · </a:t>
                      </a:r>
                      <a:r>
                        <a:rPr kumimoji="0" lang="en-US" sz="1000" b="0" i="0" u="none" strike="noStrike" kern="1200" cap="none" spc="0" normalizeH="0" baseline="0" noProof="0" dirty="0" err="1">
                          <a:ln>
                            <a:noFill/>
                          </a:ln>
                          <a:solidFill>
                            <a:srgbClr val="00B050"/>
                          </a:solidFill>
                          <a:effectLst/>
                          <a:uLnTx/>
                          <a:uFillTx/>
                          <a:latin typeface="Segoe UI" panose="020B0502040204020203" pitchFamily="34" charset="0"/>
                          <a:ea typeface="+mn-ea"/>
                          <a:cs typeface="Segoe UI" panose="020B0502040204020203" pitchFamily="34" charset="0"/>
                        </a:rPr>
                        <a:t>DisplayURL</a:t>
                      </a:r>
                      <a:r>
                        <a:rPr kumimoji="0" lang="en-US" sz="1000" b="0" i="0" u="none" strike="noStrike" kern="1200" cap="none" spc="0" normalizeH="0" baseline="0" noProof="0" dirty="0">
                          <a:ln>
                            <a:noFill/>
                          </a:ln>
                          <a:solidFill>
                            <a:srgbClr val="00B050"/>
                          </a:solidFill>
                          <a:effectLst/>
                          <a:uLnTx/>
                          <a:uFillTx/>
                          <a:latin typeface="Segoe UI" panose="020B0502040204020203" pitchFamily="34" charset="0"/>
                          <a:ea typeface="+mn-ea"/>
                          <a:cs typeface="Segoe UI" panose="020B0502040204020203" pitchFamily="34" charset="0"/>
                        </a:rPr>
                        <a:t> </a:t>
                      </a:r>
                    </a:p>
                  </a:txBody>
                  <a:tcPr marL="93260" marR="93260" marT="46630" marB="46630" anchor="ctr">
                    <a:lnL w="12700" cap="flat" cmpd="sng" algn="ctr">
                      <a:solidFill>
                        <a:schemeClr val="accent1"/>
                      </a:solidFill>
                      <a:prstDash val="dot"/>
                      <a:round/>
                      <a:headEnd type="none" w="med" len="med"/>
                      <a:tailEnd type="none" w="med" len="med"/>
                    </a:lnL>
                    <a:lnR w="12700" cap="flat" cmpd="sng" algn="ctr">
                      <a:solidFill>
                        <a:schemeClr val="accent1"/>
                      </a:solidFill>
                      <a:prstDash val="dot"/>
                      <a:round/>
                      <a:headEnd type="none" w="med" len="med"/>
                      <a:tailEnd type="none" w="med" len="med"/>
                    </a:lnR>
                    <a:lnT w="12700" cap="flat" cmpd="sng" algn="ctr">
                      <a:solidFill>
                        <a:schemeClr val="accent1"/>
                      </a:solidFill>
                      <a:prstDash val="dot"/>
                      <a:round/>
                      <a:headEnd type="none" w="med" len="med"/>
                      <a:tailEnd type="none" w="med" len="med"/>
                    </a:lnT>
                    <a:lnB w="12700" cap="flat" cmpd="sng" algn="ctr">
                      <a:solidFill>
                        <a:schemeClr val="accent1"/>
                      </a:solid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69916048"/>
                  </a:ext>
                </a:extLst>
              </a:tr>
              <a:tr h="248694">
                <a:tc vMerge="1">
                  <a:txBody>
                    <a:bodyPr/>
                    <a:lstStyle/>
                    <a:p>
                      <a:endParaRPr lang="en-US"/>
                    </a:p>
                  </a:txBody>
                  <a:tcPr/>
                </a:tc>
                <a:tc>
                  <a:txBody>
                    <a:bodyPr/>
                    <a:lstStyle/>
                    <a:p>
                      <a:pPr algn="l" rtl="0" fontAlgn="b"/>
                      <a:r>
                        <a:rPr lang="en-US" sz="1000" b="0" i="0" u="none" strike="noStrike" dirty="0">
                          <a:solidFill>
                            <a:schemeClr val="tx1"/>
                          </a:solidFill>
                          <a:latin typeface="Segoe UI" panose="020B0502040204020203" pitchFamily="34" charset="0"/>
                          <a:cs typeface="Segoe UI" panose="020B0502040204020203" pitchFamily="34" charset="0"/>
                        </a:rPr>
                        <a:t>Time</a:t>
                      </a:r>
                      <a:endParaRPr lang="en-US" sz="1000" b="0" i="0" u="none" strike="noStrike" dirty="0">
                        <a:solidFill>
                          <a:srgbClr val="000000"/>
                        </a:solidFill>
                        <a:latin typeface="Segoe UI" panose="020B0502040204020203" pitchFamily="34" charset="0"/>
                        <a:cs typeface="Segoe UI" panose="020B0502040204020203" pitchFamily="34" charset="0"/>
                      </a:endParaRPr>
                    </a:p>
                  </a:txBody>
                  <a:tcPr marL="93260" marR="93260" marT="46630" marB="46630" anchor="ctr">
                    <a:lnL w="12700" cap="flat" cmpd="sng" algn="ctr">
                      <a:solidFill>
                        <a:schemeClr val="accent1"/>
                      </a:solidFill>
                      <a:prstDash val="dot"/>
                      <a:round/>
                      <a:headEnd type="none" w="med" len="med"/>
                      <a:tailEnd type="none" w="med" len="med"/>
                    </a:lnL>
                    <a:lnR w="12700" cap="flat" cmpd="sng" algn="ctr">
                      <a:solidFill>
                        <a:schemeClr val="accent1"/>
                      </a:solidFill>
                      <a:prstDash val="dot"/>
                      <a:round/>
                      <a:headEnd type="none" w="med" len="med"/>
                      <a:tailEnd type="none" w="med" len="med"/>
                    </a:lnR>
                    <a:lnT w="12700" cap="flat" cmpd="sng" algn="ctr">
                      <a:solidFill>
                        <a:schemeClr val="accent1"/>
                      </a:solidFill>
                      <a:prstDash val="dot"/>
                      <a:round/>
                      <a:headEnd type="none" w="med" len="med"/>
                      <a:tailEnd type="none" w="med" len="med"/>
                    </a:lnT>
                    <a:lnB w="12700" cap="flat" cmpd="sng" algn="ctr">
                      <a:solidFill>
                        <a:schemeClr val="accent1"/>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r>
                        <a:rPr lang="en-US" sz="1000" b="0" i="0" u="none" strike="noStrike" dirty="0">
                          <a:solidFill>
                            <a:schemeClr val="tx1"/>
                          </a:solidFill>
                          <a:latin typeface="Segoe UI" panose="020B0502040204020203" pitchFamily="34" charset="0"/>
                          <a:cs typeface="Segoe UI" panose="020B0502040204020203" pitchFamily="34" charset="0"/>
                        </a:rPr>
                        <a:t>Price/Pricing</a:t>
                      </a:r>
                      <a:endParaRPr lang="en-US" sz="1000" b="0" i="0" u="none" strike="noStrike" dirty="0">
                        <a:solidFill>
                          <a:srgbClr val="000000"/>
                        </a:solidFill>
                        <a:latin typeface="Segoe UI" panose="020B0502040204020203" pitchFamily="34" charset="0"/>
                        <a:cs typeface="Segoe UI" panose="020B0502040204020203" pitchFamily="34" charset="0"/>
                      </a:endParaRPr>
                    </a:p>
                  </a:txBody>
                  <a:tcPr marL="93260" marR="93260" marT="46630" marB="46630" anchor="ctr">
                    <a:lnL w="12700" cap="flat" cmpd="sng" algn="ctr">
                      <a:solidFill>
                        <a:schemeClr val="accent1"/>
                      </a:solidFill>
                      <a:prstDash val="dot"/>
                      <a:round/>
                      <a:headEnd type="none" w="med" len="med"/>
                      <a:tailEnd type="none" w="med" len="med"/>
                    </a:lnL>
                    <a:lnR w="12700" cap="flat" cmpd="sng" algn="ctr">
                      <a:solidFill>
                        <a:schemeClr val="accent1"/>
                      </a:solidFill>
                      <a:prstDash val="dot"/>
                      <a:round/>
                      <a:headEnd type="none" w="med" len="med"/>
                      <a:tailEnd type="none" w="med" len="med"/>
                    </a:lnR>
                    <a:lnT w="12700" cap="flat" cmpd="sng" algn="ctr">
                      <a:solidFill>
                        <a:schemeClr val="accent1"/>
                      </a:solidFill>
                      <a:prstDash val="dot"/>
                      <a:round/>
                      <a:headEnd type="none" w="med" len="med"/>
                      <a:tailEnd type="none" w="med" len="med"/>
                    </a:lnT>
                    <a:lnB w="12700" cap="flat" cmpd="sng" algn="ctr">
                      <a:solidFill>
                        <a:schemeClr val="accent1"/>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r>
                        <a:rPr lang="en-US" sz="1000" b="0" i="0" u="none" strike="noStrike" dirty="0">
                          <a:solidFill>
                            <a:schemeClr val="tx1"/>
                          </a:solidFill>
                          <a:latin typeface="Segoe UI" panose="020B0502040204020203" pitchFamily="34" charset="0"/>
                          <a:cs typeface="Segoe UI" panose="020B0502040204020203" pitchFamily="34" charset="0"/>
                        </a:rPr>
                        <a:t>Brand</a:t>
                      </a:r>
                      <a:endParaRPr lang="en-US" sz="1000" b="0" i="0" u="none" strike="noStrike" dirty="0">
                        <a:solidFill>
                          <a:srgbClr val="000000"/>
                        </a:solidFill>
                        <a:latin typeface="Segoe UI" panose="020B0502040204020203" pitchFamily="34" charset="0"/>
                        <a:cs typeface="Segoe UI" panose="020B0502040204020203" pitchFamily="34" charset="0"/>
                      </a:endParaRPr>
                    </a:p>
                  </a:txBody>
                  <a:tcPr marL="93260" marR="93260" marT="46630" marB="46630" anchor="ctr">
                    <a:lnL w="12700" cap="flat" cmpd="sng" algn="ctr">
                      <a:solidFill>
                        <a:schemeClr val="accent1"/>
                      </a:solidFill>
                      <a:prstDash val="dot"/>
                      <a:round/>
                      <a:headEnd type="none" w="med" len="med"/>
                      <a:tailEnd type="none" w="med" len="med"/>
                    </a:lnL>
                    <a:lnR w="12700" cap="flat" cmpd="sng" algn="ctr">
                      <a:solidFill>
                        <a:schemeClr val="accent1"/>
                      </a:solidFill>
                      <a:prstDash val="dot"/>
                      <a:round/>
                      <a:headEnd type="none" w="med" len="med"/>
                      <a:tailEnd type="none" w="med" len="med"/>
                    </a:lnR>
                    <a:lnT w="12700" cap="flat" cmpd="sng" algn="ctr">
                      <a:solidFill>
                        <a:schemeClr val="accent1"/>
                      </a:solidFill>
                      <a:prstDash val="dot"/>
                      <a:round/>
                      <a:headEnd type="none" w="med" len="med"/>
                      <a:tailEnd type="none" w="med" len="med"/>
                    </a:lnT>
                    <a:lnB w="12700" cap="flat" cmpd="sng" algn="ctr">
                      <a:solidFill>
                        <a:schemeClr val="accent1"/>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r>
                        <a:rPr lang="en-US" sz="1000" b="0" i="0" u="none" strike="noStrike" dirty="0">
                          <a:solidFill>
                            <a:schemeClr val="tx1"/>
                          </a:solidFill>
                          <a:latin typeface="Segoe UI" panose="020B0502040204020203" pitchFamily="34" charset="0"/>
                          <a:cs typeface="Segoe UI" panose="020B0502040204020203" pitchFamily="34" charset="0"/>
                        </a:rPr>
                        <a:t>Health Care</a:t>
                      </a:r>
                      <a:endParaRPr lang="en-US" sz="1000" b="0" i="0" u="none" strike="noStrike" dirty="0">
                        <a:solidFill>
                          <a:srgbClr val="000000"/>
                        </a:solidFill>
                        <a:latin typeface="Segoe UI" panose="020B0502040204020203" pitchFamily="34" charset="0"/>
                        <a:cs typeface="Segoe UI" panose="020B0502040204020203" pitchFamily="34" charset="0"/>
                      </a:endParaRPr>
                    </a:p>
                  </a:txBody>
                  <a:tcPr marL="93260" marR="93260" marT="46630" marB="46630" anchor="ctr">
                    <a:lnL w="12700" cap="flat" cmpd="sng" algn="ctr">
                      <a:solidFill>
                        <a:schemeClr val="accent1"/>
                      </a:solidFill>
                      <a:prstDash val="dot"/>
                      <a:round/>
                      <a:headEnd type="none" w="med" len="med"/>
                      <a:tailEnd type="none" w="med" len="med"/>
                    </a:lnL>
                    <a:lnR w="12700" cap="flat" cmpd="sng" algn="ctr">
                      <a:solidFill>
                        <a:schemeClr val="accent1"/>
                      </a:solidFill>
                      <a:prstDash val="dot"/>
                      <a:round/>
                      <a:headEnd type="none" w="med" len="med"/>
                      <a:tailEnd type="none" w="med" len="med"/>
                    </a:lnR>
                    <a:lnT w="12700" cap="flat" cmpd="sng" algn="ctr">
                      <a:solidFill>
                        <a:schemeClr val="accent1"/>
                      </a:solidFill>
                      <a:prstDash val="dot"/>
                      <a:round/>
                      <a:headEnd type="none" w="med" len="med"/>
                      <a:tailEnd type="none" w="med" len="med"/>
                    </a:lnT>
                    <a:lnB w="12700" cap="flat" cmpd="sng" algn="ctr">
                      <a:solidFill>
                        <a:schemeClr val="accent1"/>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r>
                        <a:rPr lang="en-US" sz="1000" u="none" strike="noStrike" dirty="0">
                          <a:latin typeface="Segoe UI" panose="020B0502040204020203" pitchFamily="34" charset="0"/>
                          <a:cs typeface="Segoe UI" panose="020B0502040204020203" pitchFamily="34" charset="0"/>
                        </a:rPr>
                        <a:t>Time</a:t>
                      </a:r>
                      <a:endParaRPr lang="en-US" sz="1000" b="0" i="0" u="none" strike="noStrike" dirty="0">
                        <a:solidFill>
                          <a:srgbClr val="000000"/>
                        </a:solidFill>
                        <a:latin typeface="Segoe UI" panose="020B0502040204020203" pitchFamily="34" charset="0"/>
                        <a:cs typeface="Segoe UI" panose="020B0502040204020203" pitchFamily="34" charset="0"/>
                      </a:endParaRPr>
                    </a:p>
                  </a:txBody>
                  <a:tcPr marL="93260" marR="93260" marT="46630" marB="46630" anchor="ctr">
                    <a:lnL w="12700" cap="flat" cmpd="sng" algn="ctr">
                      <a:solidFill>
                        <a:schemeClr val="accent1"/>
                      </a:solidFill>
                      <a:prstDash val="dot"/>
                      <a:round/>
                      <a:headEnd type="none" w="med" len="med"/>
                      <a:tailEnd type="none" w="med" len="med"/>
                    </a:lnL>
                    <a:lnR w="12700" cap="flat" cmpd="sng" algn="ctr">
                      <a:solidFill>
                        <a:schemeClr val="accent1"/>
                      </a:solidFill>
                      <a:prstDash val="dot"/>
                      <a:round/>
                      <a:headEnd type="none" w="med" len="med"/>
                      <a:tailEnd type="none" w="med" len="med"/>
                    </a:lnR>
                    <a:lnT w="12700" cap="flat" cmpd="sng" algn="ctr">
                      <a:solidFill>
                        <a:schemeClr val="accent1"/>
                      </a:solidFill>
                      <a:prstDash val="dot"/>
                      <a:round/>
                      <a:headEnd type="none" w="med" len="med"/>
                      <a:tailEnd type="none" w="med" len="med"/>
                    </a:lnT>
                    <a:lnB w="12700" cap="flat" cmpd="sng" algn="ctr">
                      <a:solidFill>
                        <a:schemeClr val="accent1"/>
                      </a:solid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13837541"/>
                  </a:ext>
                </a:extLst>
              </a:tr>
            </a:tbl>
          </a:graphicData>
        </a:graphic>
      </p:graphicFrame>
      <p:sp>
        <p:nvSpPr>
          <p:cNvPr id="12" name="TextBox 11"/>
          <p:cNvSpPr txBox="1"/>
          <p:nvPr/>
        </p:nvSpPr>
        <p:spPr>
          <a:xfrm>
            <a:off x="1399032" y="6528816"/>
            <a:ext cx="7461504" cy="251094"/>
          </a:xfrm>
          <a:prstGeom prst="rect">
            <a:avLst/>
          </a:prstGeom>
          <a:noFill/>
        </p:spPr>
        <p:txBody>
          <a:bodyPr wrap="square" lIns="0" tIns="0" rIns="0" bIns="0" rtlCol="0">
            <a:spAutoFit/>
          </a:bodyPr>
          <a:lstStyle/>
          <a:p>
            <a:pPr algn="r"/>
            <a:r>
              <a:rPr lang="en-US" sz="816" dirty="0">
                <a:solidFill>
                  <a:schemeClr val="tx2"/>
                </a:solidFill>
              </a:rPr>
              <a:t>Source: Microsoft Internal Data. Total Impressions Generated = 30 Million, Total Ads Analyzed = 56k, Analysis Period = 16 August 2015 – 31 January 2016.</a:t>
            </a:r>
          </a:p>
          <a:p>
            <a:pPr algn="r"/>
            <a:r>
              <a:rPr lang="en-US" sz="816" kern="0" dirty="0">
                <a:solidFill>
                  <a:schemeClr val="tx2"/>
                </a:solidFill>
                <a:latin typeface="Segoe UI Semibold" panose="020B0702040204020203" pitchFamily="34" charset="0"/>
                <a:cs typeface="Segoe UI Semibold" panose="020B0702040204020203" pitchFamily="34" charset="0"/>
              </a:rPr>
              <a:t>Note: These categories represent groups of similar keywords.</a:t>
            </a:r>
            <a:endParaRPr lang="en-US" sz="816" dirty="0">
              <a:solidFill>
                <a:schemeClr val="tx2"/>
              </a:solidFill>
              <a:latin typeface="+mj-lt"/>
              <a:cs typeface="Segoe Pro Display Semibold"/>
            </a:endParaRPr>
          </a:p>
        </p:txBody>
      </p:sp>
    </p:spTree>
    <p:extLst>
      <p:ext uri="{BB962C8B-B14F-4D97-AF65-F5344CB8AC3E}">
        <p14:creationId xmlns:p14="http://schemas.microsoft.com/office/powerpoint/2010/main" val="234637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0-#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750" fill="hold"/>
                                        <p:tgtEl>
                                          <p:spTgt spid="17"/>
                                        </p:tgtEl>
                                        <p:attrNameLst>
                                          <p:attrName>ppt_x</p:attrName>
                                        </p:attrNameLst>
                                      </p:cBhvr>
                                      <p:tavLst>
                                        <p:tav tm="0">
                                          <p:val>
                                            <p:strVal val="0-#ppt_w/2"/>
                                          </p:val>
                                        </p:tav>
                                        <p:tav tm="100000">
                                          <p:val>
                                            <p:strVal val="#ppt_x"/>
                                          </p:val>
                                        </p:tav>
                                      </p:tavLst>
                                    </p:anim>
                                    <p:anim calcmode="lin" valueType="num">
                                      <p:cBhvr additive="base">
                                        <p:cTn id="12" dur="75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0-#ppt_w/2"/>
                                          </p:val>
                                        </p:tav>
                                        <p:tav tm="100000">
                                          <p:val>
                                            <p:strVal val="#ppt_x"/>
                                          </p:val>
                                        </p:tav>
                                      </p:tavLst>
                                    </p:anim>
                                    <p:anim calcmode="lin" valueType="num">
                                      <p:cBhvr additive="base">
                                        <p:cTn id="16" dur="75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75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750" fill="hold"/>
                                        <p:tgtEl>
                                          <p:spTgt spid="10"/>
                                        </p:tgtEl>
                                        <p:attrNameLst>
                                          <p:attrName>ppt_x</p:attrName>
                                        </p:attrNameLst>
                                      </p:cBhvr>
                                      <p:tavLst>
                                        <p:tav tm="0">
                                          <p:val>
                                            <p:strVal val="0-#ppt_w/2"/>
                                          </p:val>
                                        </p:tav>
                                        <p:tav tm="100000">
                                          <p:val>
                                            <p:strVal val="#ppt_x"/>
                                          </p:val>
                                        </p:tav>
                                      </p:tavLst>
                                    </p:anim>
                                    <p:anim calcmode="lin" valueType="num">
                                      <p:cBhvr additive="base">
                                        <p:cTn id="20"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Top performing copy // </a:t>
            </a:r>
            <a:r>
              <a:rPr lang="en-US" sz="3600" dirty="0" err="1"/>
              <a:t>Sitelink</a:t>
            </a:r>
            <a:r>
              <a:rPr lang="en-US" sz="3600" dirty="0"/>
              <a:t> Extensions</a:t>
            </a:r>
            <a:br>
              <a:rPr lang="en-US" sz="3600" dirty="0"/>
            </a:br>
            <a:r>
              <a:rPr lang="en-US" sz="3600" dirty="0">
                <a:gradFill>
                  <a:gsLst>
                    <a:gs pos="0">
                      <a:schemeClr val="accent1"/>
                    </a:gs>
                    <a:gs pos="100000">
                      <a:schemeClr val="accent1"/>
                    </a:gs>
                  </a:gsLst>
                </a:gradFill>
              </a:rPr>
              <a:t>Health Insurance</a:t>
            </a:r>
          </a:p>
        </p:txBody>
      </p:sp>
      <p:sp>
        <p:nvSpPr>
          <p:cNvPr id="24" name="Title 3"/>
          <p:cNvSpPr txBox="1">
            <a:spLocks/>
          </p:cNvSpPr>
          <p:nvPr/>
        </p:nvSpPr>
        <p:spPr>
          <a:xfrm>
            <a:off x="309514" y="467920"/>
            <a:ext cx="8867827" cy="699453"/>
          </a:xfrm>
          <a:prstGeom prst="rect">
            <a:avLst/>
          </a:prstGeom>
        </p:spPr>
        <p:txBody>
          <a:bodyPr/>
          <a:lstStyle>
            <a:lvl1pPr algn="l" defTabSz="457200" rtl="0" eaLnBrk="1" latinLnBrk="0" hangingPunct="1">
              <a:spcBef>
                <a:spcPct val="0"/>
              </a:spcBef>
              <a:buNone/>
              <a:defRPr sz="2000" kern="1200">
                <a:solidFill>
                  <a:schemeClr val="tx1"/>
                </a:solidFill>
                <a:latin typeface="+mj-lt"/>
                <a:ea typeface="+mj-ea"/>
                <a:cs typeface="+mj-cs"/>
              </a:defRPr>
            </a:lvl1pPr>
          </a:lstStyle>
          <a:p>
            <a:endParaRPr lang="en-US" sz="2040" dirty="0"/>
          </a:p>
        </p:txBody>
      </p:sp>
      <p:sp>
        <p:nvSpPr>
          <p:cNvPr id="11" name="Content Placeholder 18"/>
          <p:cNvSpPr txBox="1">
            <a:spLocks/>
          </p:cNvSpPr>
          <p:nvPr/>
        </p:nvSpPr>
        <p:spPr>
          <a:xfrm>
            <a:off x="5995989" y="1683831"/>
            <a:ext cx="3330574" cy="954055"/>
          </a:xfrm>
          <a:prstGeom prst="rect">
            <a:avLst/>
          </a:prstGeom>
          <a:solidFill>
            <a:schemeClr val="accent1"/>
          </a:solidFill>
          <a:ln w="12700">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25901" tIns="125901" rIns="94426" bIns="94426" numCol="1" spcCol="0" rtlCol="0" fromWordArt="0" anchor="t" anchorCtr="0" forceAA="0" compatLnSpc="1">
            <a:prstTxWarp prst="textNoShape">
              <a:avLst/>
            </a:prstTxWarp>
            <a:noAutofit/>
          </a:bodyPr>
          <a:lstStyle>
            <a:defPPr>
              <a:defRPr lang="en-US"/>
            </a:defPPr>
            <a:lvl1pPr defTabSz="685780" fontAlgn="base">
              <a:lnSpc>
                <a:spcPct val="90000"/>
              </a:lnSpc>
              <a:spcBef>
                <a:spcPct val="0"/>
              </a:spcBef>
              <a:spcAft>
                <a:spcPts val="1200"/>
              </a:spcAft>
              <a:defRPr sz="1600">
                <a:solidFill>
                  <a:srgbClr val="FFFFFF"/>
                </a:solidFill>
              </a:defRPr>
            </a:lvl1pPr>
          </a:lstStyle>
          <a:p>
            <a:pPr defTabSz="514243">
              <a:spcAft>
                <a:spcPts val="600"/>
              </a:spcAft>
              <a:buSzPct val="100000"/>
              <a:defRPr/>
            </a:pPr>
            <a:r>
              <a:rPr lang="en-US" sz="2000" kern="0" dirty="0">
                <a:gradFill>
                  <a:gsLst>
                    <a:gs pos="0">
                      <a:schemeClr val="bg1"/>
                    </a:gs>
                    <a:gs pos="100000">
                      <a:schemeClr val="bg1"/>
                    </a:gs>
                  </a:gsLst>
                  <a:lin ang="5400000" scaled="0"/>
                </a:gradFill>
              </a:rPr>
              <a:t>Find the sweet spots</a:t>
            </a:r>
          </a:p>
          <a:p>
            <a:pPr defTabSz="514243">
              <a:spcAft>
                <a:spcPts val="600"/>
              </a:spcAft>
              <a:buSzPct val="100000"/>
              <a:defRPr/>
            </a:pPr>
            <a:r>
              <a:rPr lang="en-US" sz="1200" kern="0" dirty="0">
                <a:gradFill>
                  <a:gsLst>
                    <a:gs pos="0">
                      <a:schemeClr val="bg1"/>
                    </a:gs>
                    <a:gs pos="100000">
                      <a:schemeClr val="bg1"/>
                    </a:gs>
                  </a:gsLst>
                  <a:lin ang="5400000" scaled="0"/>
                </a:gradFill>
              </a:rPr>
              <a:t>Leverage the opportunity where ad quality is high and competition is low</a:t>
            </a:r>
          </a:p>
        </p:txBody>
      </p:sp>
      <p:grpSp>
        <p:nvGrpSpPr>
          <p:cNvPr id="3" name="Group 2"/>
          <p:cNvGrpSpPr/>
          <p:nvPr/>
        </p:nvGrpSpPr>
        <p:grpSpPr>
          <a:xfrm>
            <a:off x="5995989" y="2730820"/>
            <a:ext cx="3330574" cy="3471794"/>
            <a:chOff x="5995989" y="2730820"/>
            <a:chExt cx="3330574" cy="3471794"/>
          </a:xfrm>
        </p:grpSpPr>
        <p:sp>
          <p:nvSpPr>
            <p:cNvPr id="16" name="Content Placeholder 18"/>
            <p:cNvSpPr txBox="1">
              <a:spLocks/>
            </p:cNvSpPr>
            <p:nvPr/>
          </p:nvSpPr>
          <p:spPr>
            <a:xfrm>
              <a:off x="5995989" y="2730820"/>
              <a:ext cx="3330574" cy="3471794"/>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5901" tIns="125901" rIns="94426" bIns="94426" numCol="1" spcCol="0" rtlCol="0" fromWordArt="0" anchor="ctr" anchorCtr="0" forceAA="0" compatLnSpc="1">
              <a:prstTxWarp prst="textNoShape">
                <a:avLst/>
              </a:prstTxWarp>
              <a:noAutofit/>
            </a:bodyPr>
            <a:lstStyle>
              <a:defPPr>
                <a:defRPr lang="en-US"/>
              </a:defPPr>
              <a:lvl1pPr defTabSz="685780" fontAlgn="base">
                <a:lnSpc>
                  <a:spcPct val="90000"/>
                </a:lnSpc>
                <a:spcBef>
                  <a:spcPct val="0"/>
                </a:spcBef>
                <a:spcAft>
                  <a:spcPts val="1200"/>
                </a:spcAft>
                <a:defRPr sz="1600">
                  <a:solidFill>
                    <a:srgbClr val="FFFFFF"/>
                  </a:solidFill>
                </a:defRPr>
              </a:lvl1pPr>
            </a:lstStyle>
            <a:p>
              <a:pPr defTabSz="699427">
                <a:spcAft>
                  <a:spcPts val="0"/>
                </a:spcAft>
                <a:defRPr/>
              </a:pPr>
              <a:r>
                <a:rPr lang="en-US" b="1" kern="0" dirty="0">
                  <a:gradFill>
                    <a:gsLst>
                      <a:gs pos="0">
                        <a:schemeClr val="bg1"/>
                      </a:gs>
                      <a:gs pos="100000">
                        <a:schemeClr val="bg1"/>
                      </a:gs>
                    </a:gsLst>
                  </a:gradFill>
                </a:rPr>
                <a:t>TIP</a:t>
              </a:r>
              <a:endParaRPr lang="en-US" sz="1400" kern="0" dirty="0">
                <a:gradFill>
                  <a:gsLst>
                    <a:gs pos="0">
                      <a:schemeClr val="bg1"/>
                    </a:gs>
                    <a:gs pos="100000">
                      <a:schemeClr val="bg1"/>
                    </a:gs>
                  </a:gsLst>
                </a:gradFill>
              </a:endParaRPr>
            </a:p>
            <a:p>
              <a:pPr defTabSz="699427">
                <a:spcAft>
                  <a:spcPts val="1224"/>
                </a:spcAft>
                <a:defRPr/>
              </a:pPr>
              <a:r>
                <a:rPr lang="en-US" sz="1400" kern="0" dirty="0">
                  <a:gradFill>
                    <a:gsLst>
                      <a:gs pos="0">
                        <a:schemeClr val="bg1"/>
                      </a:gs>
                      <a:gs pos="100000">
                        <a:schemeClr val="bg1"/>
                      </a:gs>
                    </a:gsLst>
                  </a:gradFill>
                </a:rPr>
                <a:t>Health insurance is a very competitive industry when it comes to Sitelink extension performance, leaving very small windows of opportunities. There is some opportunity for </a:t>
              </a:r>
              <a:r>
                <a:rPr lang="en-US" sz="1400" kern="0" dirty="0" err="1">
                  <a:gradFill>
                    <a:gsLst>
                      <a:gs pos="0">
                        <a:schemeClr val="bg1"/>
                      </a:gs>
                      <a:gs pos="100000">
                        <a:schemeClr val="bg1"/>
                      </a:gs>
                    </a:gsLst>
                  </a:gradFill>
                </a:rPr>
                <a:t>Sitelinks</a:t>
              </a:r>
              <a:r>
                <a:rPr lang="en-US" sz="1400" kern="0" dirty="0">
                  <a:gradFill>
                    <a:gsLst>
                      <a:gs pos="0">
                        <a:schemeClr val="bg1"/>
                      </a:gs>
                      <a:gs pos="100000">
                        <a:schemeClr val="bg1"/>
                      </a:gs>
                    </a:gsLst>
                  </a:gradFill>
                </a:rPr>
                <a:t> related to:</a:t>
              </a:r>
            </a:p>
            <a:p>
              <a:pPr marL="174862" indent="-174862">
                <a:spcAft>
                  <a:spcPts val="0"/>
                </a:spcAft>
                <a:buFont typeface="Arial" panose="020B0604020202020204" pitchFamily="34" charset="0"/>
                <a:buChar char="•"/>
                <a:defRPr/>
              </a:pPr>
              <a:r>
                <a:rPr lang="en-US" sz="1400" b="1" kern="0" dirty="0">
                  <a:gradFill>
                    <a:gsLst>
                      <a:gs pos="0">
                        <a:schemeClr val="bg1"/>
                      </a:gs>
                      <a:gs pos="100000">
                        <a:schemeClr val="bg1"/>
                      </a:gs>
                    </a:gsLst>
                  </a:gradFill>
                </a:rPr>
                <a:t>Coverage</a:t>
              </a:r>
              <a:r>
                <a:rPr lang="en-US" sz="1400" kern="0" dirty="0">
                  <a:gradFill>
                    <a:gsLst>
                      <a:gs pos="0">
                        <a:schemeClr val="bg1"/>
                      </a:gs>
                      <a:gs pos="100000">
                        <a:schemeClr val="bg1"/>
                      </a:gs>
                    </a:gsLst>
                  </a:gradFill>
                </a:rPr>
                <a:t> (e.g., “covered”) </a:t>
              </a:r>
            </a:p>
            <a:p>
              <a:pPr marL="174862" indent="-174862">
                <a:spcAft>
                  <a:spcPts val="0"/>
                </a:spcAft>
                <a:buFont typeface="Arial" panose="020B0604020202020204" pitchFamily="34" charset="0"/>
                <a:buChar char="•"/>
                <a:defRPr/>
              </a:pPr>
              <a:r>
                <a:rPr lang="en-US" sz="1400" b="1" kern="0" dirty="0">
                  <a:gradFill>
                    <a:gsLst>
                      <a:gs pos="0">
                        <a:schemeClr val="bg1"/>
                      </a:gs>
                      <a:gs pos="100000">
                        <a:schemeClr val="bg1"/>
                      </a:gs>
                    </a:gsLst>
                  </a:gradFill>
                </a:rPr>
                <a:t>Official </a:t>
              </a:r>
              <a:endParaRPr lang="en-US" sz="1400" kern="0" dirty="0">
                <a:gradFill>
                  <a:gsLst>
                    <a:gs pos="0">
                      <a:schemeClr val="bg1"/>
                    </a:gs>
                    <a:gs pos="100000">
                      <a:schemeClr val="bg1"/>
                    </a:gs>
                  </a:gsLst>
                </a:gradFill>
              </a:endParaRPr>
            </a:p>
          </p:txBody>
        </p:sp>
        <p:grpSp>
          <p:nvGrpSpPr>
            <p:cNvPr id="8" name="Group 7"/>
            <p:cNvGrpSpPr/>
            <p:nvPr/>
          </p:nvGrpSpPr>
          <p:grpSpPr>
            <a:xfrm>
              <a:off x="8853487" y="2844622"/>
              <a:ext cx="390525" cy="390525"/>
              <a:chOff x="8496300" y="2287295"/>
              <a:chExt cx="390525" cy="390525"/>
            </a:xfrm>
          </p:grpSpPr>
          <p:grpSp>
            <p:nvGrpSpPr>
              <p:cNvPr id="10" name="Group 4"/>
              <p:cNvGrpSpPr>
                <a:grpSpLocks noChangeAspect="1"/>
              </p:cNvGrpSpPr>
              <p:nvPr/>
            </p:nvGrpSpPr>
            <p:grpSpPr bwMode="auto">
              <a:xfrm>
                <a:off x="8612733" y="2350730"/>
                <a:ext cx="157658" cy="263654"/>
                <a:chOff x="2" y="0"/>
                <a:chExt cx="177" cy="296"/>
              </a:xfrm>
              <a:solidFill>
                <a:schemeClr val="bg1"/>
              </a:solidFill>
            </p:grpSpPr>
            <p:sp>
              <p:nvSpPr>
                <p:cNvPr id="13" name="Rectangle 5"/>
                <p:cNvSpPr>
                  <a:spLocks noChangeArrowheads="1"/>
                </p:cNvSpPr>
                <p:nvPr/>
              </p:nvSpPr>
              <p:spPr bwMode="auto">
                <a:xfrm>
                  <a:off x="49" y="218"/>
                  <a:ext cx="83"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6"/>
                <p:cNvSpPr>
                  <a:spLocks noChangeArrowheads="1"/>
                </p:cNvSpPr>
                <p:nvPr/>
              </p:nvSpPr>
              <p:spPr bwMode="auto">
                <a:xfrm>
                  <a:off x="49" y="249"/>
                  <a:ext cx="83"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7"/>
                <p:cNvSpPr>
                  <a:spLocks noChangeArrowheads="1"/>
                </p:cNvSpPr>
                <p:nvPr/>
              </p:nvSpPr>
              <p:spPr bwMode="auto">
                <a:xfrm>
                  <a:off x="59" y="280"/>
                  <a:ext cx="63"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8"/>
                <p:cNvSpPr>
                  <a:spLocks noEditPoints="1"/>
                </p:cNvSpPr>
                <p:nvPr/>
              </p:nvSpPr>
              <p:spPr bwMode="auto">
                <a:xfrm>
                  <a:off x="2" y="0"/>
                  <a:ext cx="177" cy="202"/>
                </a:xfrm>
                <a:custGeom>
                  <a:avLst/>
                  <a:gdLst>
                    <a:gd name="T0" fmla="*/ 70 w 90"/>
                    <a:gd name="T1" fmla="*/ 104 h 104"/>
                    <a:gd name="T2" fmla="*/ 20 w 90"/>
                    <a:gd name="T3" fmla="*/ 104 h 104"/>
                    <a:gd name="T4" fmla="*/ 20 w 90"/>
                    <a:gd name="T5" fmla="*/ 100 h 104"/>
                    <a:gd name="T6" fmla="*/ 9 w 90"/>
                    <a:gd name="T7" fmla="*/ 72 h 104"/>
                    <a:gd name="T8" fmla="*/ 12 w 90"/>
                    <a:gd name="T9" fmla="*/ 70 h 104"/>
                    <a:gd name="T10" fmla="*/ 9 w 90"/>
                    <a:gd name="T11" fmla="*/ 72 h 104"/>
                    <a:gd name="T12" fmla="*/ 0 w 90"/>
                    <a:gd name="T13" fmla="*/ 45 h 104"/>
                    <a:gd name="T14" fmla="*/ 45 w 90"/>
                    <a:gd name="T15" fmla="*/ 0 h 104"/>
                    <a:gd name="T16" fmla="*/ 90 w 90"/>
                    <a:gd name="T17" fmla="*/ 45 h 104"/>
                    <a:gd name="T18" fmla="*/ 81 w 90"/>
                    <a:gd name="T19" fmla="*/ 72 h 104"/>
                    <a:gd name="T20" fmla="*/ 80 w 90"/>
                    <a:gd name="T21" fmla="*/ 74 h 104"/>
                    <a:gd name="T22" fmla="*/ 70 w 90"/>
                    <a:gd name="T23" fmla="*/ 100 h 104"/>
                    <a:gd name="T24" fmla="*/ 70 w 90"/>
                    <a:gd name="T25" fmla="*/ 104 h 104"/>
                    <a:gd name="T26" fmla="*/ 28 w 90"/>
                    <a:gd name="T27" fmla="*/ 96 h 104"/>
                    <a:gd name="T28" fmla="*/ 62 w 90"/>
                    <a:gd name="T29" fmla="*/ 96 h 104"/>
                    <a:gd name="T30" fmla="*/ 75 w 90"/>
                    <a:gd name="T31" fmla="*/ 67 h 104"/>
                    <a:gd name="T32" fmla="*/ 75 w 90"/>
                    <a:gd name="T33" fmla="*/ 67 h 104"/>
                    <a:gd name="T34" fmla="*/ 82 w 90"/>
                    <a:gd name="T35" fmla="*/ 45 h 104"/>
                    <a:gd name="T36" fmla="*/ 45 w 90"/>
                    <a:gd name="T37" fmla="*/ 8 h 104"/>
                    <a:gd name="T38" fmla="*/ 8 w 90"/>
                    <a:gd name="T39" fmla="*/ 45 h 104"/>
                    <a:gd name="T40" fmla="*/ 15 w 90"/>
                    <a:gd name="T41" fmla="*/ 67 h 104"/>
                    <a:gd name="T42" fmla="*/ 15 w 90"/>
                    <a:gd name="T43" fmla="*/ 67 h 104"/>
                    <a:gd name="T44" fmla="*/ 28 w 90"/>
                    <a:gd name="T45" fmla="*/ 9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 h="104">
                      <a:moveTo>
                        <a:pt x="70" y="104"/>
                      </a:moveTo>
                      <a:cubicBezTo>
                        <a:pt x="20" y="104"/>
                        <a:pt x="20" y="104"/>
                        <a:pt x="20" y="104"/>
                      </a:cubicBezTo>
                      <a:cubicBezTo>
                        <a:pt x="20" y="100"/>
                        <a:pt x="20" y="100"/>
                        <a:pt x="20" y="100"/>
                      </a:cubicBezTo>
                      <a:cubicBezTo>
                        <a:pt x="20" y="100"/>
                        <a:pt x="19" y="85"/>
                        <a:pt x="9" y="72"/>
                      </a:cubicBezTo>
                      <a:cubicBezTo>
                        <a:pt x="12" y="70"/>
                        <a:pt x="12" y="70"/>
                        <a:pt x="12" y="70"/>
                      </a:cubicBezTo>
                      <a:cubicBezTo>
                        <a:pt x="9" y="72"/>
                        <a:pt x="9" y="72"/>
                        <a:pt x="9" y="72"/>
                      </a:cubicBezTo>
                      <a:cubicBezTo>
                        <a:pt x="3" y="64"/>
                        <a:pt x="0" y="55"/>
                        <a:pt x="0" y="45"/>
                      </a:cubicBezTo>
                      <a:cubicBezTo>
                        <a:pt x="0" y="20"/>
                        <a:pt x="20" y="0"/>
                        <a:pt x="45" y="0"/>
                      </a:cubicBezTo>
                      <a:cubicBezTo>
                        <a:pt x="70" y="0"/>
                        <a:pt x="90" y="20"/>
                        <a:pt x="90" y="45"/>
                      </a:cubicBezTo>
                      <a:cubicBezTo>
                        <a:pt x="90" y="55"/>
                        <a:pt x="87" y="64"/>
                        <a:pt x="81" y="72"/>
                      </a:cubicBezTo>
                      <a:cubicBezTo>
                        <a:pt x="80" y="74"/>
                        <a:pt x="80" y="74"/>
                        <a:pt x="80" y="74"/>
                      </a:cubicBezTo>
                      <a:cubicBezTo>
                        <a:pt x="71" y="87"/>
                        <a:pt x="70" y="100"/>
                        <a:pt x="70" y="100"/>
                      </a:cubicBezTo>
                      <a:lnTo>
                        <a:pt x="70" y="104"/>
                      </a:lnTo>
                      <a:close/>
                      <a:moveTo>
                        <a:pt x="28" y="96"/>
                      </a:moveTo>
                      <a:cubicBezTo>
                        <a:pt x="62" y="96"/>
                        <a:pt x="62" y="96"/>
                        <a:pt x="62" y="96"/>
                      </a:cubicBezTo>
                      <a:cubicBezTo>
                        <a:pt x="63" y="90"/>
                        <a:pt x="66" y="78"/>
                        <a:pt x="75" y="67"/>
                      </a:cubicBezTo>
                      <a:cubicBezTo>
                        <a:pt x="75" y="67"/>
                        <a:pt x="75" y="67"/>
                        <a:pt x="75" y="67"/>
                      </a:cubicBezTo>
                      <a:cubicBezTo>
                        <a:pt x="80" y="60"/>
                        <a:pt x="82" y="53"/>
                        <a:pt x="82" y="45"/>
                      </a:cubicBezTo>
                      <a:cubicBezTo>
                        <a:pt x="82" y="25"/>
                        <a:pt x="65" y="8"/>
                        <a:pt x="45" y="8"/>
                      </a:cubicBezTo>
                      <a:cubicBezTo>
                        <a:pt x="25" y="8"/>
                        <a:pt x="8" y="25"/>
                        <a:pt x="8" y="45"/>
                      </a:cubicBezTo>
                      <a:cubicBezTo>
                        <a:pt x="8" y="53"/>
                        <a:pt x="10" y="61"/>
                        <a:pt x="15" y="67"/>
                      </a:cubicBezTo>
                      <a:cubicBezTo>
                        <a:pt x="15" y="67"/>
                        <a:pt x="15" y="67"/>
                        <a:pt x="15" y="67"/>
                      </a:cubicBezTo>
                      <a:cubicBezTo>
                        <a:pt x="24" y="78"/>
                        <a:pt x="27" y="90"/>
                        <a:pt x="28"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 name="Rectangle 11"/>
              <p:cNvSpPr/>
              <p:nvPr/>
            </p:nvSpPr>
            <p:spPr bwMode="auto">
              <a:xfrm>
                <a:off x="8496300" y="2287295"/>
                <a:ext cx="390525" cy="390525"/>
              </a:xfrm>
              <a:prstGeom prst="rect">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sp>
        <p:nvSpPr>
          <p:cNvPr id="18" name="TextBox 17"/>
          <p:cNvSpPr txBox="1"/>
          <p:nvPr/>
        </p:nvSpPr>
        <p:spPr>
          <a:xfrm>
            <a:off x="1399032" y="6528816"/>
            <a:ext cx="7461504" cy="251094"/>
          </a:xfrm>
          <a:prstGeom prst="rect">
            <a:avLst/>
          </a:prstGeom>
          <a:noFill/>
        </p:spPr>
        <p:txBody>
          <a:bodyPr wrap="square" lIns="0" tIns="0" rIns="0" bIns="0" rtlCol="0">
            <a:spAutoFit/>
          </a:bodyPr>
          <a:lstStyle/>
          <a:p>
            <a:pPr algn="r"/>
            <a:r>
              <a:rPr lang="en-US" sz="816" dirty="0">
                <a:solidFill>
                  <a:schemeClr val="tx2"/>
                </a:solidFill>
              </a:rPr>
              <a:t>Source: Microsoft Internal Data. Total Impressions Generated = 30 Million, Total Ads Analyzed = 56k, Analysis Period = 16 August 2015 – 31 January 2016.</a:t>
            </a:r>
          </a:p>
          <a:p>
            <a:pPr algn="r"/>
            <a:r>
              <a:rPr lang="en-US" sz="816" kern="0" dirty="0">
                <a:solidFill>
                  <a:schemeClr val="tx2"/>
                </a:solidFill>
                <a:latin typeface="Segoe UI Semibold" panose="020B0702040204020203" pitchFamily="34" charset="0"/>
                <a:cs typeface="Segoe UI Semibold" panose="020B0702040204020203" pitchFamily="34" charset="0"/>
              </a:rPr>
              <a:t>Note: These categories represent groups of similar keywords.</a:t>
            </a:r>
            <a:endParaRPr lang="en-US" sz="816" dirty="0">
              <a:solidFill>
                <a:schemeClr val="tx2"/>
              </a:solidFill>
              <a:latin typeface="+mj-lt"/>
              <a:cs typeface="Segoe Pro Display Semibold"/>
            </a:endParaRPr>
          </a:p>
        </p:txBody>
      </p:sp>
      <p:pic>
        <p:nvPicPr>
          <p:cNvPr id="4" name="Picture 3"/>
          <p:cNvPicPr>
            <a:picLocks noChangeAspect="1"/>
          </p:cNvPicPr>
          <p:nvPr/>
        </p:nvPicPr>
        <p:blipFill>
          <a:blip r:embed="rId2"/>
          <a:stretch>
            <a:fillRect/>
          </a:stretch>
        </p:blipFill>
        <p:spPr>
          <a:xfrm>
            <a:off x="309514" y="1683831"/>
            <a:ext cx="5822185" cy="4517528"/>
          </a:xfrm>
          <a:prstGeom prst="rect">
            <a:avLst/>
          </a:prstGeom>
        </p:spPr>
      </p:pic>
    </p:spTree>
    <p:extLst>
      <p:ext uri="{BB962C8B-B14F-4D97-AF65-F5344CB8AC3E}">
        <p14:creationId xmlns:p14="http://schemas.microsoft.com/office/powerpoint/2010/main" val="34906336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1+#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3"/>
          <p:cNvSpPr txBox="1">
            <a:spLocks/>
          </p:cNvSpPr>
          <p:nvPr/>
        </p:nvSpPr>
        <p:spPr>
          <a:xfrm>
            <a:off x="345388" y="4441691"/>
            <a:ext cx="2918989" cy="537002"/>
          </a:xfrm>
          <a:prstGeom prst="rect">
            <a:avLst/>
          </a:prstGeom>
        </p:spPr>
        <p:txBody>
          <a:bodyPr/>
          <a:lstStyle>
            <a:lvl1pPr marL="339747" marR="0" indent="-339747" algn="l" defTabSz="914425" rtl="0" eaLnBrk="1" fontAlgn="auto" latinLnBrk="0" hangingPunct="1">
              <a:lnSpc>
                <a:spcPct val="90000"/>
              </a:lnSpc>
              <a:spcBef>
                <a:spcPct val="20000"/>
              </a:spcBef>
              <a:spcAft>
                <a:spcPts val="0"/>
              </a:spcAft>
              <a:buClrTx/>
              <a:buSzPct val="90000"/>
              <a:buFont typeface="Arial" pitchFamily="34" charset="0"/>
              <a:buChar char="•"/>
              <a:tabLst/>
              <a:defRPr sz="2801" kern="1200" spc="-71" baseline="0">
                <a:gradFill>
                  <a:gsLst>
                    <a:gs pos="1250">
                      <a:schemeClr val="bg2"/>
                    </a:gs>
                    <a:gs pos="100000">
                      <a:schemeClr val="bg2"/>
                    </a:gs>
                  </a:gsLst>
                  <a:lin ang="5400000" scaled="0"/>
                </a:gradFill>
                <a:latin typeface="+mj-lt"/>
                <a:ea typeface="+mn-ea"/>
                <a:cs typeface="+mn-cs"/>
              </a:defRPr>
            </a:lvl1pPr>
            <a:lvl2pPr marL="573126" marR="0" indent="-233379" algn="l" defTabSz="914425"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bg2"/>
                    </a:gs>
                    <a:gs pos="100000">
                      <a:schemeClr val="bg2"/>
                    </a:gs>
                  </a:gsLst>
                  <a:lin ang="5400000" scaled="0"/>
                </a:gradFill>
                <a:latin typeface="+mn-lt"/>
                <a:ea typeface="+mn-ea"/>
                <a:cs typeface="+mn-cs"/>
              </a:defRPr>
            </a:lvl2pPr>
            <a:lvl3pPr marL="798566" marR="0" indent="-225441" algn="l" defTabSz="914425" rtl="0" eaLnBrk="1" fontAlgn="auto" latinLnBrk="0" hangingPunct="1">
              <a:lnSpc>
                <a:spcPct val="90000"/>
              </a:lnSpc>
              <a:spcBef>
                <a:spcPct val="20000"/>
              </a:spcBef>
              <a:spcAft>
                <a:spcPts val="0"/>
              </a:spcAft>
              <a:buClrTx/>
              <a:buSzPct val="90000"/>
              <a:buFont typeface="Arial" pitchFamily="34" charset="0"/>
              <a:buChar char="•"/>
              <a:tabLst>
                <a:tab pos="798566" algn="l"/>
              </a:tabLst>
              <a:defRPr sz="2000" kern="1200" spc="0" baseline="0">
                <a:gradFill>
                  <a:gsLst>
                    <a:gs pos="1250">
                      <a:schemeClr val="bg2"/>
                    </a:gs>
                    <a:gs pos="100000">
                      <a:schemeClr val="bg2"/>
                    </a:gs>
                  </a:gsLst>
                  <a:lin ang="5400000" scaled="0"/>
                </a:gradFill>
                <a:latin typeface="+mn-lt"/>
                <a:ea typeface="+mn-ea"/>
                <a:cs typeface="+mn-cs"/>
              </a:defRPr>
            </a:lvl3pPr>
            <a:lvl4pPr marL="1030357" marR="0" indent="-231791" algn="l" defTabSz="914425"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bg2"/>
                    </a:gs>
                    <a:gs pos="100000">
                      <a:schemeClr val="bg2"/>
                    </a:gs>
                  </a:gsLst>
                  <a:lin ang="5400000" scaled="0"/>
                </a:gradFill>
                <a:latin typeface="+mn-lt"/>
                <a:ea typeface="+mn-ea"/>
                <a:cs typeface="+mn-cs"/>
              </a:defRPr>
            </a:lvl4pPr>
            <a:lvl5pPr marL="1255795" marR="0" indent="-225441" algn="l" defTabSz="914425" rtl="0" eaLnBrk="1" fontAlgn="auto" latinLnBrk="0" hangingPunct="1">
              <a:lnSpc>
                <a:spcPct val="90000"/>
              </a:lnSpc>
              <a:spcBef>
                <a:spcPct val="20000"/>
              </a:spcBef>
              <a:spcAft>
                <a:spcPts val="0"/>
              </a:spcAft>
              <a:buClrTx/>
              <a:buSzPct val="90000"/>
              <a:buFont typeface="Arial" pitchFamily="34" charset="0"/>
              <a:buChar char="•"/>
              <a:tabLst>
                <a:tab pos="1255795" algn="l"/>
              </a:tabLst>
              <a:defRPr sz="1800" kern="1200" spc="0" baseline="0">
                <a:gradFill>
                  <a:gsLst>
                    <a:gs pos="1250">
                      <a:schemeClr val="bg2"/>
                    </a:gs>
                    <a:gs pos="100000">
                      <a:schemeClr val="bg2"/>
                    </a:gs>
                  </a:gsLst>
                  <a:lin ang="5400000" scaled="0"/>
                </a:gradFill>
                <a:latin typeface="+mn-lt"/>
                <a:ea typeface="+mn-ea"/>
                <a:cs typeface="+mn-cs"/>
              </a:defRPr>
            </a:lvl5pPr>
            <a:lvl6pPr marL="2514667"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78"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92"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03"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3000"/>
              </a:lnSpc>
              <a:buNone/>
            </a:pPr>
            <a:endParaRPr lang="en-US" sz="2448" dirty="0">
              <a:solidFill>
                <a:schemeClr val="tx1"/>
              </a:solidFill>
            </a:endParaRPr>
          </a:p>
        </p:txBody>
      </p:sp>
      <p:sp>
        <p:nvSpPr>
          <p:cNvPr id="5" name="Title 4"/>
          <p:cNvSpPr>
            <a:spLocks noGrp="1"/>
          </p:cNvSpPr>
          <p:nvPr>
            <p:ph type="title"/>
          </p:nvPr>
        </p:nvSpPr>
        <p:spPr/>
        <p:txBody>
          <a:bodyPr/>
          <a:lstStyle/>
          <a:p>
            <a:r>
              <a:rPr lang="en-US" dirty="0"/>
              <a:t>Why advertise on the Bing Network?</a:t>
            </a:r>
            <a:br>
              <a:rPr lang="en-US" dirty="0"/>
            </a:br>
            <a:br>
              <a:rPr lang="en-US" sz="3200" dirty="0"/>
            </a:br>
            <a:r>
              <a:rPr lang="en-US" sz="3000" b="0" dirty="0">
                <a:latin typeface="+mj-lt"/>
              </a:rPr>
              <a:t>Unique audience and purchase behavior</a:t>
            </a:r>
            <a:br>
              <a:rPr lang="en-US" sz="3000" b="0" dirty="0">
                <a:latin typeface="+mj-lt"/>
              </a:rPr>
            </a:br>
            <a:r>
              <a:rPr lang="en-US" sz="3000" b="0" dirty="0">
                <a:latin typeface="+mj-lt"/>
              </a:rPr>
              <a:t>Market share in Financial Services</a:t>
            </a:r>
            <a:br>
              <a:rPr lang="en-US" sz="3000" b="0" dirty="0">
                <a:latin typeface="+mj-lt"/>
              </a:rPr>
            </a:br>
            <a:r>
              <a:rPr lang="en-US" sz="3000" b="0" dirty="0">
                <a:latin typeface="+mj-lt"/>
              </a:rPr>
              <a:t>Smarter tools to help you achieve more with confidence</a:t>
            </a:r>
          </a:p>
        </p:txBody>
      </p:sp>
    </p:spTree>
    <p:extLst>
      <p:ext uri="{BB962C8B-B14F-4D97-AF65-F5344CB8AC3E}">
        <p14:creationId xmlns:p14="http://schemas.microsoft.com/office/powerpoint/2010/main" val="30319870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7301" y="240873"/>
            <a:ext cx="9089262" cy="917575"/>
          </a:xfrm>
        </p:spPr>
        <p:txBody>
          <a:bodyPr/>
          <a:lstStyle/>
          <a:p>
            <a:r>
              <a:rPr lang="en-US" sz="3600" dirty="0"/>
              <a:t>Bing Network delivers value for financial services</a:t>
            </a:r>
          </a:p>
        </p:txBody>
      </p:sp>
      <p:sp>
        <p:nvSpPr>
          <p:cNvPr id="24" name="Text Placeholder 8"/>
          <p:cNvSpPr txBox="1">
            <a:spLocks/>
          </p:cNvSpPr>
          <p:nvPr/>
        </p:nvSpPr>
        <p:spPr>
          <a:xfrm>
            <a:off x="1399032" y="6528816"/>
            <a:ext cx="7461504" cy="283464"/>
          </a:xfrm>
          <a:prstGeom prst="rect">
            <a:avLst/>
          </a:prstGeom>
        </p:spPr>
        <p:txBody>
          <a:bodyPr lIns="0" tIns="0" rIns="0" bIns="0" anchor="ctr">
            <a:noAutofit/>
          </a:bodyPr>
          <a:lstStyle>
            <a:defPPr>
              <a:defRPr lang="en-US"/>
            </a:defPPr>
            <a:lvl1pPr marR="0" indent="0" algn="r" defTabSz="914425" fontAlgn="auto">
              <a:lnSpc>
                <a:spcPct val="100000"/>
              </a:lnSpc>
              <a:spcBef>
                <a:spcPts val="0"/>
              </a:spcBef>
              <a:spcAft>
                <a:spcPts val="0"/>
              </a:spcAft>
              <a:buClrTx/>
              <a:buSzPct val="90000"/>
              <a:buFont typeface="Arial" pitchFamily="34" charset="0"/>
              <a:buNone/>
              <a:tabLst/>
              <a:defRPr sz="800" spc="0" baseline="0">
                <a:solidFill>
                  <a:schemeClr val="accent3"/>
                </a:solidFill>
              </a:defRPr>
            </a:lvl1pPr>
            <a:lvl2pPr marL="573126" marR="0" indent="-233379" defTabSz="914425" fontAlgn="auto">
              <a:lnSpc>
                <a:spcPct val="90000"/>
              </a:lnSpc>
              <a:spcBef>
                <a:spcPct val="20000"/>
              </a:spcBef>
              <a:spcAft>
                <a:spcPts val="0"/>
              </a:spcAft>
              <a:buClrTx/>
              <a:buSzPct val="90000"/>
              <a:buFont typeface="Arial" pitchFamily="34" charset="0"/>
              <a:buChar char="•"/>
              <a:tabLst/>
              <a:defRPr sz="2000" spc="0" baseline="0">
                <a:gradFill>
                  <a:gsLst>
                    <a:gs pos="1250">
                      <a:schemeClr val="bg2"/>
                    </a:gs>
                    <a:gs pos="100000">
                      <a:schemeClr val="bg2"/>
                    </a:gs>
                  </a:gsLst>
                  <a:lin ang="5400000" scaled="0"/>
                </a:gradFill>
              </a:defRPr>
            </a:lvl2pPr>
            <a:lvl3pPr marL="798566" marR="0" indent="-225441" defTabSz="914425" fontAlgn="auto">
              <a:lnSpc>
                <a:spcPct val="90000"/>
              </a:lnSpc>
              <a:spcBef>
                <a:spcPct val="20000"/>
              </a:spcBef>
              <a:spcAft>
                <a:spcPts val="0"/>
              </a:spcAft>
              <a:buClrTx/>
              <a:buSzPct val="90000"/>
              <a:buFont typeface="Arial" pitchFamily="34" charset="0"/>
              <a:buChar char="•"/>
              <a:tabLst>
                <a:tab pos="798566" algn="l"/>
              </a:tabLst>
              <a:defRPr sz="2000" spc="0" baseline="0">
                <a:gradFill>
                  <a:gsLst>
                    <a:gs pos="1250">
                      <a:schemeClr val="bg2"/>
                    </a:gs>
                    <a:gs pos="100000">
                      <a:schemeClr val="bg2"/>
                    </a:gs>
                  </a:gsLst>
                  <a:lin ang="5400000" scaled="0"/>
                </a:gradFill>
              </a:defRPr>
            </a:lvl3pPr>
            <a:lvl4pPr marL="1030357" marR="0" indent="-231791" defTabSz="914425" fontAlgn="auto">
              <a:lnSpc>
                <a:spcPct val="90000"/>
              </a:lnSpc>
              <a:spcBef>
                <a:spcPct val="20000"/>
              </a:spcBef>
              <a:spcAft>
                <a:spcPts val="0"/>
              </a:spcAft>
              <a:buClrTx/>
              <a:buSzPct val="90000"/>
              <a:buFont typeface="Arial" pitchFamily="34" charset="0"/>
              <a:buChar char="•"/>
              <a:tabLst/>
              <a:defRPr spc="0" baseline="0">
                <a:gradFill>
                  <a:gsLst>
                    <a:gs pos="1250">
                      <a:schemeClr val="bg2"/>
                    </a:gs>
                    <a:gs pos="100000">
                      <a:schemeClr val="bg2"/>
                    </a:gs>
                  </a:gsLst>
                  <a:lin ang="5400000" scaled="0"/>
                </a:gradFill>
              </a:defRPr>
            </a:lvl4pPr>
            <a:lvl5pPr marL="1255795" marR="0" indent="-225441" defTabSz="914425" fontAlgn="auto">
              <a:lnSpc>
                <a:spcPct val="90000"/>
              </a:lnSpc>
              <a:spcBef>
                <a:spcPct val="20000"/>
              </a:spcBef>
              <a:spcAft>
                <a:spcPts val="0"/>
              </a:spcAft>
              <a:buClrTx/>
              <a:buSzPct val="90000"/>
              <a:buFont typeface="Arial" pitchFamily="34" charset="0"/>
              <a:buChar char="•"/>
              <a:tabLst>
                <a:tab pos="1255795" algn="l"/>
              </a:tabLst>
              <a:defRPr spc="0" baseline="0">
                <a:gradFill>
                  <a:gsLst>
                    <a:gs pos="1250">
                      <a:schemeClr val="bg2"/>
                    </a:gs>
                    <a:gs pos="100000">
                      <a:schemeClr val="bg2"/>
                    </a:gs>
                  </a:gsLst>
                  <a:lin ang="5400000" scaled="0"/>
                </a:gradFill>
              </a:defRPr>
            </a:lvl5pPr>
            <a:lvl6pPr marL="2514667" indent="-228607" defTabSz="914425">
              <a:spcBef>
                <a:spcPct val="20000"/>
              </a:spcBef>
              <a:buFont typeface="Arial" pitchFamily="34" charset="0"/>
              <a:buChar char="•"/>
              <a:defRPr sz="2000"/>
            </a:lvl6pPr>
            <a:lvl7pPr marL="2971878" indent="-228607" defTabSz="914425">
              <a:spcBef>
                <a:spcPct val="20000"/>
              </a:spcBef>
              <a:buFont typeface="Arial" pitchFamily="34" charset="0"/>
              <a:buChar char="•"/>
              <a:defRPr sz="2000"/>
            </a:lvl7pPr>
            <a:lvl8pPr marL="3429092" indent="-228607" defTabSz="914425">
              <a:spcBef>
                <a:spcPct val="20000"/>
              </a:spcBef>
              <a:buFont typeface="Arial" pitchFamily="34" charset="0"/>
              <a:buChar char="•"/>
              <a:defRPr sz="2000"/>
            </a:lvl8pPr>
            <a:lvl9pPr marL="3886303" indent="-228607" defTabSz="914425">
              <a:spcBef>
                <a:spcPct val="20000"/>
              </a:spcBef>
              <a:buFont typeface="Arial" pitchFamily="34" charset="0"/>
              <a:buChar char="•"/>
              <a:defRPr sz="2000"/>
            </a:lvl9pPr>
          </a:lstStyle>
          <a:p>
            <a:r>
              <a:rPr lang="en-US" dirty="0">
                <a:solidFill>
                  <a:schemeClr val="tx2"/>
                </a:solidFill>
                <a:cs typeface="Segoe UI Semibold" panose="020B0702040204020203" pitchFamily="34" charset="0"/>
              </a:rPr>
              <a:t>Source: comScore </a:t>
            </a:r>
            <a:r>
              <a:rPr lang="en-US" dirty="0" err="1">
                <a:solidFill>
                  <a:schemeClr val="tx2"/>
                </a:solidFill>
                <a:cs typeface="Segoe UI Semibold" panose="020B0702040204020203" pitchFamily="34" charset="0"/>
              </a:rPr>
              <a:t>qSearch</a:t>
            </a:r>
            <a:r>
              <a:rPr lang="en-US" dirty="0">
                <a:solidFill>
                  <a:schemeClr val="tx2"/>
                </a:solidFill>
                <a:cs typeface="Segoe UI Semibold" panose="020B0702040204020203" pitchFamily="34" charset="0"/>
              </a:rPr>
              <a:t> (custom), US, December 2015; industry categories based on comScore classifications</a:t>
            </a:r>
            <a:r>
              <a:rPr lang="en-US" dirty="0">
                <a:solidFill>
                  <a:schemeClr val="tx2"/>
                </a:solidFill>
              </a:rPr>
              <a:t>.</a:t>
            </a:r>
          </a:p>
          <a:p>
            <a:r>
              <a:rPr lang="en-US" dirty="0">
                <a:solidFill>
                  <a:schemeClr val="tx2"/>
                </a:solidFill>
              </a:rPr>
              <a:t>Note: All Insurance sub-categories, including Health Insurance, fall under comScore’s Financial Services category and are not broken out separately.</a:t>
            </a:r>
          </a:p>
        </p:txBody>
      </p:sp>
      <p:sp>
        <p:nvSpPr>
          <p:cNvPr id="18" name="Text Placeholder 23"/>
          <p:cNvSpPr txBox="1">
            <a:spLocks/>
          </p:cNvSpPr>
          <p:nvPr/>
        </p:nvSpPr>
        <p:spPr>
          <a:xfrm>
            <a:off x="466569" y="1165755"/>
            <a:ext cx="4624154" cy="1130913"/>
          </a:xfrm>
          <a:prstGeom prst="rect">
            <a:avLst/>
          </a:prstGeom>
          <a:solidFill>
            <a:schemeClr val="tx2"/>
          </a:solid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39343" tIns="186521" rIns="190234" bIns="190234" numCol="1" spcCol="0" rtlCol="0" fromWordArt="0" anchor="ctr" anchorCtr="0" forceAA="0" compatLnSpc="1">
            <a:prstTxWarp prst="textNoShape">
              <a:avLst/>
            </a:prstTxWarp>
            <a:noAutofit/>
          </a:bodyPr>
          <a:lstStyle>
            <a:lvl1pPr marL="0" indent="0">
              <a:buFont typeface="Arial"/>
              <a:buNone/>
              <a:defRPr lang="en-US" sz="1800" smtClean="0">
                <a:solidFill>
                  <a:schemeClr val="tx1">
                    <a:lumMod val="75000"/>
                    <a:lumOff val="25000"/>
                  </a:schemeClr>
                </a:solidFill>
                <a:latin typeface="Segoe UI"/>
                <a:cs typeface="Segoe UI"/>
              </a:defRPr>
            </a:lvl1pPr>
            <a:lvl2pPr marL="171450" indent="0">
              <a:buNone/>
              <a:defRPr lang="en-US" sz="1800" smtClean="0">
                <a:solidFill>
                  <a:schemeClr val="tx1">
                    <a:lumMod val="75000"/>
                    <a:lumOff val="25000"/>
                  </a:schemeClr>
                </a:solidFill>
              </a:defRPr>
            </a:lvl2pPr>
            <a:lvl3pPr marL="685800" indent="0">
              <a:buNone/>
              <a:defRPr lang="en-US" sz="1800" smtClean="0">
                <a:solidFill>
                  <a:schemeClr val="tx1">
                    <a:lumMod val="75000"/>
                    <a:lumOff val="25000"/>
                  </a:schemeClr>
                </a:solidFill>
              </a:defRPr>
            </a:lvl3pPr>
            <a:lvl4pPr marL="1143000" indent="0">
              <a:buNone/>
              <a:defRPr lang="en-US" sz="1800" smtClean="0">
                <a:solidFill>
                  <a:schemeClr val="tx1">
                    <a:lumMod val="75000"/>
                    <a:lumOff val="25000"/>
                  </a:schemeClr>
                </a:solidFill>
              </a:defRPr>
            </a:lvl4pPr>
            <a:lvl5pPr marL="1600200" indent="0">
              <a:buNone/>
              <a:defRPr lang="en-US" sz="1800">
                <a:solidFill>
                  <a:schemeClr val="tx1">
                    <a:lumMod val="75000"/>
                    <a:lumOff val="25000"/>
                  </a:schemeClr>
                </a:solidFill>
              </a:defRPr>
            </a:lvl5pPr>
          </a:lstStyle>
          <a:p>
            <a:pPr defTabSz="727676" fontAlgn="base">
              <a:lnSpc>
                <a:spcPct val="90000"/>
              </a:lnSpc>
              <a:spcBef>
                <a:spcPct val="0"/>
              </a:spcBef>
              <a:spcAft>
                <a:spcPct val="0"/>
              </a:spcAft>
            </a:pPr>
            <a:r>
              <a:rPr sz="2856" b="1" dirty="0">
                <a:gradFill>
                  <a:gsLst>
                    <a:gs pos="0">
                      <a:prstClr val="white"/>
                    </a:gs>
                    <a:gs pos="100000">
                      <a:prstClr val="white"/>
                    </a:gs>
                  </a:gsLst>
                  <a:lin ang="5400000" scaled="1"/>
                </a:gradFill>
                <a:cs typeface="Segoe UI" pitchFamily="34" charset="0"/>
              </a:rPr>
              <a:t>34M</a:t>
            </a:r>
            <a:r>
              <a:rPr sz="1836" dirty="0">
                <a:gradFill>
                  <a:gsLst>
                    <a:gs pos="0">
                      <a:prstClr val="white"/>
                    </a:gs>
                    <a:gs pos="100000">
                      <a:prstClr val="white"/>
                    </a:gs>
                  </a:gsLst>
                  <a:lin ang="5400000" scaled="1"/>
                </a:gradFill>
                <a:cs typeface="Segoe UI" pitchFamily="34" charset="0"/>
              </a:rPr>
              <a:t>  </a:t>
            </a:r>
          </a:p>
          <a:p>
            <a:pPr defTabSz="727459" fontAlgn="base">
              <a:lnSpc>
                <a:spcPct val="90000"/>
              </a:lnSpc>
              <a:spcBef>
                <a:spcPct val="0"/>
              </a:spcBef>
              <a:spcAft>
                <a:spcPct val="0"/>
              </a:spcAft>
              <a:buSzPct val="100000"/>
              <a:defRPr/>
            </a:pPr>
            <a:r>
              <a:rPr sz="1632" dirty="0">
                <a:gradFill>
                  <a:gsLst>
                    <a:gs pos="10460">
                      <a:srgbClr val="FFFFFF"/>
                    </a:gs>
                    <a:gs pos="25000">
                      <a:srgbClr val="FFFFFF"/>
                    </a:gs>
                  </a:gsLst>
                  <a:lin ang="5400000" scaled="0"/>
                </a:gradFill>
                <a:cs typeface="Segoe UI" pitchFamily="34" charset="0"/>
              </a:rPr>
              <a:t>Business/finance searchers are not reached on Google</a:t>
            </a:r>
            <a:endParaRPr sz="1836" dirty="0">
              <a:gradFill>
                <a:gsLst>
                  <a:gs pos="10460">
                    <a:srgbClr val="FFFFFF"/>
                  </a:gs>
                  <a:gs pos="25000">
                    <a:srgbClr val="FFFFFF"/>
                  </a:gs>
                </a:gsLst>
                <a:lin ang="5400000" scaled="0"/>
              </a:gradFill>
              <a:cs typeface="Segoe UI" pitchFamily="34" charset="0"/>
            </a:endParaRPr>
          </a:p>
        </p:txBody>
      </p:sp>
      <p:sp>
        <p:nvSpPr>
          <p:cNvPr id="19" name="Text Placeholder 23"/>
          <p:cNvSpPr txBox="1">
            <a:spLocks/>
          </p:cNvSpPr>
          <p:nvPr/>
        </p:nvSpPr>
        <p:spPr>
          <a:xfrm>
            <a:off x="466568" y="2347966"/>
            <a:ext cx="4624157" cy="1130913"/>
          </a:xfrm>
          <a:prstGeom prst="rect">
            <a:avLst/>
          </a:prstGeom>
          <a:solidFill>
            <a:schemeClr val="tx2"/>
          </a:solid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39343" tIns="186521" rIns="190234" bIns="190234" numCol="1" spcCol="0" rtlCol="0" fromWordArt="0" anchor="ctr" anchorCtr="0" forceAA="0" compatLnSpc="1">
            <a:prstTxWarp prst="textNoShape">
              <a:avLst/>
            </a:prstTxWarp>
            <a:noAutofit/>
          </a:bodyPr>
          <a:lstStyle>
            <a:lvl1pPr marL="0" indent="0">
              <a:buFont typeface="Arial"/>
              <a:buNone/>
              <a:defRPr lang="en-US" sz="1800" dirty="0" smtClean="0">
                <a:solidFill>
                  <a:schemeClr val="tx1">
                    <a:lumMod val="75000"/>
                    <a:lumOff val="25000"/>
                  </a:schemeClr>
                </a:solidFill>
                <a:latin typeface="Segoe UI"/>
                <a:cs typeface="Segoe UI"/>
              </a:defRPr>
            </a:lvl1pPr>
          </a:lstStyle>
          <a:p>
            <a:pPr defTabSz="727459" fontAlgn="base">
              <a:lnSpc>
                <a:spcPct val="90000"/>
              </a:lnSpc>
              <a:spcBef>
                <a:spcPct val="0"/>
              </a:spcBef>
              <a:spcAft>
                <a:spcPct val="0"/>
              </a:spcAft>
              <a:buSzPct val="100000"/>
              <a:defRPr/>
            </a:pPr>
            <a:r>
              <a:rPr sz="2856" b="1">
                <a:gradFill>
                  <a:gsLst>
                    <a:gs pos="0">
                      <a:prstClr val="white"/>
                    </a:gs>
                    <a:gs pos="100000">
                      <a:prstClr val="white"/>
                    </a:gs>
                  </a:gsLst>
                  <a:lin ang="5400000" scaled="1"/>
                </a:gradFill>
                <a:cs typeface="Segoe UI" pitchFamily="34" charset="0"/>
              </a:rPr>
              <a:t>44M </a:t>
            </a:r>
            <a:br>
              <a:rPr sz="1836">
                <a:gradFill>
                  <a:gsLst>
                    <a:gs pos="0">
                      <a:prstClr val="white"/>
                    </a:gs>
                    <a:gs pos="100000">
                      <a:prstClr val="white"/>
                    </a:gs>
                  </a:gsLst>
                  <a:lin ang="5400000" scaled="1"/>
                </a:gradFill>
                <a:cs typeface="Segoe UI" pitchFamily="34" charset="0"/>
              </a:rPr>
            </a:br>
            <a:r>
              <a:rPr sz="1632">
                <a:gradFill>
                  <a:gsLst>
                    <a:gs pos="10460">
                      <a:srgbClr val="FFFFFF"/>
                    </a:gs>
                    <a:gs pos="25000">
                      <a:srgbClr val="FFFFFF"/>
                    </a:gs>
                  </a:gsLst>
                  <a:lin ang="5400000" scaled="0"/>
                </a:gradFill>
                <a:cs typeface="Segoe UI" pitchFamily="34" charset="0"/>
              </a:rPr>
              <a:t>Total business/finance searchers</a:t>
            </a:r>
          </a:p>
        </p:txBody>
      </p:sp>
      <p:sp>
        <p:nvSpPr>
          <p:cNvPr id="20" name="Text Placeholder 23"/>
          <p:cNvSpPr txBox="1">
            <a:spLocks/>
          </p:cNvSpPr>
          <p:nvPr/>
        </p:nvSpPr>
        <p:spPr>
          <a:xfrm>
            <a:off x="466567" y="3528860"/>
            <a:ext cx="4624157" cy="1130913"/>
          </a:xfrm>
          <a:prstGeom prst="rect">
            <a:avLst/>
          </a:prstGeom>
          <a:solidFill>
            <a:schemeClr val="tx2"/>
          </a:solid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39343" tIns="186521" rIns="190234" bIns="190234" numCol="1" spcCol="0" rtlCol="0" fromWordArt="0" anchor="ctr" anchorCtr="0" forceAA="0" compatLnSpc="1">
            <a:prstTxWarp prst="textNoShape">
              <a:avLst/>
            </a:prstTxWarp>
            <a:noAutofit/>
          </a:bodyPr>
          <a:lstStyle>
            <a:defPPr>
              <a:defRPr lang="en-US"/>
            </a:defPPr>
            <a:lvl1pPr indent="0" defTabSz="524655" fontAlgn="base">
              <a:lnSpc>
                <a:spcPct val="90000"/>
              </a:lnSpc>
              <a:spcBef>
                <a:spcPct val="0"/>
              </a:spcBef>
              <a:spcAft>
                <a:spcPct val="0"/>
              </a:spcAft>
              <a:buFont typeface="Arial"/>
              <a:buNone/>
              <a:defRPr sz="2100" b="1">
                <a:gradFill>
                  <a:gsLst>
                    <a:gs pos="0">
                      <a:schemeClr val="bg1"/>
                    </a:gs>
                    <a:gs pos="100000">
                      <a:schemeClr val="bg1"/>
                    </a:gs>
                  </a:gsLst>
                  <a:lin ang="5400000" scaled="1"/>
                </a:gradFill>
                <a:cs typeface="Segoe UI" pitchFamily="34" charset="0"/>
              </a:defRPr>
            </a:lvl1pPr>
            <a:lvl2pPr marL="171450" indent="0">
              <a:buNone/>
              <a:defRPr>
                <a:solidFill>
                  <a:schemeClr val="tx1">
                    <a:lumMod val="75000"/>
                    <a:lumOff val="25000"/>
                  </a:schemeClr>
                </a:solidFill>
              </a:defRPr>
            </a:lvl2pPr>
            <a:lvl3pPr marL="685800" indent="0">
              <a:buNone/>
              <a:defRPr>
                <a:solidFill>
                  <a:schemeClr val="tx1">
                    <a:lumMod val="75000"/>
                    <a:lumOff val="25000"/>
                  </a:schemeClr>
                </a:solidFill>
              </a:defRPr>
            </a:lvl3pPr>
            <a:lvl4pPr marL="1143000" indent="0">
              <a:buNone/>
              <a:defRPr>
                <a:solidFill>
                  <a:schemeClr val="tx1">
                    <a:lumMod val="75000"/>
                    <a:lumOff val="25000"/>
                  </a:schemeClr>
                </a:solidFill>
              </a:defRPr>
            </a:lvl4pPr>
            <a:lvl5pPr marL="1600200" indent="0">
              <a:buNone/>
              <a:defRPr>
                <a:solidFill>
                  <a:schemeClr val="tx1">
                    <a:lumMod val="75000"/>
                    <a:lumOff val="25000"/>
                  </a:schemeClr>
                </a:solidFill>
              </a:defRPr>
            </a:lvl5pPr>
          </a:lstStyle>
          <a:p>
            <a:r>
              <a:rPr lang="en-US" sz="2856" dirty="0">
                <a:gradFill>
                  <a:gsLst>
                    <a:gs pos="0">
                      <a:prstClr val="white"/>
                    </a:gs>
                    <a:gs pos="100000">
                      <a:prstClr val="white"/>
                    </a:gs>
                  </a:gsLst>
                  <a:lin ang="5400000" scaled="1"/>
                </a:gradFill>
              </a:rPr>
              <a:t>190M</a:t>
            </a:r>
          </a:p>
          <a:p>
            <a:r>
              <a:rPr lang="en-US" sz="1632" b="0" dirty="0">
                <a:gradFill>
                  <a:gsLst>
                    <a:gs pos="10460">
                      <a:srgbClr val="FFFFFF"/>
                    </a:gs>
                    <a:gs pos="25000">
                      <a:srgbClr val="FFFFFF"/>
                    </a:gs>
                  </a:gsLst>
                  <a:lin ang="5400000" scaled="0"/>
                </a:gradFill>
              </a:rPr>
              <a:t>Total business/finance searches</a:t>
            </a:r>
          </a:p>
        </p:txBody>
      </p:sp>
      <p:sp>
        <p:nvSpPr>
          <p:cNvPr id="21" name="Text Placeholder 23"/>
          <p:cNvSpPr txBox="1">
            <a:spLocks/>
          </p:cNvSpPr>
          <p:nvPr/>
        </p:nvSpPr>
        <p:spPr>
          <a:xfrm>
            <a:off x="466567" y="4697859"/>
            <a:ext cx="4624157" cy="1130913"/>
          </a:xfrm>
          <a:prstGeom prst="rect">
            <a:avLst/>
          </a:prstGeom>
          <a:solidFill>
            <a:schemeClr val="tx2"/>
          </a:solid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39343" tIns="186521" rIns="190234" bIns="190234" numCol="1" spcCol="0" rtlCol="0" fromWordArt="0" anchor="ctr" anchorCtr="0" forceAA="0" compatLnSpc="1">
            <a:prstTxWarp prst="textNoShape">
              <a:avLst/>
            </a:prstTxWarp>
            <a:noAutofit/>
          </a:bodyPr>
          <a:lstStyle>
            <a:lvl1pPr marL="0" indent="0">
              <a:buFont typeface="Arial"/>
              <a:buNone/>
              <a:defRPr lang="en-US" sz="1800" dirty="0" smtClean="0">
                <a:solidFill>
                  <a:schemeClr val="tx1">
                    <a:lumMod val="75000"/>
                    <a:lumOff val="25000"/>
                  </a:schemeClr>
                </a:solidFill>
                <a:latin typeface="Segoe UI"/>
                <a:cs typeface="Segoe UI"/>
              </a:defRPr>
            </a:lvl1pPr>
          </a:lstStyle>
          <a:p>
            <a:pPr defTabSz="727459" fontAlgn="base">
              <a:lnSpc>
                <a:spcPct val="90000"/>
              </a:lnSpc>
              <a:spcBef>
                <a:spcPct val="0"/>
              </a:spcBef>
              <a:spcAft>
                <a:spcPct val="0"/>
              </a:spcAft>
              <a:buSzPct val="100000"/>
              <a:defRPr/>
            </a:pPr>
            <a:r>
              <a:rPr sz="2856" b="1">
                <a:gradFill>
                  <a:gsLst>
                    <a:gs pos="0">
                      <a:prstClr val="white"/>
                    </a:gs>
                    <a:gs pos="100000">
                      <a:prstClr val="white"/>
                    </a:gs>
                  </a:gsLst>
                  <a:lin ang="5400000" scaled="1"/>
                </a:gradFill>
                <a:cs typeface="Segoe UI" pitchFamily="34" charset="0"/>
              </a:rPr>
              <a:t>42% </a:t>
            </a:r>
            <a:br>
              <a:rPr sz="1836">
                <a:gradFill>
                  <a:gsLst>
                    <a:gs pos="0">
                      <a:prstClr val="white"/>
                    </a:gs>
                    <a:gs pos="100000">
                      <a:prstClr val="white"/>
                    </a:gs>
                  </a:gsLst>
                  <a:lin ang="5400000" scaled="1"/>
                </a:gradFill>
                <a:cs typeface="Segoe UI" pitchFamily="34" charset="0"/>
              </a:rPr>
            </a:br>
            <a:r>
              <a:rPr sz="1632">
                <a:gradFill>
                  <a:gsLst>
                    <a:gs pos="10460">
                      <a:srgbClr val="FFFFFF"/>
                    </a:gs>
                    <a:gs pos="25000">
                      <a:srgbClr val="FFFFFF"/>
                    </a:gs>
                  </a:gsLst>
                  <a:lin ang="5400000" scaled="0"/>
                </a:gradFill>
                <a:cs typeface="Segoe UI" pitchFamily="34" charset="0"/>
              </a:rPr>
              <a:t>of business/finance paid clicks</a:t>
            </a:r>
          </a:p>
        </p:txBody>
      </p:sp>
      <p:sp>
        <p:nvSpPr>
          <p:cNvPr id="13" name="Freeform 5"/>
          <p:cNvSpPr>
            <a:spLocks/>
          </p:cNvSpPr>
          <p:nvPr/>
        </p:nvSpPr>
        <p:spPr bwMode="auto">
          <a:xfrm>
            <a:off x="751490" y="5049007"/>
            <a:ext cx="222071" cy="428614"/>
          </a:xfrm>
          <a:custGeom>
            <a:avLst/>
            <a:gdLst>
              <a:gd name="T0" fmla="*/ 702 w 796"/>
              <a:gd name="T1" fmla="*/ 1470 h 1540"/>
              <a:gd name="T2" fmla="*/ 515 w 796"/>
              <a:gd name="T3" fmla="*/ 1540 h 1540"/>
              <a:gd name="T4" fmla="*/ 281 w 796"/>
              <a:gd name="T5" fmla="*/ 1027 h 1540"/>
              <a:gd name="T6" fmla="*/ 0 w 796"/>
              <a:gd name="T7" fmla="*/ 1190 h 1540"/>
              <a:gd name="T8" fmla="*/ 0 w 796"/>
              <a:gd name="T9" fmla="*/ 0 h 1540"/>
              <a:gd name="T10" fmla="*/ 796 w 796"/>
              <a:gd name="T11" fmla="*/ 863 h 1540"/>
              <a:gd name="T12" fmla="*/ 468 w 796"/>
              <a:gd name="T13" fmla="*/ 933 h 1540"/>
              <a:gd name="T14" fmla="*/ 702 w 796"/>
              <a:gd name="T15" fmla="*/ 1470 h 1540"/>
              <a:gd name="T16" fmla="*/ 702 w 796"/>
              <a:gd name="T17" fmla="*/ 1470 h 1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6" h="1540">
                <a:moveTo>
                  <a:pt x="702" y="1470"/>
                </a:moveTo>
                <a:cubicBezTo>
                  <a:pt x="515" y="1540"/>
                  <a:pt x="515" y="1540"/>
                  <a:pt x="515" y="1540"/>
                </a:cubicBezTo>
                <a:cubicBezTo>
                  <a:pt x="281" y="1027"/>
                  <a:pt x="281" y="1027"/>
                  <a:pt x="281" y="1027"/>
                </a:cubicBezTo>
                <a:cubicBezTo>
                  <a:pt x="0" y="1190"/>
                  <a:pt x="0" y="1190"/>
                  <a:pt x="0" y="1190"/>
                </a:cubicBezTo>
                <a:cubicBezTo>
                  <a:pt x="0" y="0"/>
                  <a:pt x="0" y="0"/>
                  <a:pt x="0" y="0"/>
                </a:cubicBezTo>
                <a:cubicBezTo>
                  <a:pt x="796" y="863"/>
                  <a:pt x="796" y="863"/>
                  <a:pt x="796" y="863"/>
                </a:cubicBezTo>
                <a:cubicBezTo>
                  <a:pt x="468" y="933"/>
                  <a:pt x="468" y="933"/>
                  <a:pt x="468" y="933"/>
                </a:cubicBezTo>
                <a:cubicBezTo>
                  <a:pt x="702" y="1470"/>
                  <a:pt x="702" y="1470"/>
                  <a:pt x="702" y="1470"/>
                </a:cubicBezTo>
                <a:cubicBezTo>
                  <a:pt x="702" y="1470"/>
                  <a:pt x="702" y="1470"/>
                  <a:pt x="702" y="1470"/>
                </a:cubicBezTo>
                <a:close/>
              </a:path>
            </a:pathLst>
          </a:custGeom>
          <a:solidFill>
            <a:schemeClr val="bg1"/>
          </a:solidFill>
          <a:ln>
            <a:noFill/>
          </a:ln>
        </p:spPr>
        <p:txBody>
          <a:bodyPr vert="horz" wrap="square" lIns="93260" tIns="46630" rIns="93260" bIns="46630" numCol="1" anchor="t" anchorCtr="0" compatLnSpc="1">
            <a:prstTxWarp prst="textNoShape">
              <a:avLst/>
            </a:prstTxWarp>
          </a:bodyPr>
          <a:lstStyle/>
          <a:p>
            <a:pPr defTabSz="932559"/>
            <a:endParaRPr lang="en-US">
              <a:solidFill>
                <a:srgbClr val="505050"/>
              </a:solidFill>
            </a:endParaRPr>
          </a:p>
        </p:txBody>
      </p:sp>
      <p:sp>
        <p:nvSpPr>
          <p:cNvPr id="17" name="Freeform 9"/>
          <p:cNvSpPr>
            <a:spLocks noEditPoints="1"/>
          </p:cNvSpPr>
          <p:nvPr/>
        </p:nvSpPr>
        <p:spPr bwMode="auto">
          <a:xfrm>
            <a:off x="665894" y="3891156"/>
            <a:ext cx="393264" cy="406321"/>
          </a:xfrm>
          <a:custGeom>
            <a:avLst/>
            <a:gdLst>
              <a:gd name="T0" fmla="*/ 41 w 1845"/>
              <a:gd name="T1" fmla="*/ 1632 h 1907"/>
              <a:gd name="T2" fmla="*/ 552 w 1845"/>
              <a:gd name="T3" fmla="*/ 1102 h 1907"/>
              <a:gd name="T4" fmla="*/ 430 w 1845"/>
              <a:gd name="T5" fmla="*/ 709 h 1907"/>
              <a:gd name="T6" fmla="*/ 1135 w 1845"/>
              <a:gd name="T7" fmla="*/ 0 h 1907"/>
              <a:gd name="T8" fmla="*/ 1845 w 1845"/>
              <a:gd name="T9" fmla="*/ 709 h 1907"/>
              <a:gd name="T10" fmla="*/ 1135 w 1845"/>
              <a:gd name="T11" fmla="*/ 1413 h 1907"/>
              <a:gd name="T12" fmla="*/ 796 w 1845"/>
              <a:gd name="T13" fmla="*/ 1326 h 1907"/>
              <a:gd name="T14" fmla="*/ 281 w 1845"/>
              <a:gd name="T15" fmla="*/ 1862 h 1907"/>
              <a:gd name="T16" fmla="*/ 124 w 1845"/>
              <a:gd name="T17" fmla="*/ 1865 h 1907"/>
              <a:gd name="T18" fmla="*/ 45 w 1845"/>
              <a:gd name="T19" fmla="*/ 1789 h 1907"/>
              <a:gd name="T20" fmla="*/ 41 w 1845"/>
              <a:gd name="T21" fmla="*/ 1632 h 1907"/>
              <a:gd name="T22" fmla="*/ 1135 w 1845"/>
              <a:gd name="T23" fmla="*/ 1195 h 1907"/>
              <a:gd name="T24" fmla="*/ 1625 w 1845"/>
              <a:gd name="T25" fmla="*/ 709 h 1907"/>
              <a:gd name="T26" fmla="*/ 1135 w 1845"/>
              <a:gd name="T27" fmla="*/ 222 h 1907"/>
              <a:gd name="T28" fmla="*/ 648 w 1845"/>
              <a:gd name="T29" fmla="*/ 709 h 1907"/>
              <a:gd name="T30" fmla="*/ 1135 w 1845"/>
              <a:gd name="T31" fmla="*/ 1195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45" h="1907">
                <a:moveTo>
                  <a:pt x="41" y="1632"/>
                </a:moveTo>
                <a:cubicBezTo>
                  <a:pt x="552" y="1102"/>
                  <a:pt x="552" y="1102"/>
                  <a:pt x="552" y="1102"/>
                </a:cubicBezTo>
                <a:cubicBezTo>
                  <a:pt x="475" y="989"/>
                  <a:pt x="430" y="853"/>
                  <a:pt x="430" y="709"/>
                </a:cubicBezTo>
                <a:cubicBezTo>
                  <a:pt x="430" y="319"/>
                  <a:pt x="745" y="0"/>
                  <a:pt x="1135" y="0"/>
                </a:cubicBezTo>
                <a:cubicBezTo>
                  <a:pt x="1528" y="0"/>
                  <a:pt x="1845" y="319"/>
                  <a:pt x="1845" y="709"/>
                </a:cubicBezTo>
                <a:cubicBezTo>
                  <a:pt x="1845" y="1097"/>
                  <a:pt x="1528" y="1413"/>
                  <a:pt x="1135" y="1413"/>
                </a:cubicBezTo>
                <a:cubicBezTo>
                  <a:pt x="1013" y="1413"/>
                  <a:pt x="897" y="1381"/>
                  <a:pt x="796" y="1326"/>
                </a:cubicBezTo>
                <a:cubicBezTo>
                  <a:pt x="281" y="1862"/>
                  <a:pt x="281" y="1862"/>
                  <a:pt x="281" y="1862"/>
                </a:cubicBezTo>
                <a:cubicBezTo>
                  <a:pt x="239" y="1907"/>
                  <a:pt x="170" y="1907"/>
                  <a:pt x="124" y="1865"/>
                </a:cubicBezTo>
                <a:cubicBezTo>
                  <a:pt x="45" y="1789"/>
                  <a:pt x="45" y="1789"/>
                  <a:pt x="45" y="1789"/>
                </a:cubicBezTo>
                <a:cubicBezTo>
                  <a:pt x="2" y="1748"/>
                  <a:pt x="0" y="1677"/>
                  <a:pt x="41" y="1632"/>
                </a:cubicBezTo>
                <a:close/>
                <a:moveTo>
                  <a:pt x="1135" y="1195"/>
                </a:moveTo>
                <a:cubicBezTo>
                  <a:pt x="1406" y="1195"/>
                  <a:pt x="1625" y="976"/>
                  <a:pt x="1625" y="709"/>
                </a:cubicBezTo>
                <a:cubicBezTo>
                  <a:pt x="1625" y="438"/>
                  <a:pt x="1406" y="222"/>
                  <a:pt x="1135" y="222"/>
                </a:cubicBezTo>
                <a:cubicBezTo>
                  <a:pt x="867" y="222"/>
                  <a:pt x="648" y="438"/>
                  <a:pt x="648" y="709"/>
                </a:cubicBezTo>
                <a:cubicBezTo>
                  <a:pt x="648" y="976"/>
                  <a:pt x="867" y="1195"/>
                  <a:pt x="1135" y="1195"/>
                </a:cubicBezTo>
                <a:close/>
              </a:path>
            </a:pathLst>
          </a:custGeom>
          <a:solidFill>
            <a:schemeClr val="bg1"/>
          </a:solidFill>
          <a:ln>
            <a:noFill/>
          </a:ln>
        </p:spPr>
        <p:txBody>
          <a:bodyPr vert="horz" wrap="square" lIns="93260" tIns="46630" rIns="93260" bIns="46630" numCol="1" anchor="t" anchorCtr="0" compatLnSpc="1">
            <a:prstTxWarp prst="textNoShape">
              <a:avLst/>
            </a:prstTxWarp>
          </a:bodyPr>
          <a:lstStyle/>
          <a:p>
            <a:pPr defTabSz="932559"/>
            <a:endParaRPr lang="en-US">
              <a:solidFill>
                <a:srgbClr val="505050"/>
              </a:solidFill>
            </a:endParaRPr>
          </a:p>
        </p:txBody>
      </p:sp>
      <p:pic>
        <p:nvPicPr>
          <p:cNvPr id="14" name="Picture 13"/>
          <p:cNvPicPr>
            <a:picLocks noChangeAspect="1"/>
          </p:cNvPicPr>
          <p:nvPr/>
        </p:nvPicPr>
        <p:blipFill>
          <a:blip r:embed="rId3"/>
          <a:stretch>
            <a:fillRect/>
          </a:stretch>
        </p:blipFill>
        <p:spPr>
          <a:xfrm>
            <a:off x="693041" y="2658964"/>
            <a:ext cx="360770" cy="487833"/>
          </a:xfrm>
          <a:prstGeom prst="rect">
            <a:avLst/>
          </a:prstGeom>
        </p:spPr>
      </p:pic>
      <p:pic>
        <p:nvPicPr>
          <p:cNvPr id="8" name="Picture 7"/>
          <p:cNvPicPr>
            <a:picLocks noChangeAspect="1"/>
          </p:cNvPicPr>
          <p:nvPr/>
        </p:nvPicPr>
        <p:blipFill>
          <a:blip r:embed="rId4"/>
          <a:stretch>
            <a:fillRect/>
          </a:stretch>
        </p:blipFill>
        <p:spPr>
          <a:xfrm>
            <a:off x="5189198" y="1165754"/>
            <a:ext cx="3903950" cy="4663017"/>
          </a:xfrm>
          <a:prstGeom prst="rect">
            <a:avLst/>
          </a:prstGeom>
        </p:spPr>
      </p:pic>
      <p:sp>
        <p:nvSpPr>
          <p:cNvPr id="15" name="Freeform 11"/>
          <p:cNvSpPr>
            <a:spLocks noEditPoints="1"/>
          </p:cNvSpPr>
          <p:nvPr/>
        </p:nvSpPr>
        <p:spPr bwMode="auto">
          <a:xfrm>
            <a:off x="528581" y="1510631"/>
            <a:ext cx="667887" cy="424860"/>
          </a:xfrm>
          <a:custGeom>
            <a:avLst/>
            <a:gdLst>
              <a:gd name="T0" fmla="*/ 141 w 198"/>
              <a:gd name="T1" fmla="*/ 22 h 124"/>
              <a:gd name="T2" fmla="*/ 88 w 198"/>
              <a:gd name="T3" fmla="*/ 11 h 124"/>
              <a:gd name="T4" fmla="*/ 0 w 198"/>
              <a:gd name="T5" fmla="*/ 54 h 124"/>
              <a:gd name="T6" fmla="*/ 38 w 198"/>
              <a:gd name="T7" fmla="*/ 97 h 124"/>
              <a:gd name="T8" fmla="*/ 52 w 198"/>
              <a:gd name="T9" fmla="*/ 104 h 124"/>
              <a:gd name="T10" fmla="*/ 61 w 198"/>
              <a:gd name="T11" fmla="*/ 107 h 124"/>
              <a:gd name="T12" fmla="*/ 78 w 198"/>
              <a:gd name="T13" fmla="*/ 120 h 124"/>
              <a:gd name="T14" fmla="*/ 97 w 198"/>
              <a:gd name="T15" fmla="*/ 118 h 124"/>
              <a:gd name="T16" fmla="*/ 103 w 198"/>
              <a:gd name="T17" fmla="*/ 116 h 124"/>
              <a:gd name="T18" fmla="*/ 122 w 198"/>
              <a:gd name="T19" fmla="*/ 112 h 124"/>
              <a:gd name="T20" fmla="*/ 135 w 198"/>
              <a:gd name="T21" fmla="*/ 103 h 124"/>
              <a:gd name="T22" fmla="*/ 147 w 198"/>
              <a:gd name="T23" fmla="*/ 96 h 124"/>
              <a:gd name="T24" fmla="*/ 162 w 198"/>
              <a:gd name="T25" fmla="*/ 83 h 124"/>
              <a:gd name="T26" fmla="*/ 53 w 198"/>
              <a:gd name="T27" fmla="*/ 86 h 124"/>
              <a:gd name="T28" fmla="*/ 44 w 198"/>
              <a:gd name="T29" fmla="*/ 91 h 124"/>
              <a:gd name="T30" fmla="*/ 55 w 198"/>
              <a:gd name="T31" fmla="*/ 75 h 124"/>
              <a:gd name="T32" fmla="*/ 60 w 198"/>
              <a:gd name="T33" fmla="*/ 80 h 124"/>
              <a:gd name="T34" fmla="*/ 64 w 198"/>
              <a:gd name="T35" fmla="*/ 97 h 124"/>
              <a:gd name="T36" fmla="*/ 61 w 198"/>
              <a:gd name="T37" fmla="*/ 99 h 124"/>
              <a:gd name="T38" fmla="*/ 67 w 198"/>
              <a:gd name="T39" fmla="*/ 84 h 124"/>
              <a:gd name="T40" fmla="*/ 73 w 198"/>
              <a:gd name="T41" fmla="*/ 88 h 124"/>
              <a:gd name="T42" fmla="*/ 78 w 198"/>
              <a:gd name="T43" fmla="*/ 104 h 124"/>
              <a:gd name="T44" fmla="*/ 70 w 198"/>
              <a:gd name="T45" fmla="*/ 107 h 124"/>
              <a:gd name="T46" fmla="*/ 79 w 198"/>
              <a:gd name="T47" fmla="*/ 93 h 124"/>
              <a:gd name="T48" fmla="*/ 85 w 198"/>
              <a:gd name="T49" fmla="*/ 92 h 124"/>
              <a:gd name="T50" fmla="*/ 96 w 198"/>
              <a:gd name="T51" fmla="*/ 107 h 124"/>
              <a:gd name="T52" fmla="*/ 82 w 198"/>
              <a:gd name="T53" fmla="*/ 112 h 124"/>
              <a:gd name="T54" fmla="*/ 86 w 198"/>
              <a:gd name="T55" fmla="*/ 107 h 124"/>
              <a:gd name="T56" fmla="*/ 91 w 198"/>
              <a:gd name="T57" fmla="*/ 102 h 124"/>
              <a:gd name="T58" fmla="*/ 96 w 198"/>
              <a:gd name="T59" fmla="*/ 107 h 124"/>
              <a:gd name="T60" fmla="*/ 128 w 198"/>
              <a:gd name="T61" fmla="*/ 67 h 124"/>
              <a:gd name="T62" fmla="*/ 122 w 198"/>
              <a:gd name="T63" fmla="*/ 72 h 124"/>
              <a:gd name="T64" fmla="*/ 139 w 198"/>
              <a:gd name="T65" fmla="*/ 94 h 124"/>
              <a:gd name="T66" fmla="*/ 132 w 198"/>
              <a:gd name="T67" fmla="*/ 93 h 124"/>
              <a:gd name="T68" fmla="*/ 125 w 198"/>
              <a:gd name="T69" fmla="*/ 97 h 124"/>
              <a:gd name="T70" fmla="*/ 128 w 198"/>
              <a:gd name="T71" fmla="*/ 101 h 124"/>
              <a:gd name="T72" fmla="*/ 119 w 198"/>
              <a:gd name="T73" fmla="*/ 101 h 124"/>
              <a:gd name="T74" fmla="*/ 106 w 198"/>
              <a:gd name="T75" fmla="*/ 88 h 124"/>
              <a:gd name="T76" fmla="*/ 113 w 198"/>
              <a:gd name="T77" fmla="*/ 111 h 124"/>
              <a:gd name="T78" fmla="*/ 105 w 198"/>
              <a:gd name="T79" fmla="*/ 104 h 124"/>
              <a:gd name="T80" fmla="*/ 90 w 198"/>
              <a:gd name="T81" fmla="*/ 87 h 124"/>
              <a:gd name="T82" fmla="*/ 70 w 198"/>
              <a:gd name="T83" fmla="*/ 74 h 124"/>
              <a:gd name="T84" fmla="*/ 49 w 198"/>
              <a:gd name="T85" fmla="*/ 70 h 124"/>
              <a:gd name="T86" fmla="*/ 36 w 198"/>
              <a:gd name="T87" fmla="*/ 14 h 124"/>
              <a:gd name="T88" fmla="*/ 81 w 198"/>
              <a:gd name="T89" fmla="*/ 18 h 124"/>
              <a:gd name="T90" fmla="*/ 77 w 198"/>
              <a:gd name="T91" fmla="*/ 39 h 124"/>
              <a:gd name="T92" fmla="*/ 104 w 198"/>
              <a:gd name="T93" fmla="*/ 33 h 124"/>
              <a:gd name="T94" fmla="*/ 153 w 198"/>
              <a:gd name="T95" fmla="*/ 82 h 124"/>
              <a:gd name="T96" fmla="*/ 158 w 198"/>
              <a:gd name="T97" fmla="*/ 76 h 124"/>
              <a:gd name="T98" fmla="*/ 116 w 198"/>
              <a:gd name="T99" fmla="*/ 47 h 124"/>
              <a:gd name="T100" fmla="*/ 97 w 198"/>
              <a:gd name="T101" fmla="*/ 25 h 124"/>
              <a:gd name="T102" fmla="*/ 81 w 198"/>
              <a:gd name="T103" fmla="*/ 30 h 124"/>
              <a:gd name="T104" fmla="*/ 110 w 198"/>
              <a:gd name="T105" fmla="*/ 15 h 124"/>
              <a:gd name="T106" fmla="*/ 188 w 198"/>
              <a:gd name="T107" fmla="*/ 6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8" h="124">
                <a:moveTo>
                  <a:pt x="198" y="65"/>
                </a:moveTo>
                <a:cubicBezTo>
                  <a:pt x="176" y="8"/>
                  <a:pt x="176" y="8"/>
                  <a:pt x="176" y="8"/>
                </a:cubicBezTo>
                <a:cubicBezTo>
                  <a:pt x="141" y="22"/>
                  <a:pt x="141" y="22"/>
                  <a:pt x="141" y="22"/>
                </a:cubicBezTo>
                <a:cubicBezTo>
                  <a:pt x="114" y="8"/>
                  <a:pt x="114" y="8"/>
                  <a:pt x="114" y="8"/>
                </a:cubicBezTo>
                <a:cubicBezTo>
                  <a:pt x="113" y="8"/>
                  <a:pt x="99" y="0"/>
                  <a:pt x="90" y="9"/>
                </a:cubicBezTo>
                <a:cubicBezTo>
                  <a:pt x="88" y="11"/>
                  <a:pt x="88" y="11"/>
                  <a:pt x="88" y="11"/>
                </a:cubicBezTo>
                <a:cubicBezTo>
                  <a:pt x="80" y="8"/>
                  <a:pt x="68" y="7"/>
                  <a:pt x="56" y="16"/>
                </a:cubicBezTo>
                <a:cubicBezTo>
                  <a:pt x="33" y="3"/>
                  <a:pt x="33" y="3"/>
                  <a:pt x="33" y="3"/>
                </a:cubicBezTo>
                <a:cubicBezTo>
                  <a:pt x="0" y="54"/>
                  <a:pt x="0" y="54"/>
                  <a:pt x="0" y="54"/>
                </a:cubicBezTo>
                <a:cubicBezTo>
                  <a:pt x="37" y="82"/>
                  <a:pt x="37" y="82"/>
                  <a:pt x="37" y="82"/>
                </a:cubicBezTo>
                <a:cubicBezTo>
                  <a:pt x="35" y="84"/>
                  <a:pt x="34" y="86"/>
                  <a:pt x="34" y="89"/>
                </a:cubicBezTo>
                <a:cubicBezTo>
                  <a:pt x="34" y="92"/>
                  <a:pt x="36" y="95"/>
                  <a:pt x="38" y="97"/>
                </a:cubicBezTo>
                <a:cubicBezTo>
                  <a:pt x="40" y="99"/>
                  <a:pt x="43" y="100"/>
                  <a:pt x="46" y="100"/>
                </a:cubicBezTo>
                <a:cubicBezTo>
                  <a:pt x="47" y="100"/>
                  <a:pt x="49" y="100"/>
                  <a:pt x="50" y="100"/>
                </a:cubicBezTo>
                <a:cubicBezTo>
                  <a:pt x="50" y="101"/>
                  <a:pt x="51" y="102"/>
                  <a:pt x="52" y="104"/>
                </a:cubicBezTo>
                <a:cubicBezTo>
                  <a:pt x="55" y="106"/>
                  <a:pt x="57" y="107"/>
                  <a:pt x="61" y="107"/>
                </a:cubicBezTo>
                <a:cubicBezTo>
                  <a:pt x="61" y="107"/>
                  <a:pt x="61" y="107"/>
                  <a:pt x="61" y="107"/>
                </a:cubicBezTo>
                <a:cubicBezTo>
                  <a:pt x="61" y="107"/>
                  <a:pt x="61" y="107"/>
                  <a:pt x="61" y="107"/>
                </a:cubicBezTo>
                <a:cubicBezTo>
                  <a:pt x="62" y="109"/>
                  <a:pt x="63" y="111"/>
                  <a:pt x="64" y="113"/>
                </a:cubicBezTo>
                <a:cubicBezTo>
                  <a:pt x="67" y="116"/>
                  <a:pt x="71" y="117"/>
                  <a:pt x="75" y="116"/>
                </a:cubicBezTo>
                <a:cubicBezTo>
                  <a:pt x="76" y="117"/>
                  <a:pt x="76" y="119"/>
                  <a:pt x="78" y="120"/>
                </a:cubicBezTo>
                <a:cubicBezTo>
                  <a:pt x="80" y="123"/>
                  <a:pt x="83" y="124"/>
                  <a:pt x="86" y="124"/>
                </a:cubicBezTo>
                <a:cubicBezTo>
                  <a:pt x="89" y="124"/>
                  <a:pt x="92" y="123"/>
                  <a:pt x="94" y="120"/>
                </a:cubicBezTo>
                <a:cubicBezTo>
                  <a:pt x="97" y="118"/>
                  <a:pt x="97" y="118"/>
                  <a:pt x="97" y="118"/>
                </a:cubicBezTo>
                <a:cubicBezTo>
                  <a:pt x="97" y="118"/>
                  <a:pt x="97" y="118"/>
                  <a:pt x="97" y="118"/>
                </a:cubicBezTo>
                <a:cubicBezTo>
                  <a:pt x="100" y="114"/>
                  <a:pt x="100" y="114"/>
                  <a:pt x="100" y="114"/>
                </a:cubicBezTo>
                <a:cubicBezTo>
                  <a:pt x="103" y="116"/>
                  <a:pt x="103" y="116"/>
                  <a:pt x="103" y="116"/>
                </a:cubicBezTo>
                <a:cubicBezTo>
                  <a:pt x="105" y="119"/>
                  <a:pt x="108" y="120"/>
                  <a:pt x="111" y="120"/>
                </a:cubicBezTo>
                <a:cubicBezTo>
                  <a:pt x="114" y="120"/>
                  <a:pt x="117" y="119"/>
                  <a:pt x="119" y="116"/>
                </a:cubicBezTo>
                <a:cubicBezTo>
                  <a:pt x="120" y="115"/>
                  <a:pt x="121" y="114"/>
                  <a:pt x="122" y="112"/>
                </a:cubicBezTo>
                <a:cubicBezTo>
                  <a:pt x="122" y="112"/>
                  <a:pt x="123" y="112"/>
                  <a:pt x="124" y="112"/>
                </a:cubicBezTo>
                <a:cubicBezTo>
                  <a:pt x="127" y="112"/>
                  <a:pt x="130" y="111"/>
                  <a:pt x="132" y="109"/>
                </a:cubicBezTo>
                <a:cubicBezTo>
                  <a:pt x="134" y="107"/>
                  <a:pt x="135" y="105"/>
                  <a:pt x="135" y="103"/>
                </a:cubicBezTo>
                <a:cubicBezTo>
                  <a:pt x="136" y="103"/>
                  <a:pt x="136" y="103"/>
                  <a:pt x="136" y="103"/>
                </a:cubicBezTo>
                <a:cubicBezTo>
                  <a:pt x="139" y="103"/>
                  <a:pt x="142" y="102"/>
                  <a:pt x="144" y="100"/>
                </a:cubicBezTo>
                <a:cubicBezTo>
                  <a:pt x="145" y="99"/>
                  <a:pt x="146" y="97"/>
                  <a:pt x="147" y="96"/>
                </a:cubicBezTo>
                <a:cubicBezTo>
                  <a:pt x="148" y="96"/>
                  <a:pt x="149" y="96"/>
                  <a:pt x="151" y="96"/>
                </a:cubicBezTo>
                <a:cubicBezTo>
                  <a:pt x="154" y="96"/>
                  <a:pt x="157" y="95"/>
                  <a:pt x="159" y="93"/>
                </a:cubicBezTo>
                <a:cubicBezTo>
                  <a:pt x="162" y="90"/>
                  <a:pt x="163" y="87"/>
                  <a:pt x="162" y="83"/>
                </a:cubicBezTo>
                <a:lnTo>
                  <a:pt x="198" y="65"/>
                </a:lnTo>
                <a:close/>
                <a:moveTo>
                  <a:pt x="53" y="86"/>
                </a:moveTo>
                <a:cubicBezTo>
                  <a:pt x="53" y="86"/>
                  <a:pt x="53" y="86"/>
                  <a:pt x="53" y="86"/>
                </a:cubicBezTo>
                <a:cubicBezTo>
                  <a:pt x="53" y="86"/>
                  <a:pt x="53" y="86"/>
                  <a:pt x="53" y="86"/>
                </a:cubicBezTo>
                <a:cubicBezTo>
                  <a:pt x="48" y="91"/>
                  <a:pt x="48" y="91"/>
                  <a:pt x="48" y="91"/>
                </a:cubicBezTo>
                <a:cubicBezTo>
                  <a:pt x="47" y="93"/>
                  <a:pt x="45" y="93"/>
                  <a:pt x="44" y="91"/>
                </a:cubicBezTo>
                <a:cubicBezTo>
                  <a:pt x="43" y="91"/>
                  <a:pt x="42" y="90"/>
                  <a:pt x="42" y="89"/>
                </a:cubicBezTo>
                <a:cubicBezTo>
                  <a:pt x="42" y="88"/>
                  <a:pt x="43" y="87"/>
                  <a:pt x="44" y="86"/>
                </a:cubicBezTo>
                <a:cubicBezTo>
                  <a:pt x="55" y="75"/>
                  <a:pt x="55" y="75"/>
                  <a:pt x="55" y="75"/>
                </a:cubicBezTo>
                <a:cubicBezTo>
                  <a:pt x="56" y="74"/>
                  <a:pt x="58" y="74"/>
                  <a:pt x="60" y="75"/>
                </a:cubicBezTo>
                <a:cubicBezTo>
                  <a:pt x="61" y="77"/>
                  <a:pt x="61" y="79"/>
                  <a:pt x="60" y="80"/>
                </a:cubicBezTo>
                <a:cubicBezTo>
                  <a:pt x="60" y="80"/>
                  <a:pt x="60" y="80"/>
                  <a:pt x="60" y="80"/>
                </a:cubicBezTo>
                <a:cubicBezTo>
                  <a:pt x="54" y="86"/>
                  <a:pt x="54" y="86"/>
                  <a:pt x="54" y="86"/>
                </a:cubicBezTo>
                <a:lnTo>
                  <a:pt x="53" y="86"/>
                </a:lnTo>
                <a:close/>
                <a:moveTo>
                  <a:pt x="64" y="97"/>
                </a:moveTo>
                <a:cubicBezTo>
                  <a:pt x="63" y="98"/>
                  <a:pt x="63" y="98"/>
                  <a:pt x="63" y="98"/>
                </a:cubicBezTo>
                <a:cubicBezTo>
                  <a:pt x="62" y="99"/>
                  <a:pt x="61" y="99"/>
                  <a:pt x="61" y="99"/>
                </a:cubicBezTo>
                <a:cubicBezTo>
                  <a:pt x="61" y="99"/>
                  <a:pt x="61" y="99"/>
                  <a:pt x="61" y="99"/>
                </a:cubicBezTo>
                <a:cubicBezTo>
                  <a:pt x="60" y="99"/>
                  <a:pt x="59" y="99"/>
                  <a:pt x="58" y="98"/>
                </a:cubicBezTo>
                <a:cubicBezTo>
                  <a:pt x="57" y="97"/>
                  <a:pt x="57" y="94"/>
                  <a:pt x="59" y="92"/>
                </a:cubicBezTo>
                <a:cubicBezTo>
                  <a:pt x="67" y="84"/>
                  <a:pt x="67" y="84"/>
                  <a:pt x="67" y="84"/>
                </a:cubicBezTo>
                <a:cubicBezTo>
                  <a:pt x="68" y="83"/>
                  <a:pt x="69" y="82"/>
                  <a:pt x="71" y="82"/>
                </a:cubicBezTo>
                <a:cubicBezTo>
                  <a:pt x="72" y="82"/>
                  <a:pt x="73" y="82"/>
                  <a:pt x="73" y="83"/>
                </a:cubicBezTo>
                <a:cubicBezTo>
                  <a:pt x="75" y="84"/>
                  <a:pt x="75" y="86"/>
                  <a:pt x="73" y="88"/>
                </a:cubicBezTo>
                <a:cubicBezTo>
                  <a:pt x="64" y="96"/>
                  <a:pt x="64" y="96"/>
                  <a:pt x="64" y="96"/>
                </a:cubicBezTo>
                <a:cubicBezTo>
                  <a:pt x="64" y="96"/>
                  <a:pt x="64" y="96"/>
                  <a:pt x="64" y="97"/>
                </a:cubicBezTo>
                <a:close/>
                <a:moveTo>
                  <a:pt x="78" y="104"/>
                </a:moveTo>
                <a:cubicBezTo>
                  <a:pt x="78" y="104"/>
                  <a:pt x="78" y="104"/>
                  <a:pt x="77" y="104"/>
                </a:cubicBezTo>
                <a:cubicBezTo>
                  <a:pt x="75" y="107"/>
                  <a:pt x="75" y="107"/>
                  <a:pt x="75" y="107"/>
                </a:cubicBezTo>
                <a:cubicBezTo>
                  <a:pt x="74" y="108"/>
                  <a:pt x="71" y="108"/>
                  <a:pt x="70" y="107"/>
                </a:cubicBezTo>
                <a:cubicBezTo>
                  <a:pt x="69" y="106"/>
                  <a:pt x="69" y="104"/>
                  <a:pt x="70" y="102"/>
                </a:cubicBezTo>
                <a:cubicBezTo>
                  <a:pt x="79" y="93"/>
                  <a:pt x="79" y="93"/>
                  <a:pt x="79" y="93"/>
                </a:cubicBezTo>
                <a:cubicBezTo>
                  <a:pt x="79" y="93"/>
                  <a:pt x="79" y="93"/>
                  <a:pt x="79" y="93"/>
                </a:cubicBezTo>
                <a:cubicBezTo>
                  <a:pt x="80" y="92"/>
                  <a:pt x="80" y="92"/>
                  <a:pt x="80" y="92"/>
                </a:cubicBezTo>
                <a:cubicBezTo>
                  <a:pt x="80" y="92"/>
                  <a:pt x="81" y="91"/>
                  <a:pt x="82" y="91"/>
                </a:cubicBezTo>
                <a:cubicBezTo>
                  <a:pt x="83" y="91"/>
                  <a:pt x="84" y="92"/>
                  <a:pt x="85" y="92"/>
                </a:cubicBezTo>
                <a:cubicBezTo>
                  <a:pt x="86" y="94"/>
                  <a:pt x="86" y="95"/>
                  <a:pt x="85" y="97"/>
                </a:cubicBezTo>
                <a:cubicBezTo>
                  <a:pt x="78" y="104"/>
                  <a:pt x="78" y="104"/>
                  <a:pt x="78" y="104"/>
                </a:cubicBezTo>
                <a:close/>
                <a:moveTo>
                  <a:pt x="96" y="107"/>
                </a:moveTo>
                <a:cubicBezTo>
                  <a:pt x="88" y="115"/>
                  <a:pt x="88" y="115"/>
                  <a:pt x="88" y="115"/>
                </a:cubicBezTo>
                <a:cubicBezTo>
                  <a:pt x="87" y="116"/>
                  <a:pt x="85" y="116"/>
                  <a:pt x="83" y="115"/>
                </a:cubicBezTo>
                <a:cubicBezTo>
                  <a:pt x="83" y="114"/>
                  <a:pt x="82" y="113"/>
                  <a:pt x="82" y="112"/>
                </a:cubicBezTo>
                <a:cubicBezTo>
                  <a:pt x="82" y="111"/>
                  <a:pt x="83" y="111"/>
                  <a:pt x="83" y="110"/>
                </a:cubicBezTo>
                <a:cubicBezTo>
                  <a:pt x="86" y="107"/>
                  <a:pt x="86" y="107"/>
                  <a:pt x="86" y="107"/>
                </a:cubicBezTo>
                <a:cubicBezTo>
                  <a:pt x="86" y="107"/>
                  <a:pt x="86" y="107"/>
                  <a:pt x="86" y="107"/>
                </a:cubicBezTo>
                <a:cubicBezTo>
                  <a:pt x="90" y="103"/>
                  <a:pt x="90" y="103"/>
                  <a:pt x="90" y="103"/>
                </a:cubicBezTo>
                <a:cubicBezTo>
                  <a:pt x="91" y="103"/>
                  <a:pt x="91" y="102"/>
                  <a:pt x="91" y="102"/>
                </a:cubicBezTo>
                <a:cubicBezTo>
                  <a:pt x="91" y="102"/>
                  <a:pt x="91" y="102"/>
                  <a:pt x="91" y="102"/>
                </a:cubicBezTo>
                <a:cubicBezTo>
                  <a:pt x="93" y="101"/>
                  <a:pt x="95" y="101"/>
                  <a:pt x="96" y="102"/>
                </a:cubicBezTo>
                <a:cubicBezTo>
                  <a:pt x="97" y="103"/>
                  <a:pt x="97" y="103"/>
                  <a:pt x="97" y="104"/>
                </a:cubicBezTo>
                <a:cubicBezTo>
                  <a:pt x="97" y="105"/>
                  <a:pt x="97" y="106"/>
                  <a:pt x="96" y="107"/>
                </a:cubicBezTo>
                <a:close/>
                <a:moveTo>
                  <a:pt x="153" y="87"/>
                </a:moveTo>
                <a:cubicBezTo>
                  <a:pt x="152" y="89"/>
                  <a:pt x="150" y="89"/>
                  <a:pt x="148" y="87"/>
                </a:cubicBezTo>
                <a:cubicBezTo>
                  <a:pt x="128" y="67"/>
                  <a:pt x="128" y="67"/>
                  <a:pt x="128" y="67"/>
                </a:cubicBezTo>
                <a:cubicBezTo>
                  <a:pt x="128" y="67"/>
                  <a:pt x="128" y="67"/>
                  <a:pt x="128" y="67"/>
                </a:cubicBezTo>
                <a:cubicBezTo>
                  <a:pt x="128" y="67"/>
                  <a:pt x="128" y="67"/>
                  <a:pt x="128" y="67"/>
                </a:cubicBezTo>
                <a:cubicBezTo>
                  <a:pt x="122" y="72"/>
                  <a:pt x="122" y="72"/>
                  <a:pt x="122" y="72"/>
                </a:cubicBezTo>
                <a:cubicBezTo>
                  <a:pt x="137" y="88"/>
                  <a:pt x="137" y="88"/>
                  <a:pt x="137" y="88"/>
                </a:cubicBezTo>
                <a:cubicBezTo>
                  <a:pt x="138" y="89"/>
                  <a:pt x="139" y="91"/>
                  <a:pt x="139" y="92"/>
                </a:cubicBezTo>
                <a:cubicBezTo>
                  <a:pt x="139" y="93"/>
                  <a:pt x="139" y="94"/>
                  <a:pt x="139" y="94"/>
                </a:cubicBezTo>
                <a:cubicBezTo>
                  <a:pt x="137" y="95"/>
                  <a:pt x="135" y="95"/>
                  <a:pt x="134" y="94"/>
                </a:cubicBezTo>
                <a:cubicBezTo>
                  <a:pt x="132" y="93"/>
                  <a:pt x="132" y="93"/>
                  <a:pt x="132" y="93"/>
                </a:cubicBezTo>
                <a:cubicBezTo>
                  <a:pt x="132" y="93"/>
                  <a:pt x="132" y="93"/>
                  <a:pt x="132" y="93"/>
                </a:cubicBezTo>
                <a:cubicBezTo>
                  <a:pt x="117" y="77"/>
                  <a:pt x="117" y="77"/>
                  <a:pt x="117" y="77"/>
                </a:cubicBezTo>
                <a:cubicBezTo>
                  <a:pt x="111" y="83"/>
                  <a:pt x="111" y="83"/>
                  <a:pt x="111" y="83"/>
                </a:cubicBezTo>
                <a:cubicBezTo>
                  <a:pt x="125" y="97"/>
                  <a:pt x="125" y="97"/>
                  <a:pt x="125" y="97"/>
                </a:cubicBezTo>
                <a:cubicBezTo>
                  <a:pt x="125" y="97"/>
                  <a:pt x="125" y="97"/>
                  <a:pt x="125" y="97"/>
                </a:cubicBezTo>
                <a:cubicBezTo>
                  <a:pt x="127" y="98"/>
                  <a:pt x="127" y="98"/>
                  <a:pt x="127" y="98"/>
                </a:cubicBezTo>
                <a:cubicBezTo>
                  <a:pt x="127" y="99"/>
                  <a:pt x="128" y="100"/>
                  <a:pt x="128" y="101"/>
                </a:cubicBezTo>
                <a:cubicBezTo>
                  <a:pt x="128" y="102"/>
                  <a:pt x="127" y="102"/>
                  <a:pt x="127" y="103"/>
                </a:cubicBezTo>
                <a:cubicBezTo>
                  <a:pt x="125" y="104"/>
                  <a:pt x="123" y="104"/>
                  <a:pt x="122" y="103"/>
                </a:cubicBezTo>
                <a:cubicBezTo>
                  <a:pt x="119" y="101"/>
                  <a:pt x="119" y="101"/>
                  <a:pt x="119" y="101"/>
                </a:cubicBezTo>
                <a:cubicBezTo>
                  <a:pt x="119" y="101"/>
                  <a:pt x="119" y="100"/>
                  <a:pt x="119" y="100"/>
                </a:cubicBezTo>
                <a:cubicBezTo>
                  <a:pt x="119" y="100"/>
                  <a:pt x="119" y="100"/>
                  <a:pt x="119" y="100"/>
                </a:cubicBezTo>
                <a:cubicBezTo>
                  <a:pt x="106" y="88"/>
                  <a:pt x="106" y="88"/>
                  <a:pt x="106" y="88"/>
                </a:cubicBezTo>
                <a:cubicBezTo>
                  <a:pt x="101" y="93"/>
                  <a:pt x="101" y="93"/>
                  <a:pt x="101" y="93"/>
                </a:cubicBezTo>
                <a:cubicBezTo>
                  <a:pt x="113" y="106"/>
                  <a:pt x="113" y="106"/>
                  <a:pt x="113" y="106"/>
                </a:cubicBezTo>
                <a:cubicBezTo>
                  <a:pt x="115" y="107"/>
                  <a:pt x="115" y="110"/>
                  <a:pt x="113" y="111"/>
                </a:cubicBezTo>
                <a:cubicBezTo>
                  <a:pt x="112" y="112"/>
                  <a:pt x="110" y="112"/>
                  <a:pt x="108" y="111"/>
                </a:cubicBezTo>
                <a:cubicBezTo>
                  <a:pt x="105" y="107"/>
                  <a:pt x="105" y="107"/>
                  <a:pt x="105" y="107"/>
                </a:cubicBezTo>
                <a:cubicBezTo>
                  <a:pt x="105" y="106"/>
                  <a:pt x="105" y="105"/>
                  <a:pt x="105" y="104"/>
                </a:cubicBezTo>
                <a:cubicBezTo>
                  <a:pt x="105" y="101"/>
                  <a:pt x="104" y="98"/>
                  <a:pt x="102" y="96"/>
                </a:cubicBezTo>
                <a:cubicBezTo>
                  <a:pt x="100" y="94"/>
                  <a:pt x="97" y="93"/>
                  <a:pt x="94" y="93"/>
                </a:cubicBezTo>
                <a:cubicBezTo>
                  <a:pt x="93" y="91"/>
                  <a:pt x="92" y="88"/>
                  <a:pt x="90" y="87"/>
                </a:cubicBezTo>
                <a:cubicBezTo>
                  <a:pt x="88" y="84"/>
                  <a:pt x="85" y="83"/>
                  <a:pt x="82" y="83"/>
                </a:cubicBezTo>
                <a:cubicBezTo>
                  <a:pt x="82" y="81"/>
                  <a:pt x="81" y="79"/>
                  <a:pt x="79" y="77"/>
                </a:cubicBezTo>
                <a:cubicBezTo>
                  <a:pt x="77" y="75"/>
                  <a:pt x="73" y="74"/>
                  <a:pt x="70" y="74"/>
                </a:cubicBezTo>
                <a:cubicBezTo>
                  <a:pt x="69" y="74"/>
                  <a:pt x="69" y="75"/>
                  <a:pt x="68" y="75"/>
                </a:cubicBezTo>
                <a:cubicBezTo>
                  <a:pt x="68" y="73"/>
                  <a:pt x="67" y="71"/>
                  <a:pt x="65" y="70"/>
                </a:cubicBezTo>
                <a:cubicBezTo>
                  <a:pt x="61" y="65"/>
                  <a:pt x="53" y="65"/>
                  <a:pt x="49" y="70"/>
                </a:cubicBezTo>
                <a:cubicBezTo>
                  <a:pt x="43" y="76"/>
                  <a:pt x="43" y="76"/>
                  <a:pt x="43" y="76"/>
                </a:cubicBezTo>
                <a:cubicBezTo>
                  <a:pt x="11" y="52"/>
                  <a:pt x="11" y="52"/>
                  <a:pt x="11" y="52"/>
                </a:cubicBezTo>
                <a:cubicBezTo>
                  <a:pt x="36" y="14"/>
                  <a:pt x="36" y="14"/>
                  <a:pt x="36" y="14"/>
                </a:cubicBezTo>
                <a:cubicBezTo>
                  <a:pt x="57" y="26"/>
                  <a:pt x="57" y="26"/>
                  <a:pt x="57" y="26"/>
                </a:cubicBezTo>
                <a:cubicBezTo>
                  <a:pt x="59" y="24"/>
                  <a:pt x="59" y="24"/>
                  <a:pt x="59" y="24"/>
                </a:cubicBezTo>
                <a:cubicBezTo>
                  <a:pt x="68" y="16"/>
                  <a:pt x="76" y="16"/>
                  <a:pt x="81" y="18"/>
                </a:cubicBezTo>
                <a:cubicBezTo>
                  <a:pt x="77" y="22"/>
                  <a:pt x="77" y="22"/>
                  <a:pt x="77" y="22"/>
                </a:cubicBezTo>
                <a:cubicBezTo>
                  <a:pt x="75" y="24"/>
                  <a:pt x="73" y="27"/>
                  <a:pt x="73" y="30"/>
                </a:cubicBezTo>
                <a:cubicBezTo>
                  <a:pt x="73" y="33"/>
                  <a:pt x="75" y="36"/>
                  <a:pt x="77" y="39"/>
                </a:cubicBezTo>
                <a:cubicBezTo>
                  <a:pt x="82" y="43"/>
                  <a:pt x="89" y="43"/>
                  <a:pt x="94" y="39"/>
                </a:cubicBezTo>
                <a:cubicBezTo>
                  <a:pt x="100" y="33"/>
                  <a:pt x="100" y="33"/>
                  <a:pt x="100" y="33"/>
                </a:cubicBezTo>
                <a:cubicBezTo>
                  <a:pt x="104" y="33"/>
                  <a:pt x="104" y="33"/>
                  <a:pt x="104" y="33"/>
                </a:cubicBezTo>
                <a:cubicBezTo>
                  <a:pt x="104" y="38"/>
                  <a:pt x="105" y="46"/>
                  <a:pt x="110" y="52"/>
                </a:cubicBezTo>
                <a:cubicBezTo>
                  <a:pt x="115" y="58"/>
                  <a:pt x="122" y="61"/>
                  <a:pt x="132" y="61"/>
                </a:cubicBezTo>
                <a:cubicBezTo>
                  <a:pt x="153" y="82"/>
                  <a:pt x="153" y="82"/>
                  <a:pt x="153" y="82"/>
                </a:cubicBezTo>
                <a:cubicBezTo>
                  <a:pt x="154" y="83"/>
                  <a:pt x="154" y="84"/>
                  <a:pt x="154" y="85"/>
                </a:cubicBezTo>
                <a:cubicBezTo>
                  <a:pt x="154" y="86"/>
                  <a:pt x="154" y="87"/>
                  <a:pt x="153" y="87"/>
                </a:cubicBezTo>
                <a:close/>
                <a:moveTo>
                  <a:pt x="158" y="76"/>
                </a:moveTo>
                <a:cubicBezTo>
                  <a:pt x="135" y="53"/>
                  <a:pt x="135" y="53"/>
                  <a:pt x="135" y="53"/>
                </a:cubicBezTo>
                <a:cubicBezTo>
                  <a:pt x="133" y="53"/>
                  <a:pt x="133" y="53"/>
                  <a:pt x="133" y="53"/>
                </a:cubicBezTo>
                <a:cubicBezTo>
                  <a:pt x="125" y="53"/>
                  <a:pt x="120" y="51"/>
                  <a:pt x="116" y="47"/>
                </a:cubicBezTo>
                <a:cubicBezTo>
                  <a:pt x="110" y="40"/>
                  <a:pt x="112" y="30"/>
                  <a:pt x="112" y="29"/>
                </a:cubicBezTo>
                <a:cubicBezTo>
                  <a:pt x="113" y="25"/>
                  <a:pt x="113" y="25"/>
                  <a:pt x="113" y="25"/>
                </a:cubicBezTo>
                <a:cubicBezTo>
                  <a:pt x="97" y="25"/>
                  <a:pt x="97" y="25"/>
                  <a:pt x="97" y="25"/>
                </a:cubicBezTo>
                <a:cubicBezTo>
                  <a:pt x="88" y="33"/>
                  <a:pt x="88" y="33"/>
                  <a:pt x="88" y="33"/>
                </a:cubicBezTo>
                <a:cubicBezTo>
                  <a:pt x="87" y="35"/>
                  <a:pt x="84" y="35"/>
                  <a:pt x="83" y="33"/>
                </a:cubicBezTo>
                <a:cubicBezTo>
                  <a:pt x="82" y="32"/>
                  <a:pt x="81" y="31"/>
                  <a:pt x="81" y="30"/>
                </a:cubicBezTo>
                <a:cubicBezTo>
                  <a:pt x="81" y="29"/>
                  <a:pt x="82" y="28"/>
                  <a:pt x="83" y="27"/>
                </a:cubicBezTo>
                <a:cubicBezTo>
                  <a:pt x="95" y="15"/>
                  <a:pt x="95" y="15"/>
                  <a:pt x="95" y="15"/>
                </a:cubicBezTo>
                <a:cubicBezTo>
                  <a:pt x="100" y="10"/>
                  <a:pt x="110" y="15"/>
                  <a:pt x="110" y="15"/>
                </a:cubicBezTo>
                <a:cubicBezTo>
                  <a:pt x="141" y="31"/>
                  <a:pt x="141" y="31"/>
                  <a:pt x="141" y="31"/>
                </a:cubicBezTo>
                <a:cubicBezTo>
                  <a:pt x="171" y="19"/>
                  <a:pt x="171" y="19"/>
                  <a:pt x="171" y="19"/>
                </a:cubicBezTo>
                <a:cubicBezTo>
                  <a:pt x="188" y="61"/>
                  <a:pt x="188" y="61"/>
                  <a:pt x="188" y="61"/>
                </a:cubicBezTo>
                <a:lnTo>
                  <a:pt x="158" y="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59529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sz="3600" dirty="0"/>
              <a:t>More likely to apply for health insurance</a:t>
            </a:r>
            <a:br>
              <a:rPr lang="en-US" sz="3000" dirty="0"/>
            </a:br>
            <a:r>
              <a:rPr lang="en-US" sz="2203" spc="0" dirty="0">
                <a:gradFill>
                  <a:gsLst>
                    <a:gs pos="37624">
                      <a:schemeClr val="tx1"/>
                    </a:gs>
                    <a:gs pos="77000">
                      <a:schemeClr val="tx1"/>
                    </a:gs>
                  </a:gsLst>
                  <a:lin ang="5400000" scaled="0"/>
                </a:gradFill>
                <a:latin typeface="+mn-lt"/>
                <a:cs typeface="Segoe UI Light" panose="020B0502040204020203" pitchFamily="34" charset="0"/>
              </a:rPr>
              <a:t>Compared with Google, the Bing Network audience is:</a:t>
            </a:r>
          </a:p>
        </p:txBody>
      </p:sp>
      <p:grpSp>
        <p:nvGrpSpPr>
          <p:cNvPr id="2" name="Group 1"/>
          <p:cNvGrpSpPr/>
          <p:nvPr/>
        </p:nvGrpSpPr>
        <p:grpSpPr>
          <a:xfrm>
            <a:off x="265075" y="2131297"/>
            <a:ext cx="4511609" cy="3645487"/>
            <a:chOff x="264825" y="2127672"/>
            <a:chExt cx="4511865" cy="3058891"/>
          </a:xfrm>
        </p:grpSpPr>
        <p:sp>
          <p:nvSpPr>
            <p:cNvPr id="17" name="Rectangle 16"/>
            <p:cNvSpPr/>
            <p:nvPr/>
          </p:nvSpPr>
          <p:spPr bwMode="auto">
            <a:xfrm>
              <a:off x="264825" y="3690202"/>
              <a:ext cx="4510867" cy="1496361"/>
            </a:xfrm>
            <a:prstGeom prst="rect">
              <a:avLst/>
            </a:prstGeom>
            <a:no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69" tIns="146296" rIns="104898" bIns="104898" numCol="1" spcCol="0" rtlCol="0" fromWordArt="0" anchor="t" anchorCtr="0" forceAA="0" compatLnSpc="1">
              <a:prstTxWarp prst="textNoShape">
                <a:avLst/>
              </a:prstTxWarp>
              <a:noAutofit/>
            </a:bodyPr>
            <a:lstStyle/>
            <a:p>
              <a:pPr defTabSz="466260">
                <a:lnSpc>
                  <a:spcPct val="90000"/>
                </a:lnSpc>
                <a:defRPr/>
              </a:pPr>
              <a:r>
                <a:rPr lang="en-US" sz="4800" b="1" kern="0" dirty="0">
                  <a:gradFill>
                    <a:gsLst>
                      <a:gs pos="26000">
                        <a:srgbClr val="008272"/>
                      </a:gs>
                      <a:gs pos="59000">
                        <a:srgbClr val="008272"/>
                      </a:gs>
                    </a:gsLst>
                    <a:lin ang="6000000" scaled="0"/>
                  </a:gradFill>
                  <a:latin typeface="Segoe UI Light"/>
                  <a:cs typeface="Arial" panose="020B0604020202020204" pitchFamily="34" charset="0"/>
                </a:rPr>
                <a:t>5%</a:t>
              </a:r>
            </a:p>
            <a:p>
              <a:pPr defTabSz="1243527" fontAlgn="base">
                <a:lnSpc>
                  <a:spcPct val="90000"/>
                </a:lnSpc>
                <a:spcBef>
                  <a:spcPct val="0"/>
                </a:spcBef>
                <a:spcAft>
                  <a:spcPts val="408"/>
                </a:spcAft>
                <a:buSzPct val="100000"/>
              </a:pPr>
              <a:r>
                <a:rPr lang="en-US" sz="2000" dirty="0">
                  <a:gradFill>
                    <a:gsLst>
                      <a:gs pos="95816">
                        <a:srgbClr val="008272"/>
                      </a:gs>
                      <a:gs pos="87866">
                        <a:srgbClr val="008272"/>
                      </a:gs>
                    </a:gsLst>
                    <a:lin ang="5400000" scaled="0"/>
                  </a:gradFill>
                  <a:cs typeface="Arial" panose="020B0604020202020204" pitchFamily="34" charset="0"/>
                </a:rPr>
                <a:t>more likely to have applied offline for health insurance in the last 6 months </a:t>
              </a:r>
            </a:p>
          </p:txBody>
        </p:sp>
        <p:sp>
          <p:nvSpPr>
            <p:cNvPr id="16" name="Rectangle 15"/>
            <p:cNvSpPr/>
            <p:nvPr/>
          </p:nvSpPr>
          <p:spPr bwMode="auto">
            <a:xfrm>
              <a:off x="264826" y="2127672"/>
              <a:ext cx="4511864" cy="1512060"/>
            </a:xfrm>
            <a:prstGeom prst="rect">
              <a:avLst/>
            </a:prstGeom>
            <a:no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69" tIns="146296" rIns="182869" bIns="146296" numCol="1" spcCol="0" rtlCol="0" fromWordArt="0" anchor="t" anchorCtr="0" forceAA="0" compatLnSpc="1">
              <a:prstTxWarp prst="textNoShape">
                <a:avLst/>
              </a:prstTxWarp>
              <a:noAutofit/>
            </a:bodyPr>
            <a:lstStyle/>
            <a:p>
              <a:pPr defTabSz="466260">
                <a:lnSpc>
                  <a:spcPct val="90000"/>
                </a:lnSpc>
                <a:defRPr/>
              </a:pPr>
              <a:r>
                <a:rPr lang="en-US" sz="4800" b="1" kern="0" dirty="0">
                  <a:gradFill>
                    <a:gsLst>
                      <a:gs pos="26000">
                        <a:srgbClr val="008272"/>
                      </a:gs>
                      <a:gs pos="59000">
                        <a:srgbClr val="008272"/>
                      </a:gs>
                    </a:gsLst>
                    <a:lin ang="6000000" scaled="0"/>
                  </a:gradFill>
                  <a:latin typeface="Segoe UI Light"/>
                  <a:cs typeface="Arial" panose="020B0604020202020204" pitchFamily="34" charset="0"/>
                </a:rPr>
                <a:t>7%</a:t>
              </a:r>
            </a:p>
            <a:p>
              <a:pPr defTabSz="1243527">
                <a:lnSpc>
                  <a:spcPct val="90000"/>
                </a:lnSpc>
                <a:buSzPct val="100000"/>
                <a:defRPr/>
              </a:pPr>
              <a:r>
                <a:rPr lang="en-US" sz="2000" dirty="0">
                  <a:gradFill>
                    <a:gsLst>
                      <a:gs pos="95816">
                        <a:srgbClr val="008272"/>
                      </a:gs>
                      <a:gs pos="87866">
                        <a:srgbClr val="008272"/>
                      </a:gs>
                    </a:gsLst>
                    <a:lin ang="5400000" scaled="0"/>
                  </a:gradFill>
                  <a:cs typeface="Arial" panose="020B0604020202020204" pitchFamily="34" charset="0"/>
                </a:rPr>
                <a:t>more likely to have applied online for health insurance in the last </a:t>
              </a:r>
            </a:p>
            <a:p>
              <a:pPr defTabSz="1243527">
                <a:lnSpc>
                  <a:spcPct val="90000"/>
                </a:lnSpc>
                <a:buSzPct val="100000"/>
                <a:defRPr/>
              </a:pPr>
              <a:r>
                <a:rPr lang="en-US" sz="2000" dirty="0">
                  <a:gradFill>
                    <a:gsLst>
                      <a:gs pos="95816">
                        <a:srgbClr val="008272"/>
                      </a:gs>
                      <a:gs pos="87866">
                        <a:srgbClr val="008272"/>
                      </a:gs>
                    </a:gsLst>
                    <a:lin ang="5400000" scaled="0"/>
                  </a:gradFill>
                  <a:cs typeface="Arial" panose="020B0604020202020204" pitchFamily="34" charset="0"/>
                </a:rPr>
                <a:t>6 months </a:t>
              </a:r>
            </a:p>
          </p:txBody>
        </p:sp>
      </p:grpSp>
      <p:sp>
        <p:nvSpPr>
          <p:cNvPr id="10" name="Text Placeholder 8"/>
          <p:cNvSpPr txBox="1">
            <a:spLocks/>
          </p:cNvSpPr>
          <p:nvPr/>
        </p:nvSpPr>
        <p:spPr>
          <a:xfrm>
            <a:off x="1399032" y="6528816"/>
            <a:ext cx="7461504" cy="283464"/>
          </a:xfrm>
          <a:prstGeom prst="rect">
            <a:avLst/>
          </a:prstGeom>
        </p:spPr>
        <p:txBody>
          <a:bodyPr lIns="182869" tIns="0" rIns="0" bIns="0" anchor="t" anchorCtr="0">
            <a:noAutofit/>
          </a:bodyPr>
          <a:lstStyle>
            <a:defPPr>
              <a:defRPr lang="en-US"/>
            </a:defPPr>
            <a:lvl1pPr marR="0" indent="0" algn="r" defTabSz="914425" fontAlgn="auto">
              <a:lnSpc>
                <a:spcPct val="100000"/>
              </a:lnSpc>
              <a:spcBef>
                <a:spcPts val="0"/>
              </a:spcBef>
              <a:spcAft>
                <a:spcPts val="0"/>
              </a:spcAft>
              <a:buClrTx/>
              <a:buSzPct val="90000"/>
              <a:buFont typeface="Arial" pitchFamily="34" charset="0"/>
              <a:buNone/>
              <a:tabLst/>
              <a:defRPr sz="800" spc="0" baseline="0">
                <a:solidFill>
                  <a:schemeClr val="accent3"/>
                </a:solidFill>
              </a:defRPr>
            </a:lvl1pPr>
            <a:lvl2pPr marL="573126" marR="0" indent="-233379" defTabSz="914425" fontAlgn="auto">
              <a:lnSpc>
                <a:spcPct val="90000"/>
              </a:lnSpc>
              <a:spcBef>
                <a:spcPct val="20000"/>
              </a:spcBef>
              <a:spcAft>
                <a:spcPts val="0"/>
              </a:spcAft>
              <a:buClrTx/>
              <a:buSzPct val="90000"/>
              <a:buFont typeface="Arial" pitchFamily="34" charset="0"/>
              <a:buChar char="•"/>
              <a:tabLst/>
              <a:defRPr sz="2000" spc="0" baseline="0">
                <a:gradFill>
                  <a:gsLst>
                    <a:gs pos="1250">
                      <a:schemeClr val="bg2"/>
                    </a:gs>
                    <a:gs pos="100000">
                      <a:schemeClr val="bg2"/>
                    </a:gs>
                  </a:gsLst>
                  <a:lin ang="5400000" scaled="0"/>
                </a:gradFill>
              </a:defRPr>
            </a:lvl2pPr>
            <a:lvl3pPr marL="798566" marR="0" indent="-225441" defTabSz="914425" fontAlgn="auto">
              <a:lnSpc>
                <a:spcPct val="90000"/>
              </a:lnSpc>
              <a:spcBef>
                <a:spcPct val="20000"/>
              </a:spcBef>
              <a:spcAft>
                <a:spcPts val="0"/>
              </a:spcAft>
              <a:buClrTx/>
              <a:buSzPct val="90000"/>
              <a:buFont typeface="Arial" pitchFamily="34" charset="0"/>
              <a:buChar char="•"/>
              <a:tabLst>
                <a:tab pos="798566" algn="l"/>
              </a:tabLst>
              <a:defRPr sz="2000" spc="0" baseline="0">
                <a:gradFill>
                  <a:gsLst>
                    <a:gs pos="1250">
                      <a:schemeClr val="bg2"/>
                    </a:gs>
                    <a:gs pos="100000">
                      <a:schemeClr val="bg2"/>
                    </a:gs>
                  </a:gsLst>
                  <a:lin ang="5400000" scaled="0"/>
                </a:gradFill>
              </a:defRPr>
            </a:lvl3pPr>
            <a:lvl4pPr marL="1030357" marR="0" indent="-231791" defTabSz="914425" fontAlgn="auto">
              <a:lnSpc>
                <a:spcPct val="90000"/>
              </a:lnSpc>
              <a:spcBef>
                <a:spcPct val="20000"/>
              </a:spcBef>
              <a:spcAft>
                <a:spcPts val="0"/>
              </a:spcAft>
              <a:buClrTx/>
              <a:buSzPct val="90000"/>
              <a:buFont typeface="Arial" pitchFamily="34" charset="0"/>
              <a:buChar char="•"/>
              <a:tabLst/>
              <a:defRPr spc="0" baseline="0">
                <a:gradFill>
                  <a:gsLst>
                    <a:gs pos="1250">
                      <a:schemeClr val="bg2"/>
                    </a:gs>
                    <a:gs pos="100000">
                      <a:schemeClr val="bg2"/>
                    </a:gs>
                  </a:gsLst>
                  <a:lin ang="5400000" scaled="0"/>
                </a:gradFill>
              </a:defRPr>
            </a:lvl4pPr>
            <a:lvl5pPr marL="1255795" marR="0" indent="-225441" defTabSz="914425" fontAlgn="auto">
              <a:lnSpc>
                <a:spcPct val="90000"/>
              </a:lnSpc>
              <a:spcBef>
                <a:spcPct val="20000"/>
              </a:spcBef>
              <a:spcAft>
                <a:spcPts val="0"/>
              </a:spcAft>
              <a:buClrTx/>
              <a:buSzPct val="90000"/>
              <a:buFont typeface="Arial" pitchFamily="34" charset="0"/>
              <a:buChar char="•"/>
              <a:tabLst>
                <a:tab pos="1255795" algn="l"/>
              </a:tabLst>
              <a:defRPr spc="0" baseline="0">
                <a:gradFill>
                  <a:gsLst>
                    <a:gs pos="1250">
                      <a:schemeClr val="bg2"/>
                    </a:gs>
                    <a:gs pos="100000">
                      <a:schemeClr val="bg2"/>
                    </a:gs>
                  </a:gsLst>
                  <a:lin ang="5400000" scaled="0"/>
                </a:gradFill>
              </a:defRPr>
            </a:lvl5pPr>
            <a:lvl6pPr marL="2514667" indent="-228607" defTabSz="914425">
              <a:spcBef>
                <a:spcPct val="20000"/>
              </a:spcBef>
              <a:buFont typeface="Arial" pitchFamily="34" charset="0"/>
              <a:buChar char="•"/>
              <a:defRPr sz="2000"/>
            </a:lvl6pPr>
            <a:lvl7pPr marL="2971878" indent="-228607" defTabSz="914425">
              <a:spcBef>
                <a:spcPct val="20000"/>
              </a:spcBef>
              <a:buFont typeface="Arial" pitchFamily="34" charset="0"/>
              <a:buChar char="•"/>
              <a:defRPr sz="2000"/>
            </a:lvl7pPr>
            <a:lvl8pPr marL="3429092" indent="-228607" defTabSz="914425">
              <a:spcBef>
                <a:spcPct val="20000"/>
              </a:spcBef>
              <a:buFont typeface="Arial" pitchFamily="34" charset="0"/>
              <a:buChar char="•"/>
              <a:defRPr sz="2000"/>
            </a:lvl8pPr>
            <a:lvl9pPr marL="3886303" indent="-228607" defTabSz="914425">
              <a:spcBef>
                <a:spcPct val="20000"/>
              </a:spcBef>
              <a:buFont typeface="Arial" pitchFamily="34" charset="0"/>
              <a:buChar char="•"/>
              <a:defRPr sz="2000"/>
            </a:lvl9pPr>
          </a:lstStyle>
          <a:p>
            <a:pPr defTabSz="914280">
              <a:lnSpc>
                <a:spcPct val="90000"/>
              </a:lnSpc>
              <a:spcBef>
                <a:spcPct val="20000"/>
              </a:spcBef>
              <a:buClr>
                <a:srgbClr val="737373"/>
              </a:buClr>
              <a:buSzPct val="115000"/>
            </a:pPr>
            <a:r>
              <a:rPr lang="en-US" dirty="0">
                <a:solidFill>
                  <a:schemeClr val="tx2"/>
                </a:solidFill>
                <a:cs typeface="Segoe UI Semibold" panose="020B0702040204020203" pitchFamily="34" charset="0"/>
              </a:rPr>
              <a:t>Source: comScore Plan Metrix, US, October 2015, custom measure created using comScore indices and duplication. </a:t>
            </a:r>
          </a:p>
          <a:p>
            <a:pPr defTabSz="914280">
              <a:lnSpc>
                <a:spcPct val="90000"/>
              </a:lnSpc>
              <a:spcBef>
                <a:spcPct val="20000"/>
              </a:spcBef>
              <a:buClr>
                <a:srgbClr val="737373"/>
              </a:buClr>
              <a:buSzPct val="115000"/>
            </a:pPr>
            <a:r>
              <a:rPr lang="en-US" dirty="0">
                <a:solidFill>
                  <a:schemeClr val="tx2"/>
                </a:solidFill>
                <a:cs typeface="Segoe UI Semibold" panose="020B0702040204020203" pitchFamily="34" charset="0"/>
              </a:rPr>
              <a:t>October was used to reflect the month prior to health insurance open enrollment period.</a:t>
            </a:r>
          </a:p>
        </p:txBody>
      </p:sp>
      <p:pic>
        <p:nvPicPr>
          <p:cNvPr id="5" name="Picture 4"/>
          <p:cNvPicPr>
            <a:picLocks noChangeAspect="1"/>
          </p:cNvPicPr>
          <p:nvPr/>
        </p:nvPicPr>
        <p:blipFill>
          <a:blip r:embed="rId3"/>
          <a:stretch>
            <a:fillRect/>
          </a:stretch>
        </p:blipFill>
        <p:spPr>
          <a:xfrm>
            <a:off x="4876641" y="2131297"/>
            <a:ext cx="4245736" cy="3645487"/>
          </a:xfrm>
          <a:prstGeom prst="rect">
            <a:avLst/>
          </a:prstGeom>
        </p:spPr>
      </p:pic>
    </p:spTree>
    <p:extLst>
      <p:ext uri="{BB962C8B-B14F-4D97-AF65-F5344CB8AC3E}">
        <p14:creationId xmlns:p14="http://schemas.microsoft.com/office/powerpoint/2010/main" val="2234598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lvl="0"/>
            <a:r>
              <a:rPr lang="en-US" sz="3600" dirty="0"/>
              <a:t>More likely to have health insurance</a:t>
            </a:r>
            <a:br>
              <a:rPr lang="en-US" sz="3600" dirty="0"/>
            </a:br>
            <a:r>
              <a:rPr lang="en-US" sz="2200" spc="0" dirty="0">
                <a:latin typeface="+mn-lt"/>
              </a:rPr>
              <a:t>Compared with Google, the Bing Network audience is more likely to:</a:t>
            </a:r>
            <a:br>
              <a:rPr lang="en-US" sz="2400" dirty="0"/>
            </a:br>
            <a:endParaRPr lang="en-US" sz="2400" dirty="0"/>
          </a:p>
        </p:txBody>
      </p:sp>
      <p:sp>
        <p:nvSpPr>
          <p:cNvPr id="12" name="Text Placeholder 18"/>
          <p:cNvSpPr txBox="1">
            <a:spLocks/>
          </p:cNvSpPr>
          <p:nvPr/>
        </p:nvSpPr>
        <p:spPr>
          <a:xfrm>
            <a:off x="265427" y="2130629"/>
            <a:ext cx="4516879" cy="3646154"/>
          </a:xfrm>
          <a:prstGeom prst="rect">
            <a:avLst/>
          </a:prstGeom>
          <a:no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69" tIns="146296" rIns="182869" bIns="146296" numCol="1" spcCol="0" rtlCol="0" fromWordArt="0" anchor="t" anchorCtr="0" forceAA="0" compatLnSpc="1">
            <a:prstTxWarp prst="textNoShape">
              <a:avLst/>
            </a:prstTxWarp>
            <a:noAutofit/>
          </a:bodyPr>
          <a:lstStyle>
            <a:defPPr>
              <a:defRPr lang="en-US"/>
            </a:defPPr>
            <a:lvl1pPr defTabSz="914373" fontAlgn="base">
              <a:lnSpc>
                <a:spcPct val="90000"/>
              </a:lnSpc>
              <a:spcBef>
                <a:spcPct val="0"/>
              </a:spcBef>
              <a:spcAft>
                <a:spcPts val="300"/>
              </a:spcAft>
              <a:defRPr sz="2250"/>
            </a:lvl1pPr>
          </a:lstStyle>
          <a:p>
            <a:pPr defTabSz="514243">
              <a:spcAft>
                <a:spcPct val="0"/>
              </a:spcAft>
              <a:buSzPct val="100000"/>
              <a:defRPr/>
            </a:pPr>
            <a:r>
              <a:rPr lang="en-US" sz="2856" kern="0" dirty="0">
                <a:solidFill>
                  <a:srgbClr val="008272"/>
                </a:solidFill>
              </a:rPr>
              <a:t>Personally own a health insurance policy </a:t>
            </a:r>
          </a:p>
        </p:txBody>
      </p:sp>
      <p:pic>
        <p:nvPicPr>
          <p:cNvPr id="9" name="Picture 8"/>
          <p:cNvPicPr>
            <a:picLocks noChangeAspect="1"/>
          </p:cNvPicPr>
          <p:nvPr/>
        </p:nvPicPr>
        <p:blipFill>
          <a:blip r:embed="rId3"/>
          <a:stretch>
            <a:fillRect/>
          </a:stretch>
        </p:blipFill>
        <p:spPr>
          <a:xfrm>
            <a:off x="4856500" y="2130629"/>
            <a:ext cx="4200561" cy="3646154"/>
          </a:xfrm>
          <a:prstGeom prst="rect">
            <a:avLst/>
          </a:prstGeom>
        </p:spPr>
      </p:pic>
      <p:sp>
        <p:nvSpPr>
          <p:cNvPr id="13" name="Text Placeholder 8"/>
          <p:cNvSpPr txBox="1">
            <a:spLocks/>
          </p:cNvSpPr>
          <p:nvPr/>
        </p:nvSpPr>
        <p:spPr>
          <a:xfrm>
            <a:off x="1399032" y="6528816"/>
            <a:ext cx="7461504" cy="283464"/>
          </a:xfrm>
          <a:prstGeom prst="rect">
            <a:avLst/>
          </a:prstGeom>
        </p:spPr>
        <p:txBody>
          <a:bodyPr lIns="182869" tIns="0" rIns="0" bIns="0" anchor="t" anchorCtr="0">
            <a:noAutofit/>
          </a:bodyPr>
          <a:lstStyle>
            <a:defPPr>
              <a:defRPr lang="en-US"/>
            </a:defPPr>
            <a:lvl1pPr marR="0" indent="0" algn="r" defTabSz="914425" fontAlgn="auto">
              <a:lnSpc>
                <a:spcPct val="100000"/>
              </a:lnSpc>
              <a:spcBef>
                <a:spcPts val="0"/>
              </a:spcBef>
              <a:spcAft>
                <a:spcPts val="0"/>
              </a:spcAft>
              <a:buClrTx/>
              <a:buSzPct val="90000"/>
              <a:buFont typeface="Arial" pitchFamily="34" charset="0"/>
              <a:buNone/>
              <a:tabLst/>
              <a:defRPr sz="800" spc="0" baseline="0">
                <a:solidFill>
                  <a:schemeClr val="accent3"/>
                </a:solidFill>
              </a:defRPr>
            </a:lvl1pPr>
            <a:lvl2pPr marL="573126" marR="0" indent="-233379" defTabSz="914425" fontAlgn="auto">
              <a:lnSpc>
                <a:spcPct val="90000"/>
              </a:lnSpc>
              <a:spcBef>
                <a:spcPct val="20000"/>
              </a:spcBef>
              <a:spcAft>
                <a:spcPts val="0"/>
              </a:spcAft>
              <a:buClrTx/>
              <a:buSzPct val="90000"/>
              <a:buFont typeface="Arial" pitchFamily="34" charset="0"/>
              <a:buChar char="•"/>
              <a:tabLst/>
              <a:defRPr sz="2000" spc="0" baseline="0">
                <a:gradFill>
                  <a:gsLst>
                    <a:gs pos="1250">
                      <a:schemeClr val="bg2"/>
                    </a:gs>
                    <a:gs pos="100000">
                      <a:schemeClr val="bg2"/>
                    </a:gs>
                  </a:gsLst>
                  <a:lin ang="5400000" scaled="0"/>
                </a:gradFill>
              </a:defRPr>
            </a:lvl2pPr>
            <a:lvl3pPr marL="798566" marR="0" indent="-225441" defTabSz="914425" fontAlgn="auto">
              <a:lnSpc>
                <a:spcPct val="90000"/>
              </a:lnSpc>
              <a:spcBef>
                <a:spcPct val="20000"/>
              </a:spcBef>
              <a:spcAft>
                <a:spcPts val="0"/>
              </a:spcAft>
              <a:buClrTx/>
              <a:buSzPct val="90000"/>
              <a:buFont typeface="Arial" pitchFamily="34" charset="0"/>
              <a:buChar char="•"/>
              <a:tabLst>
                <a:tab pos="798566" algn="l"/>
              </a:tabLst>
              <a:defRPr sz="2000" spc="0" baseline="0">
                <a:gradFill>
                  <a:gsLst>
                    <a:gs pos="1250">
                      <a:schemeClr val="bg2"/>
                    </a:gs>
                    <a:gs pos="100000">
                      <a:schemeClr val="bg2"/>
                    </a:gs>
                  </a:gsLst>
                  <a:lin ang="5400000" scaled="0"/>
                </a:gradFill>
              </a:defRPr>
            </a:lvl3pPr>
            <a:lvl4pPr marL="1030357" marR="0" indent="-231791" defTabSz="914425" fontAlgn="auto">
              <a:lnSpc>
                <a:spcPct val="90000"/>
              </a:lnSpc>
              <a:spcBef>
                <a:spcPct val="20000"/>
              </a:spcBef>
              <a:spcAft>
                <a:spcPts val="0"/>
              </a:spcAft>
              <a:buClrTx/>
              <a:buSzPct val="90000"/>
              <a:buFont typeface="Arial" pitchFamily="34" charset="0"/>
              <a:buChar char="•"/>
              <a:tabLst/>
              <a:defRPr spc="0" baseline="0">
                <a:gradFill>
                  <a:gsLst>
                    <a:gs pos="1250">
                      <a:schemeClr val="bg2"/>
                    </a:gs>
                    <a:gs pos="100000">
                      <a:schemeClr val="bg2"/>
                    </a:gs>
                  </a:gsLst>
                  <a:lin ang="5400000" scaled="0"/>
                </a:gradFill>
              </a:defRPr>
            </a:lvl4pPr>
            <a:lvl5pPr marL="1255795" marR="0" indent="-225441" defTabSz="914425" fontAlgn="auto">
              <a:lnSpc>
                <a:spcPct val="90000"/>
              </a:lnSpc>
              <a:spcBef>
                <a:spcPct val="20000"/>
              </a:spcBef>
              <a:spcAft>
                <a:spcPts val="0"/>
              </a:spcAft>
              <a:buClrTx/>
              <a:buSzPct val="90000"/>
              <a:buFont typeface="Arial" pitchFamily="34" charset="0"/>
              <a:buChar char="•"/>
              <a:tabLst>
                <a:tab pos="1255795" algn="l"/>
              </a:tabLst>
              <a:defRPr spc="0" baseline="0">
                <a:gradFill>
                  <a:gsLst>
                    <a:gs pos="1250">
                      <a:schemeClr val="bg2"/>
                    </a:gs>
                    <a:gs pos="100000">
                      <a:schemeClr val="bg2"/>
                    </a:gs>
                  </a:gsLst>
                  <a:lin ang="5400000" scaled="0"/>
                </a:gradFill>
              </a:defRPr>
            </a:lvl5pPr>
            <a:lvl6pPr marL="2514667" indent="-228607" defTabSz="914425">
              <a:spcBef>
                <a:spcPct val="20000"/>
              </a:spcBef>
              <a:buFont typeface="Arial" pitchFamily="34" charset="0"/>
              <a:buChar char="•"/>
              <a:defRPr sz="2000"/>
            </a:lvl6pPr>
            <a:lvl7pPr marL="2971878" indent="-228607" defTabSz="914425">
              <a:spcBef>
                <a:spcPct val="20000"/>
              </a:spcBef>
              <a:buFont typeface="Arial" pitchFamily="34" charset="0"/>
              <a:buChar char="•"/>
              <a:defRPr sz="2000"/>
            </a:lvl7pPr>
            <a:lvl8pPr marL="3429092" indent="-228607" defTabSz="914425">
              <a:spcBef>
                <a:spcPct val="20000"/>
              </a:spcBef>
              <a:buFont typeface="Arial" pitchFamily="34" charset="0"/>
              <a:buChar char="•"/>
              <a:defRPr sz="2000"/>
            </a:lvl8pPr>
            <a:lvl9pPr marL="3886303" indent="-228607" defTabSz="914425">
              <a:spcBef>
                <a:spcPct val="20000"/>
              </a:spcBef>
              <a:buFont typeface="Arial" pitchFamily="34" charset="0"/>
              <a:buChar char="•"/>
              <a:defRPr sz="2000"/>
            </a:lvl9pPr>
          </a:lstStyle>
          <a:p>
            <a:pPr defTabSz="914280">
              <a:lnSpc>
                <a:spcPct val="90000"/>
              </a:lnSpc>
              <a:spcBef>
                <a:spcPct val="20000"/>
              </a:spcBef>
              <a:buClr>
                <a:srgbClr val="737373"/>
              </a:buClr>
              <a:buSzPct val="115000"/>
            </a:pPr>
            <a:r>
              <a:rPr lang="en-US" dirty="0">
                <a:solidFill>
                  <a:schemeClr val="tx2"/>
                </a:solidFill>
                <a:latin typeface="Segoe UI" panose="020B0502040204020203" pitchFamily="34" charset="0"/>
                <a:cs typeface="Segoe UI" panose="020B0502040204020203" pitchFamily="34" charset="0"/>
              </a:rPr>
              <a:t>Source: comScore Plan Metrix, US, October 2015, custom measure created using comScore indices and duplication. </a:t>
            </a:r>
          </a:p>
          <a:p>
            <a:pPr defTabSz="914280">
              <a:lnSpc>
                <a:spcPct val="90000"/>
              </a:lnSpc>
              <a:spcBef>
                <a:spcPct val="20000"/>
              </a:spcBef>
              <a:buClr>
                <a:srgbClr val="737373"/>
              </a:buClr>
              <a:buSzPct val="115000"/>
            </a:pPr>
            <a:r>
              <a:rPr lang="en-US" dirty="0">
                <a:solidFill>
                  <a:schemeClr val="tx2"/>
                </a:solidFill>
                <a:latin typeface="Segoe UI" panose="020B0502040204020203" pitchFamily="34" charset="0"/>
                <a:cs typeface="Segoe UI" panose="020B0502040204020203" pitchFamily="34" charset="0"/>
              </a:rPr>
              <a:t>October was used to reflect the month prior to health insurance open enrollment period.</a:t>
            </a:r>
          </a:p>
        </p:txBody>
      </p:sp>
    </p:spTree>
    <p:extLst>
      <p:ext uri="{BB962C8B-B14F-4D97-AF65-F5344CB8AC3E}">
        <p14:creationId xmlns:p14="http://schemas.microsoft.com/office/powerpoint/2010/main" val="327491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bwMode="auto">
          <a:xfrm flipH="1">
            <a:off x="262" y="2135562"/>
            <a:ext cx="9326034" cy="3647701"/>
          </a:xfrm>
          <a:prstGeom prst="rect">
            <a:avLst/>
          </a:prstGeom>
          <a:solidFill>
            <a:schemeClr val="bg1">
              <a:lumMod val="95000"/>
            </a:schemeClr>
          </a:solidFill>
          <a:ln w="10795" cap="flat" cmpd="sng" algn="ctr">
            <a:noFill/>
            <a:prstDash val="solid"/>
            <a:headEnd type="none" w="med" len="med"/>
            <a:tailEnd type="none" w="med" len="med"/>
          </a:ln>
          <a:effectLst/>
        </p:spPr>
        <p:txBody>
          <a:bodyPr vert="horz" wrap="square" lIns="186521" tIns="46628" rIns="186521" bIns="46628" numCol="1" rtlCol="0" anchor="t" anchorCtr="0" compatLnSpc="1">
            <a:prstTxWarp prst="textNoShape">
              <a:avLst/>
            </a:prstTxWarp>
          </a:bodyPr>
          <a:lstStyle/>
          <a:p>
            <a:pPr defTabSz="932290" fontAlgn="base">
              <a:spcBef>
                <a:spcPct val="0"/>
              </a:spcBef>
              <a:spcAft>
                <a:spcPct val="0"/>
              </a:spcAft>
            </a:pPr>
            <a:endParaRPr lang="en-US" sz="2040" b="1" kern="0" dirty="0">
              <a:gradFill>
                <a:gsLst>
                  <a:gs pos="87611">
                    <a:srgbClr val="FFFFFF"/>
                  </a:gs>
                  <a:gs pos="46903">
                    <a:srgbClr val="FFFFFF"/>
                  </a:gs>
                </a:gsLst>
                <a:lin ang="5400000" scaled="0"/>
              </a:gradFill>
            </a:endParaRPr>
          </a:p>
        </p:txBody>
      </p:sp>
      <p:sp>
        <p:nvSpPr>
          <p:cNvPr id="2" name="Title 1"/>
          <p:cNvSpPr>
            <a:spLocks noGrp="1"/>
          </p:cNvSpPr>
          <p:nvPr>
            <p:ph type="title"/>
          </p:nvPr>
        </p:nvSpPr>
        <p:spPr/>
        <p:txBody>
          <a:bodyPr/>
          <a:lstStyle/>
          <a:p>
            <a:r>
              <a:rPr lang="en-US" sz="4400" dirty="0"/>
              <a:t>Access searchers not reached </a:t>
            </a:r>
            <a:br>
              <a:rPr lang="en-US" sz="4400" dirty="0"/>
            </a:br>
            <a:r>
              <a:rPr lang="en-US" sz="4400" dirty="0"/>
              <a:t>on Google </a:t>
            </a:r>
          </a:p>
        </p:txBody>
      </p:sp>
      <p:sp>
        <p:nvSpPr>
          <p:cNvPr id="38" name="TextBox 37"/>
          <p:cNvSpPr txBox="1"/>
          <p:nvPr/>
        </p:nvSpPr>
        <p:spPr>
          <a:xfrm>
            <a:off x="1399032" y="6528816"/>
            <a:ext cx="7461504" cy="283464"/>
          </a:xfrm>
          <a:prstGeom prst="rect">
            <a:avLst/>
          </a:prstGeom>
          <a:noFill/>
        </p:spPr>
        <p:txBody>
          <a:bodyPr wrap="square" lIns="182880" tIns="0" rIns="0" bIns="0" rtlCol="0" anchor="t" anchorCtr="0">
            <a:noAutofit/>
          </a:bodyPr>
          <a:lstStyle/>
          <a:p>
            <a:pPr algn="r">
              <a:lnSpc>
                <a:spcPct val="90000"/>
              </a:lnSpc>
              <a:spcBef>
                <a:spcPct val="20000"/>
              </a:spcBef>
              <a:buClr>
                <a:srgbClr val="737373"/>
              </a:buClr>
              <a:buSzPct val="115000"/>
            </a:pPr>
            <a:r>
              <a:rPr lang="en-US" sz="800" dirty="0">
                <a:solidFill>
                  <a:schemeClr val="tx2"/>
                </a:solidFill>
                <a:cs typeface="Segoe Pro Display Semibold"/>
              </a:rPr>
              <a:t>Source: Audience data represents Bing Web and Yahoo U.S. Web Search from comScore </a:t>
            </a:r>
            <a:r>
              <a:rPr lang="en-US" sz="800" dirty="0" err="1">
                <a:solidFill>
                  <a:schemeClr val="tx2"/>
                </a:solidFill>
                <a:cs typeface="Segoe Pro Display Semibold"/>
              </a:rPr>
              <a:t>qSearch</a:t>
            </a:r>
            <a:r>
              <a:rPr lang="en-US" sz="800" dirty="0">
                <a:solidFill>
                  <a:schemeClr val="tx2"/>
                </a:solidFill>
                <a:cs typeface="Segoe Pro Display Semibold"/>
              </a:rPr>
              <a:t> (custom), U.S., December 2015. Industry categories based on comScore classifications.</a:t>
            </a:r>
          </a:p>
        </p:txBody>
      </p:sp>
      <p:grpSp>
        <p:nvGrpSpPr>
          <p:cNvPr id="29" name="Group 28"/>
          <p:cNvGrpSpPr/>
          <p:nvPr/>
        </p:nvGrpSpPr>
        <p:grpSpPr>
          <a:xfrm>
            <a:off x="257176" y="2275609"/>
            <a:ext cx="7315200" cy="3352230"/>
            <a:chOff x="257176" y="2275609"/>
            <a:chExt cx="7315200" cy="3352230"/>
          </a:xfrm>
        </p:grpSpPr>
        <p:graphicFrame>
          <p:nvGraphicFramePr>
            <p:cNvPr id="5" name="Chart 4"/>
            <p:cNvGraphicFramePr/>
            <p:nvPr>
              <p:extLst>
                <p:ext uri="{D42A27DB-BD31-4B8C-83A1-F6EECF244321}">
                  <p14:modId xmlns:p14="http://schemas.microsoft.com/office/powerpoint/2010/main" val="4213103768"/>
                </p:ext>
              </p:extLst>
            </p:nvPr>
          </p:nvGraphicFramePr>
          <p:xfrm>
            <a:off x="257176" y="2275609"/>
            <a:ext cx="7315200" cy="3352230"/>
          </p:xfrm>
          <a:graphic>
            <a:graphicData uri="http://schemas.openxmlformats.org/drawingml/2006/chart">
              <c:chart xmlns:c="http://schemas.openxmlformats.org/drawingml/2006/chart" xmlns:r="http://schemas.openxmlformats.org/officeDocument/2006/relationships" r:id="rId3"/>
            </a:graphicData>
          </a:graphic>
        </p:graphicFrame>
        <p:grpSp>
          <p:nvGrpSpPr>
            <p:cNvPr id="28" name="Group 27"/>
            <p:cNvGrpSpPr/>
            <p:nvPr/>
          </p:nvGrpSpPr>
          <p:grpSpPr>
            <a:xfrm>
              <a:off x="473929" y="2389289"/>
              <a:ext cx="6932917" cy="3121664"/>
              <a:chOff x="473929" y="2389289"/>
              <a:chExt cx="6932917" cy="3121664"/>
            </a:xfrm>
          </p:grpSpPr>
          <p:sp>
            <p:nvSpPr>
              <p:cNvPr id="17" name="Rectangle 16"/>
              <p:cNvSpPr/>
              <p:nvPr/>
            </p:nvSpPr>
            <p:spPr>
              <a:xfrm>
                <a:off x="3657193" y="2484411"/>
                <a:ext cx="1087927" cy="286232"/>
              </a:xfrm>
              <a:prstGeom prst="rect">
                <a:avLst/>
              </a:prstGeom>
            </p:spPr>
            <p:txBody>
              <a:bodyPr wrap="none" anchor="ctr" anchorCtr="0">
                <a:spAutoFit/>
              </a:bodyPr>
              <a:lstStyle/>
              <a:p>
                <a:pPr>
                  <a:lnSpc>
                    <a:spcPct val="90000"/>
                  </a:lnSpc>
                </a:pPr>
                <a:r>
                  <a:rPr lang="en-US" sz="1400" dirty="0">
                    <a:gradFill>
                      <a:gsLst>
                        <a:gs pos="1250">
                          <a:schemeClr val="tx1"/>
                        </a:gs>
                        <a:gs pos="100000">
                          <a:schemeClr val="tx1"/>
                        </a:gs>
                      </a:gsLst>
                      <a:lin ang="5400000" scaled="0"/>
                    </a:gradFill>
                  </a:rPr>
                  <a:t>Technology</a:t>
                </a:r>
              </a:p>
            </p:txBody>
          </p:sp>
          <p:sp>
            <p:nvSpPr>
              <p:cNvPr id="18" name="Rectangle 17"/>
              <p:cNvSpPr/>
              <p:nvPr/>
            </p:nvSpPr>
            <p:spPr>
              <a:xfrm>
                <a:off x="4431922" y="3013448"/>
                <a:ext cx="1797287" cy="286232"/>
              </a:xfrm>
              <a:prstGeom prst="rect">
                <a:avLst/>
              </a:prstGeom>
            </p:spPr>
            <p:txBody>
              <a:bodyPr wrap="none" anchor="ctr" anchorCtr="0">
                <a:spAutoFit/>
              </a:bodyPr>
              <a:lstStyle/>
              <a:p>
                <a:pPr>
                  <a:lnSpc>
                    <a:spcPct val="90000"/>
                  </a:lnSpc>
                </a:pPr>
                <a:r>
                  <a:rPr lang="en-US" sz="1400" b="1" dirty="0">
                    <a:gradFill>
                      <a:gsLst>
                        <a:gs pos="1250">
                          <a:schemeClr val="tx1"/>
                        </a:gs>
                        <a:gs pos="100000">
                          <a:schemeClr val="tx1"/>
                        </a:gs>
                      </a:gsLst>
                      <a:lin ang="5400000" scaled="0"/>
                    </a:gradFill>
                  </a:rPr>
                  <a:t>Business &amp; Finance</a:t>
                </a:r>
              </a:p>
            </p:txBody>
          </p:sp>
          <p:sp>
            <p:nvSpPr>
              <p:cNvPr id="19" name="Rectangle 18"/>
              <p:cNvSpPr/>
              <p:nvPr/>
            </p:nvSpPr>
            <p:spPr>
              <a:xfrm>
                <a:off x="3280470" y="3559640"/>
                <a:ext cx="986167" cy="251924"/>
              </a:xfrm>
              <a:prstGeom prst="rect">
                <a:avLst/>
              </a:prstGeom>
            </p:spPr>
            <p:txBody>
              <a:bodyPr wrap="none" anchor="ctr" anchorCtr="0">
                <a:spAutoFit/>
              </a:bodyPr>
              <a:lstStyle/>
              <a:p>
                <a:pPr>
                  <a:lnSpc>
                    <a:spcPct val="90000"/>
                  </a:lnSpc>
                </a:pPr>
                <a:r>
                  <a:rPr lang="en-US" sz="1400" dirty="0">
                    <a:gradFill>
                      <a:gsLst>
                        <a:gs pos="38889">
                          <a:srgbClr val="505050"/>
                        </a:gs>
                        <a:gs pos="67000">
                          <a:srgbClr val="505050"/>
                        </a:gs>
                      </a:gsLst>
                      <a:lin ang="5400000" scaled="0"/>
                    </a:gradFill>
                  </a:rPr>
                  <a:t>Education</a:t>
                </a:r>
              </a:p>
            </p:txBody>
          </p:sp>
          <p:sp>
            <p:nvSpPr>
              <p:cNvPr id="20" name="Rectangle 19"/>
              <p:cNvSpPr/>
              <p:nvPr/>
            </p:nvSpPr>
            <p:spPr>
              <a:xfrm>
                <a:off x="1901551" y="4088678"/>
                <a:ext cx="848694" cy="251924"/>
              </a:xfrm>
              <a:prstGeom prst="rect">
                <a:avLst/>
              </a:prstGeom>
            </p:spPr>
            <p:txBody>
              <a:bodyPr wrap="none" anchor="ctr" anchorCtr="0">
                <a:spAutoFit/>
              </a:bodyPr>
              <a:lstStyle/>
              <a:p>
                <a:pPr>
                  <a:lnSpc>
                    <a:spcPct val="90000"/>
                  </a:lnSpc>
                </a:pPr>
                <a:r>
                  <a:rPr lang="en-US" sz="1400" dirty="0">
                    <a:gradFill>
                      <a:gsLst>
                        <a:gs pos="38889">
                          <a:srgbClr val="505050"/>
                        </a:gs>
                        <a:gs pos="67000">
                          <a:srgbClr val="505050"/>
                        </a:gs>
                      </a:gsLst>
                      <a:lin ang="5400000" scaled="0"/>
                    </a:gradFill>
                  </a:rPr>
                  <a:t>Telecom</a:t>
                </a:r>
              </a:p>
            </p:txBody>
          </p:sp>
          <p:sp>
            <p:nvSpPr>
              <p:cNvPr id="21" name="Rectangle 20"/>
              <p:cNvSpPr/>
              <p:nvPr/>
            </p:nvSpPr>
            <p:spPr>
              <a:xfrm>
                <a:off x="3058042" y="4617715"/>
                <a:ext cx="650178" cy="251924"/>
              </a:xfrm>
              <a:prstGeom prst="rect">
                <a:avLst/>
              </a:prstGeom>
            </p:spPr>
            <p:txBody>
              <a:bodyPr wrap="none" anchor="ctr" anchorCtr="0">
                <a:spAutoFit/>
              </a:bodyPr>
              <a:lstStyle/>
              <a:p>
                <a:pPr>
                  <a:lnSpc>
                    <a:spcPct val="90000"/>
                  </a:lnSpc>
                </a:pPr>
                <a:r>
                  <a:rPr lang="en-US" sz="1400" dirty="0">
                    <a:gradFill>
                      <a:gsLst>
                        <a:gs pos="38889">
                          <a:srgbClr val="505050"/>
                        </a:gs>
                        <a:gs pos="67000">
                          <a:srgbClr val="505050"/>
                        </a:gs>
                      </a:gsLst>
                      <a:lin ang="5400000" scaled="0"/>
                    </a:gradFill>
                  </a:rPr>
                  <a:t>Travel</a:t>
                </a:r>
              </a:p>
            </p:txBody>
          </p:sp>
          <p:sp>
            <p:nvSpPr>
              <p:cNvPr id="22" name="Rectangle 21"/>
              <p:cNvSpPr/>
              <p:nvPr/>
            </p:nvSpPr>
            <p:spPr>
              <a:xfrm>
                <a:off x="6776802" y="5146755"/>
                <a:ext cx="630044" cy="251924"/>
              </a:xfrm>
              <a:prstGeom prst="rect">
                <a:avLst/>
              </a:prstGeom>
            </p:spPr>
            <p:txBody>
              <a:bodyPr wrap="none" anchor="ctr" anchorCtr="0">
                <a:spAutoFit/>
              </a:bodyPr>
              <a:lstStyle/>
              <a:p>
                <a:pPr>
                  <a:lnSpc>
                    <a:spcPct val="90000"/>
                  </a:lnSpc>
                </a:pPr>
                <a:r>
                  <a:rPr lang="en-US" sz="1400" dirty="0">
                    <a:gradFill>
                      <a:gsLst>
                        <a:gs pos="926">
                          <a:srgbClr val="505050"/>
                        </a:gs>
                        <a:gs pos="14815">
                          <a:srgbClr val="505050"/>
                        </a:gs>
                      </a:gsLst>
                      <a:lin ang="5400000" scaled="0"/>
                    </a:gradFill>
                  </a:rPr>
                  <a:t>Retail</a:t>
                </a:r>
              </a:p>
            </p:txBody>
          </p:sp>
          <p:sp>
            <p:nvSpPr>
              <p:cNvPr id="31" name="TextBox 30"/>
              <p:cNvSpPr txBox="1"/>
              <p:nvPr/>
            </p:nvSpPr>
            <p:spPr>
              <a:xfrm>
                <a:off x="473929" y="5034478"/>
                <a:ext cx="898550" cy="476475"/>
              </a:xfrm>
              <a:prstGeom prst="rect">
                <a:avLst/>
              </a:prstGeom>
              <a:noFill/>
            </p:spPr>
            <p:txBody>
              <a:bodyPr wrap="square" lIns="91440" tIns="0" rIns="0" bIns="0" rtlCol="0" anchor="ctr" anchorCtr="0">
                <a:noAutofit/>
              </a:bodyPr>
              <a:lstStyle/>
              <a:p>
                <a:pPr>
                  <a:lnSpc>
                    <a:spcPct val="90000"/>
                  </a:lnSpc>
                  <a:spcBef>
                    <a:spcPct val="20000"/>
                  </a:spcBef>
                  <a:buClr>
                    <a:srgbClr val="008272"/>
                  </a:buClr>
                  <a:buSzPct val="115000"/>
                </a:pPr>
                <a:r>
                  <a:rPr lang="en-US" sz="2000" b="1" spc="-60" dirty="0">
                    <a:gradFill>
                      <a:gsLst>
                        <a:gs pos="93069">
                          <a:srgbClr val="505050"/>
                        </a:gs>
                        <a:gs pos="79208">
                          <a:srgbClr val="505050"/>
                        </a:gs>
                      </a:gsLst>
                      <a:lin ang="5400000" scaled="0"/>
                    </a:gradFill>
                    <a:latin typeface="Segoe UI Light"/>
                    <a:cs typeface="Segoe UI Semilight" panose="020B0402040204020203" pitchFamily="34" charset="0"/>
                  </a:rPr>
                  <a:t>54M</a:t>
                </a:r>
              </a:p>
            </p:txBody>
          </p:sp>
          <p:sp>
            <p:nvSpPr>
              <p:cNvPr id="32" name="TextBox 31"/>
              <p:cNvSpPr txBox="1"/>
              <p:nvPr/>
            </p:nvSpPr>
            <p:spPr>
              <a:xfrm>
                <a:off x="473929" y="3447364"/>
                <a:ext cx="898550" cy="476475"/>
              </a:xfrm>
              <a:prstGeom prst="rect">
                <a:avLst/>
              </a:prstGeom>
              <a:noFill/>
            </p:spPr>
            <p:txBody>
              <a:bodyPr wrap="square" lIns="91440" tIns="0" rIns="0" bIns="0" rtlCol="0" anchor="ctr" anchorCtr="0">
                <a:noAutofit/>
              </a:bodyPr>
              <a:lstStyle/>
              <a:p>
                <a:pPr>
                  <a:lnSpc>
                    <a:spcPct val="90000"/>
                  </a:lnSpc>
                  <a:spcBef>
                    <a:spcPct val="20000"/>
                  </a:spcBef>
                  <a:buClr>
                    <a:srgbClr val="008272"/>
                  </a:buClr>
                  <a:buSzPct val="115000"/>
                </a:pPr>
                <a:r>
                  <a:rPr lang="en-US" sz="2000" b="1" spc="-60" dirty="0">
                    <a:gradFill>
                      <a:gsLst>
                        <a:gs pos="93069">
                          <a:srgbClr val="505050"/>
                        </a:gs>
                        <a:gs pos="79208">
                          <a:srgbClr val="505050"/>
                        </a:gs>
                      </a:gsLst>
                      <a:lin ang="5400000" scaled="0"/>
                    </a:gradFill>
                    <a:latin typeface="Segoe UI Light"/>
                    <a:cs typeface="Segoe UI Semilight" panose="020B0402040204020203" pitchFamily="34" charset="0"/>
                  </a:rPr>
                  <a:t>24M</a:t>
                </a:r>
              </a:p>
            </p:txBody>
          </p:sp>
          <p:sp>
            <p:nvSpPr>
              <p:cNvPr id="33" name="TextBox 32"/>
              <p:cNvSpPr txBox="1"/>
              <p:nvPr/>
            </p:nvSpPr>
            <p:spPr>
              <a:xfrm>
                <a:off x="473929" y="3976401"/>
                <a:ext cx="898550" cy="476475"/>
              </a:xfrm>
              <a:prstGeom prst="rect">
                <a:avLst/>
              </a:prstGeom>
              <a:noFill/>
            </p:spPr>
            <p:txBody>
              <a:bodyPr wrap="square" lIns="91440" tIns="0" rIns="0" bIns="0" rtlCol="0" anchor="ctr" anchorCtr="0">
                <a:noAutofit/>
              </a:bodyPr>
              <a:lstStyle/>
              <a:p>
                <a:pPr>
                  <a:lnSpc>
                    <a:spcPct val="90000"/>
                  </a:lnSpc>
                  <a:spcBef>
                    <a:spcPct val="20000"/>
                  </a:spcBef>
                  <a:buClr>
                    <a:srgbClr val="008272"/>
                  </a:buClr>
                  <a:buSzPct val="115000"/>
                </a:pPr>
                <a:r>
                  <a:rPr lang="en-US" sz="2000" b="1" spc="-60" dirty="0">
                    <a:gradFill>
                      <a:gsLst>
                        <a:gs pos="93069">
                          <a:srgbClr val="505050"/>
                        </a:gs>
                        <a:gs pos="79208">
                          <a:srgbClr val="505050"/>
                        </a:gs>
                      </a:gsLst>
                      <a:lin ang="5400000" scaled="0"/>
                    </a:gradFill>
                    <a:latin typeface="Segoe UI Light"/>
                    <a:cs typeface="Segoe UI Semilight" panose="020B0402040204020203" pitchFamily="34" charset="0"/>
                  </a:rPr>
                  <a:t>12M</a:t>
                </a:r>
              </a:p>
            </p:txBody>
          </p:sp>
          <p:sp>
            <p:nvSpPr>
              <p:cNvPr id="34" name="TextBox 33"/>
              <p:cNvSpPr txBox="1"/>
              <p:nvPr/>
            </p:nvSpPr>
            <p:spPr>
              <a:xfrm>
                <a:off x="473929" y="4505439"/>
                <a:ext cx="898550" cy="476475"/>
              </a:xfrm>
              <a:prstGeom prst="rect">
                <a:avLst/>
              </a:prstGeom>
              <a:noFill/>
            </p:spPr>
            <p:txBody>
              <a:bodyPr wrap="square" lIns="91440" tIns="0" rIns="0" bIns="0" rtlCol="0" anchor="ctr" anchorCtr="0">
                <a:noAutofit/>
              </a:bodyPr>
              <a:lstStyle/>
              <a:p>
                <a:pPr>
                  <a:lnSpc>
                    <a:spcPct val="90000"/>
                  </a:lnSpc>
                  <a:spcBef>
                    <a:spcPct val="20000"/>
                  </a:spcBef>
                  <a:buClr>
                    <a:srgbClr val="008272"/>
                  </a:buClr>
                  <a:buSzPct val="115000"/>
                </a:pPr>
                <a:r>
                  <a:rPr lang="en-US" sz="2000" b="1" spc="-60" dirty="0">
                    <a:gradFill>
                      <a:gsLst>
                        <a:gs pos="93069">
                          <a:srgbClr val="505050"/>
                        </a:gs>
                        <a:gs pos="79208">
                          <a:srgbClr val="505050"/>
                        </a:gs>
                      </a:gsLst>
                      <a:lin ang="5400000" scaled="0"/>
                    </a:gradFill>
                    <a:latin typeface="Segoe UI Light"/>
                    <a:cs typeface="Segoe UI Semilight" panose="020B0402040204020203" pitchFamily="34" charset="0"/>
                  </a:rPr>
                  <a:t>22M</a:t>
                </a:r>
              </a:p>
            </p:txBody>
          </p:sp>
          <p:sp>
            <p:nvSpPr>
              <p:cNvPr id="35" name="TextBox 34"/>
              <p:cNvSpPr txBox="1"/>
              <p:nvPr/>
            </p:nvSpPr>
            <p:spPr>
              <a:xfrm>
                <a:off x="473929" y="2389289"/>
                <a:ext cx="898550" cy="476475"/>
              </a:xfrm>
              <a:prstGeom prst="rect">
                <a:avLst/>
              </a:prstGeom>
              <a:noFill/>
            </p:spPr>
            <p:txBody>
              <a:bodyPr wrap="square" lIns="91440" tIns="0" rIns="0" bIns="0" rtlCol="0" anchor="ctr" anchorCtr="0">
                <a:noAutofit/>
              </a:bodyPr>
              <a:lstStyle/>
              <a:p>
                <a:pPr>
                  <a:lnSpc>
                    <a:spcPct val="90000"/>
                  </a:lnSpc>
                  <a:spcBef>
                    <a:spcPct val="20000"/>
                  </a:spcBef>
                  <a:buClr>
                    <a:srgbClr val="008272"/>
                  </a:buClr>
                  <a:buSzPct val="115000"/>
                </a:pPr>
                <a:r>
                  <a:rPr lang="en-US" sz="2000" b="1" spc="-60" dirty="0">
                    <a:gradFill>
                      <a:gsLst>
                        <a:gs pos="1250">
                          <a:schemeClr val="tx1"/>
                        </a:gs>
                        <a:gs pos="100000">
                          <a:schemeClr val="tx1"/>
                        </a:gs>
                      </a:gsLst>
                      <a:lin ang="5400000" scaled="0"/>
                    </a:gradFill>
                    <a:latin typeface="+mj-lt"/>
                    <a:cs typeface="Segoe UI Semilight" panose="020B0402040204020203" pitchFamily="34" charset="0"/>
                  </a:rPr>
                  <a:t>27M</a:t>
                </a:r>
              </a:p>
            </p:txBody>
          </p:sp>
          <p:sp>
            <p:nvSpPr>
              <p:cNvPr id="36" name="TextBox 35"/>
              <p:cNvSpPr txBox="1"/>
              <p:nvPr/>
            </p:nvSpPr>
            <p:spPr>
              <a:xfrm>
                <a:off x="473929" y="2918326"/>
                <a:ext cx="898550" cy="476475"/>
              </a:xfrm>
              <a:prstGeom prst="rect">
                <a:avLst/>
              </a:prstGeom>
              <a:noFill/>
            </p:spPr>
            <p:txBody>
              <a:bodyPr wrap="square" lIns="91440" tIns="0" rIns="0" bIns="0" rtlCol="0" anchor="ctr" anchorCtr="0">
                <a:noAutofit/>
              </a:bodyPr>
              <a:lstStyle/>
              <a:p>
                <a:pPr>
                  <a:lnSpc>
                    <a:spcPct val="90000"/>
                  </a:lnSpc>
                  <a:spcBef>
                    <a:spcPct val="20000"/>
                  </a:spcBef>
                  <a:buClr>
                    <a:srgbClr val="008272"/>
                  </a:buClr>
                  <a:buSzPct val="115000"/>
                </a:pPr>
                <a:r>
                  <a:rPr lang="en-US" sz="2000" b="1" spc="-60" dirty="0">
                    <a:gradFill>
                      <a:gsLst>
                        <a:gs pos="0">
                          <a:schemeClr val="bg1"/>
                        </a:gs>
                        <a:gs pos="100000">
                          <a:schemeClr val="bg1"/>
                        </a:gs>
                      </a:gsLst>
                    </a:gradFill>
                    <a:latin typeface="Segoe UI" panose="020B0502040204020203" pitchFamily="34" charset="0"/>
                    <a:cs typeface="Segoe UI" panose="020B0502040204020203" pitchFamily="34" charset="0"/>
                  </a:rPr>
                  <a:t>34M</a:t>
                </a:r>
              </a:p>
            </p:txBody>
          </p:sp>
          <p:sp>
            <p:nvSpPr>
              <p:cNvPr id="43" name="Freeform 37"/>
              <p:cNvSpPr>
                <a:spLocks noChangeAspect="1" noEditPoints="1"/>
              </p:cNvSpPr>
              <p:nvPr/>
            </p:nvSpPr>
            <p:spPr bwMode="auto">
              <a:xfrm>
                <a:off x="2570816" y="4637386"/>
                <a:ext cx="358858" cy="265384"/>
              </a:xfrm>
              <a:custGeom>
                <a:avLst/>
                <a:gdLst>
                  <a:gd name="T0" fmla="*/ 15 w 113"/>
                  <a:gd name="T1" fmla="*/ 68 h 96"/>
                  <a:gd name="T2" fmla="*/ 23 w 113"/>
                  <a:gd name="T3" fmla="*/ 60 h 96"/>
                  <a:gd name="T4" fmla="*/ 41 w 113"/>
                  <a:gd name="T5" fmla="*/ 60 h 96"/>
                  <a:gd name="T6" fmla="*/ 41 w 113"/>
                  <a:gd name="T7" fmla="*/ 96 h 96"/>
                  <a:gd name="T8" fmla="*/ 55 w 113"/>
                  <a:gd name="T9" fmla="*/ 96 h 96"/>
                  <a:gd name="T10" fmla="*/ 74 w 113"/>
                  <a:gd name="T11" fmla="*/ 64 h 96"/>
                  <a:gd name="T12" fmla="*/ 97 w 113"/>
                  <a:gd name="T13" fmla="*/ 64 h 96"/>
                  <a:gd name="T14" fmla="*/ 113 w 113"/>
                  <a:gd name="T15" fmla="*/ 48 h 96"/>
                  <a:gd name="T16" fmla="*/ 97 w 113"/>
                  <a:gd name="T17" fmla="*/ 32 h 96"/>
                  <a:gd name="T18" fmla="*/ 74 w 113"/>
                  <a:gd name="T19" fmla="*/ 32 h 96"/>
                  <a:gd name="T20" fmla="*/ 55 w 113"/>
                  <a:gd name="T21" fmla="*/ 0 h 96"/>
                  <a:gd name="T22" fmla="*/ 41 w 113"/>
                  <a:gd name="T23" fmla="*/ 0 h 96"/>
                  <a:gd name="T24" fmla="*/ 41 w 113"/>
                  <a:gd name="T25" fmla="*/ 36 h 96"/>
                  <a:gd name="T26" fmla="*/ 23 w 113"/>
                  <a:gd name="T27" fmla="*/ 36 h 96"/>
                  <a:gd name="T28" fmla="*/ 15 w 113"/>
                  <a:gd name="T29" fmla="*/ 28 h 96"/>
                  <a:gd name="T30" fmla="*/ 0 w 113"/>
                  <a:gd name="T31" fmla="*/ 28 h 96"/>
                  <a:gd name="T32" fmla="*/ 4 w 113"/>
                  <a:gd name="T33" fmla="*/ 48 h 96"/>
                  <a:gd name="T34" fmla="*/ 0 w 113"/>
                  <a:gd name="T35" fmla="*/ 68 h 96"/>
                  <a:gd name="T36" fmla="*/ 15 w 113"/>
                  <a:gd name="T37" fmla="*/ 68 h 96"/>
                  <a:gd name="T38" fmla="*/ 10 w 113"/>
                  <a:gd name="T39" fmla="*/ 36 h 96"/>
                  <a:gd name="T40" fmla="*/ 11 w 113"/>
                  <a:gd name="T41" fmla="*/ 36 h 96"/>
                  <a:gd name="T42" fmla="*/ 19 w 113"/>
                  <a:gd name="T43" fmla="*/ 44 h 96"/>
                  <a:gd name="T44" fmla="*/ 49 w 113"/>
                  <a:gd name="T45" fmla="*/ 44 h 96"/>
                  <a:gd name="T46" fmla="*/ 49 w 113"/>
                  <a:gd name="T47" fmla="*/ 8 h 96"/>
                  <a:gd name="T48" fmla="*/ 51 w 113"/>
                  <a:gd name="T49" fmla="*/ 8 h 96"/>
                  <a:gd name="T50" fmla="*/ 70 w 113"/>
                  <a:gd name="T51" fmla="*/ 40 h 96"/>
                  <a:gd name="T52" fmla="*/ 97 w 113"/>
                  <a:gd name="T53" fmla="*/ 40 h 96"/>
                  <a:gd name="T54" fmla="*/ 105 w 113"/>
                  <a:gd name="T55" fmla="*/ 48 h 96"/>
                  <a:gd name="T56" fmla="*/ 97 w 113"/>
                  <a:gd name="T57" fmla="*/ 56 h 96"/>
                  <a:gd name="T58" fmla="*/ 70 w 113"/>
                  <a:gd name="T59" fmla="*/ 56 h 96"/>
                  <a:gd name="T60" fmla="*/ 51 w 113"/>
                  <a:gd name="T61" fmla="*/ 88 h 96"/>
                  <a:gd name="T62" fmla="*/ 49 w 113"/>
                  <a:gd name="T63" fmla="*/ 88 h 96"/>
                  <a:gd name="T64" fmla="*/ 49 w 113"/>
                  <a:gd name="T65" fmla="*/ 52 h 96"/>
                  <a:gd name="T66" fmla="*/ 19 w 113"/>
                  <a:gd name="T67" fmla="*/ 52 h 96"/>
                  <a:gd name="T68" fmla="*/ 11 w 113"/>
                  <a:gd name="T69" fmla="*/ 60 h 96"/>
                  <a:gd name="T70" fmla="*/ 10 w 113"/>
                  <a:gd name="T71" fmla="*/ 60 h 96"/>
                  <a:gd name="T72" fmla="*/ 12 w 113"/>
                  <a:gd name="T73" fmla="*/ 48 h 96"/>
                  <a:gd name="T74" fmla="*/ 10 w 113"/>
                  <a:gd name="T75" fmla="*/ 3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 h="96">
                    <a:moveTo>
                      <a:pt x="15" y="68"/>
                    </a:moveTo>
                    <a:cubicBezTo>
                      <a:pt x="23" y="60"/>
                      <a:pt x="23" y="60"/>
                      <a:pt x="23" y="60"/>
                    </a:cubicBezTo>
                    <a:cubicBezTo>
                      <a:pt x="41" y="60"/>
                      <a:pt x="41" y="60"/>
                      <a:pt x="41" y="60"/>
                    </a:cubicBezTo>
                    <a:cubicBezTo>
                      <a:pt x="41" y="96"/>
                      <a:pt x="41" y="96"/>
                      <a:pt x="41" y="96"/>
                    </a:cubicBezTo>
                    <a:cubicBezTo>
                      <a:pt x="55" y="96"/>
                      <a:pt x="55" y="96"/>
                      <a:pt x="55" y="96"/>
                    </a:cubicBezTo>
                    <a:cubicBezTo>
                      <a:pt x="74" y="64"/>
                      <a:pt x="74" y="64"/>
                      <a:pt x="74" y="64"/>
                    </a:cubicBezTo>
                    <a:cubicBezTo>
                      <a:pt x="97" y="64"/>
                      <a:pt x="97" y="64"/>
                      <a:pt x="97" y="64"/>
                    </a:cubicBezTo>
                    <a:cubicBezTo>
                      <a:pt x="106" y="64"/>
                      <a:pt x="113" y="57"/>
                      <a:pt x="113" y="48"/>
                    </a:cubicBezTo>
                    <a:cubicBezTo>
                      <a:pt x="113" y="39"/>
                      <a:pt x="106" y="32"/>
                      <a:pt x="97" y="32"/>
                    </a:cubicBezTo>
                    <a:cubicBezTo>
                      <a:pt x="74" y="32"/>
                      <a:pt x="74" y="32"/>
                      <a:pt x="74" y="32"/>
                    </a:cubicBezTo>
                    <a:cubicBezTo>
                      <a:pt x="55" y="0"/>
                      <a:pt x="55" y="0"/>
                      <a:pt x="55" y="0"/>
                    </a:cubicBezTo>
                    <a:cubicBezTo>
                      <a:pt x="41" y="0"/>
                      <a:pt x="41" y="0"/>
                      <a:pt x="41" y="0"/>
                    </a:cubicBezTo>
                    <a:cubicBezTo>
                      <a:pt x="41" y="36"/>
                      <a:pt x="41" y="36"/>
                      <a:pt x="41" y="36"/>
                    </a:cubicBezTo>
                    <a:cubicBezTo>
                      <a:pt x="23" y="36"/>
                      <a:pt x="23" y="36"/>
                      <a:pt x="23" y="36"/>
                    </a:cubicBezTo>
                    <a:cubicBezTo>
                      <a:pt x="15" y="28"/>
                      <a:pt x="15" y="28"/>
                      <a:pt x="15" y="28"/>
                    </a:cubicBezTo>
                    <a:cubicBezTo>
                      <a:pt x="0" y="28"/>
                      <a:pt x="0" y="28"/>
                      <a:pt x="0" y="28"/>
                    </a:cubicBezTo>
                    <a:cubicBezTo>
                      <a:pt x="4" y="48"/>
                      <a:pt x="4" y="48"/>
                      <a:pt x="4" y="48"/>
                    </a:cubicBezTo>
                    <a:cubicBezTo>
                      <a:pt x="0" y="68"/>
                      <a:pt x="0" y="68"/>
                      <a:pt x="0" y="68"/>
                    </a:cubicBezTo>
                    <a:lnTo>
                      <a:pt x="15" y="68"/>
                    </a:lnTo>
                    <a:close/>
                    <a:moveTo>
                      <a:pt x="10" y="36"/>
                    </a:moveTo>
                    <a:cubicBezTo>
                      <a:pt x="11" y="36"/>
                      <a:pt x="11" y="36"/>
                      <a:pt x="11" y="36"/>
                    </a:cubicBezTo>
                    <a:cubicBezTo>
                      <a:pt x="19" y="44"/>
                      <a:pt x="19" y="44"/>
                      <a:pt x="19" y="44"/>
                    </a:cubicBezTo>
                    <a:cubicBezTo>
                      <a:pt x="49" y="44"/>
                      <a:pt x="49" y="44"/>
                      <a:pt x="49" y="44"/>
                    </a:cubicBezTo>
                    <a:cubicBezTo>
                      <a:pt x="49" y="8"/>
                      <a:pt x="49" y="8"/>
                      <a:pt x="49" y="8"/>
                    </a:cubicBezTo>
                    <a:cubicBezTo>
                      <a:pt x="51" y="8"/>
                      <a:pt x="51" y="8"/>
                      <a:pt x="51" y="8"/>
                    </a:cubicBezTo>
                    <a:cubicBezTo>
                      <a:pt x="70" y="40"/>
                      <a:pt x="70" y="40"/>
                      <a:pt x="70" y="40"/>
                    </a:cubicBezTo>
                    <a:cubicBezTo>
                      <a:pt x="97" y="40"/>
                      <a:pt x="97" y="40"/>
                      <a:pt x="97" y="40"/>
                    </a:cubicBezTo>
                    <a:cubicBezTo>
                      <a:pt x="101" y="40"/>
                      <a:pt x="105" y="43"/>
                      <a:pt x="105" y="48"/>
                    </a:cubicBezTo>
                    <a:cubicBezTo>
                      <a:pt x="105" y="52"/>
                      <a:pt x="101" y="56"/>
                      <a:pt x="97" y="56"/>
                    </a:cubicBezTo>
                    <a:cubicBezTo>
                      <a:pt x="70" y="56"/>
                      <a:pt x="70" y="56"/>
                      <a:pt x="70" y="56"/>
                    </a:cubicBezTo>
                    <a:cubicBezTo>
                      <a:pt x="51" y="88"/>
                      <a:pt x="51" y="88"/>
                      <a:pt x="51" y="88"/>
                    </a:cubicBezTo>
                    <a:cubicBezTo>
                      <a:pt x="49" y="88"/>
                      <a:pt x="49" y="88"/>
                      <a:pt x="49" y="88"/>
                    </a:cubicBezTo>
                    <a:cubicBezTo>
                      <a:pt x="49" y="52"/>
                      <a:pt x="49" y="52"/>
                      <a:pt x="49" y="52"/>
                    </a:cubicBezTo>
                    <a:cubicBezTo>
                      <a:pt x="19" y="52"/>
                      <a:pt x="19" y="52"/>
                      <a:pt x="19" y="52"/>
                    </a:cubicBezTo>
                    <a:cubicBezTo>
                      <a:pt x="11" y="60"/>
                      <a:pt x="11" y="60"/>
                      <a:pt x="11" y="60"/>
                    </a:cubicBezTo>
                    <a:cubicBezTo>
                      <a:pt x="10" y="60"/>
                      <a:pt x="10" y="60"/>
                      <a:pt x="10" y="60"/>
                    </a:cubicBezTo>
                    <a:cubicBezTo>
                      <a:pt x="12" y="48"/>
                      <a:pt x="12" y="48"/>
                      <a:pt x="12" y="48"/>
                    </a:cubicBezTo>
                    <a:lnTo>
                      <a:pt x="10" y="36"/>
                    </a:lnTo>
                    <a:close/>
                  </a:path>
                </a:pathLst>
              </a:custGeom>
              <a:solidFill>
                <a:schemeClr val="tx1"/>
              </a:solidFill>
              <a:ln w="6350">
                <a:noFill/>
              </a:ln>
              <a:extLst/>
            </p:spPr>
            <p:txBody>
              <a:bodyPr vert="horz" wrap="square" lIns="89619" tIns="44810" rIns="89619" bIns="44810" numCol="1" anchor="t" anchorCtr="0" compatLnSpc="1">
                <a:prstTxWarp prst="textNoShape">
                  <a:avLst/>
                </a:prstTxWarp>
              </a:bodyPr>
              <a:lstStyle/>
              <a:p>
                <a:endParaRPr lang="en-US" sz="1764">
                  <a:solidFill>
                    <a:srgbClr val="505050"/>
                  </a:solidFill>
                </a:endParaRPr>
              </a:p>
            </p:txBody>
          </p:sp>
          <p:sp>
            <p:nvSpPr>
              <p:cNvPr id="48" name="Freeform 152"/>
              <p:cNvSpPr>
                <a:spLocks noChangeAspect="1" noEditPoints="1"/>
              </p:cNvSpPr>
              <p:nvPr/>
            </p:nvSpPr>
            <p:spPr bwMode="auto">
              <a:xfrm>
                <a:off x="1471281" y="4088678"/>
                <a:ext cx="301980" cy="251924"/>
              </a:xfrm>
              <a:custGeom>
                <a:avLst/>
                <a:gdLst>
                  <a:gd name="T0" fmla="*/ 19 w 100"/>
                  <a:gd name="T1" fmla="*/ 4 h 96"/>
                  <a:gd name="T2" fmla="*/ 25 w 100"/>
                  <a:gd name="T3" fmla="*/ 6 h 96"/>
                  <a:gd name="T4" fmla="*/ 36 w 100"/>
                  <a:gd name="T5" fmla="*/ 17 h 96"/>
                  <a:gd name="T6" fmla="*/ 39 w 100"/>
                  <a:gd name="T7" fmla="*/ 23 h 96"/>
                  <a:gd name="T8" fmla="*/ 36 w 100"/>
                  <a:gd name="T9" fmla="*/ 29 h 96"/>
                  <a:gd name="T10" fmla="*/ 34 w 100"/>
                  <a:gd name="T11" fmla="*/ 34 h 96"/>
                  <a:gd name="T12" fmla="*/ 36 w 100"/>
                  <a:gd name="T13" fmla="*/ 40 h 96"/>
                  <a:gd name="T14" fmla="*/ 58 w 100"/>
                  <a:gd name="T15" fmla="*/ 62 h 96"/>
                  <a:gd name="T16" fmla="*/ 64 w 100"/>
                  <a:gd name="T17" fmla="*/ 64 h 96"/>
                  <a:gd name="T18" fmla="*/ 69 w 100"/>
                  <a:gd name="T19" fmla="*/ 62 h 96"/>
                  <a:gd name="T20" fmla="*/ 75 w 100"/>
                  <a:gd name="T21" fmla="*/ 60 h 96"/>
                  <a:gd name="T22" fmla="*/ 81 w 100"/>
                  <a:gd name="T23" fmla="*/ 62 h 96"/>
                  <a:gd name="T24" fmla="*/ 92 w 100"/>
                  <a:gd name="T25" fmla="*/ 73 h 96"/>
                  <a:gd name="T26" fmla="*/ 92 w 100"/>
                  <a:gd name="T27" fmla="*/ 85 h 96"/>
                  <a:gd name="T28" fmla="*/ 75 w 100"/>
                  <a:gd name="T29" fmla="*/ 92 h 96"/>
                  <a:gd name="T30" fmla="*/ 58 w 100"/>
                  <a:gd name="T31" fmla="*/ 85 h 96"/>
                  <a:gd name="T32" fmla="*/ 14 w 100"/>
                  <a:gd name="T33" fmla="*/ 40 h 96"/>
                  <a:gd name="T34" fmla="*/ 14 w 100"/>
                  <a:gd name="T35" fmla="*/ 6 h 96"/>
                  <a:gd name="T36" fmla="*/ 19 w 100"/>
                  <a:gd name="T37" fmla="*/ 4 h 96"/>
                  <a:gd name="T38" fmla="*/ 19 w 100"/>
                  <a:gd name="T39" fmla="*/ 0 h 96"/>
                  <a:gd name="T40" fmla="*/ 11 w 100"/>
                  <a:gd name="T41" fmla="*/ 3 h 96"/>
                  <a:gd name="T42" fmla="*/ 11 w 100"/>
                  <a:gd name="T43" fmla="*/ 3 h 96"/>
                  <a:gd name="T44" fmla="*/ 11 w 100"/>
                  <a:gd name="T45" fmla="*/ 43 h 96"/>
                  <a:gd name="T46" fmla="*/ 55 w 100"/>
                  <a:gd name="T47" fmla="*/ 87 h 96"/>
                  <a:gd name="T48" fmla="*/ 75 w 100"/>
                  <a:gd name="T49" fmla="*/ 96 h 96"/>
                  <a:gd name="T50" fmla="*/ 95 w 100"/>
                  <a:gd name="T51" fmla="*/ 87 h 96"/>
                  <a:gd name="T52" fmla="*/ 95 w 100"/>
                  <a:gd name="T53" fmla="*/ 87 h 96"/>
                  <a:gd name="T54" fmla="*/ 95 w 100"/>
                  <a:gd name="T55" fmla="*/ 70 h 96"/>
                  <a:gd name="T56" fmla="*/ 84 w 100"/>
                  <a:gd name="T57" fmla="*/ 59 h 96"/>
                  <a:gd name="T58" fmla="*/ 75 w 100"/>
                  <a:gd name="T59" fmla="*/ 56 h 96"/>
                  <a:gd name="T60" fmla="*/ 67 w 100"/>
                  <a:gd name="T61" fmla="*/ 59 h 96"/>
                  <a:gd name="T62" fmla="*/ 64 w 100"/>
                  <a:gd name="T63" fmla="*/ 60 h 96"/>
                  <a:gd name="T64" fmla="*/ 61 w 100"/>
                  <a:gd name="T65" fmla="*/ 59 h 96"/>
                  <a:gd name="T66" fmla="*/ 39 w 100"/>
                  <a:gd name="T67" fmla="*/ 37 h 96"/>
                  <a:gd name="T68" fmla="*/ 39 w 100"/>
                  <a:gd name="T69" fmla="*/ 31 h 96"/>
                  <a:gd name="T70" fmla="*/ 43 w 100"/>
                  <a:gd name="T71" fmla="*/ 23 h 96"/>
                  <a:gd name="T72" fmla="*/ 39 w 100"/>
                  <a:gd name="T73" fmla="*/ 14 h 96"/>
                  <a:gd name="T74" fmla="*/ 28 w 100"/>
                  <a:gd name="T75" fmla="*/ 3 h 96"/>
                  <a:gd name="T76" fmla="*/ 19 w 100"/>
                  <a:gd name="T7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 h="96">
                    <a:moveTo>
                      <a:pt x="19" y="4"/>
                    </a:moveTo>
                    <a:cubicBezTo>
                      <a:pt x="21" y="4"/>
                      <a:pt x="23" y="4"/>
                      <a:pt x="25" y="6"/>
                    </a:cubicBezTo>
                    <a:cubicBezTo>
                      <a:pt x="36" y="17"/>
                      <a:pt x="36" y="17"/>
                      <a:pt x="36" y="17"/>
                    </a:cubicBezTo>
                    <a:cubicBezTo>
                      <a:pt x="38" y="19"/>
                      <a:pt x="39" y="21"/>
                      <a:pt x="39" y="23"/>
                    </a:cubicBezTo>
                    <a:cubicBezTo>
                      <a:pt x="39" y="25"/>
                      <a:pt x="38" y="27"/>
                      <a:pt x="36" y="29"/>
                    </a:cubicBezTo>
                    <a:cubicBezTo>
                      <a:pt x="35" y="30"/>
                      <a:pt x="34" y="32"/>
                      <a:pt x="34" y="34"/>
                    </a:cubicBezTo>
                    <a:cubicBezTo>
                      <a:pt x="34" y="36"/>
                      <a:pt x="35" y="38"/>
                      <a:pt x="36" y="40"/>
                    </a:cubicBezTo>
                    <a:cubicBezTo>
                      <a:pt x="58" y="62"/>
                      <a:pt x="58" y="62"/>
                      <a:pt x="58" y="62"/>
                    </a:cubicBezTo>
                    <a:cubicBezTo>
                      <a:pt x="60" y="63"/>
                      <a:pt x="62" y="64"/>
                      <a:pt x="64" y="64"/>
                    </a:cubicBezTo>
                    <a:cubicBezTo>
                      <a:pt x="66" y="64"/>
                      <a:pt x="68" y="63"/>
                      <a:pt x="69" y="62"/>
                    </a:cubicBezTo>
                    <a:cubicBezTo>
                      <a:pt x="71" y="60"/>
                      <a:pt x="73" y="60"/>
                      <a:pt x="75" y="60"/>
                    </a:cubicBezTo>
                    <a:cubicBezTo>
                      <a:pt x="77" y="60"/>
                      <a:pt x="79" y="60"/>
                      <a:pt x="81" y="62"/>
                    </a:cubicBezTo>
                    <a:cubicBezTo>
                      <a:pt x="92" y="73"/>
                      <a:pt x="92" y="73"/>
                      <a:pt x="92" y="73"/>
                    </a:cubicBezTo>
                    <a:cubicBezTo>
                      <a:pt x="95" y="76"/>
                      <a:pt x="95" y="81"/>
                      <a:pt x="92" y="85"/>
                    </a:cubicBezTo>
                    <a:cubicBezTo>
                      <a:pt x="88" y="89"/>
                      <a:pt x="82" y="92"/>
                      <a:pt x="75" y="92"/>
                    </a:cubicBezTo>
                    <a:cubicBezTo>
                      <a:pt x="69" y="92"/>
                      <a:pt x="63" y="89"/>
                      <a:pt x="58" y="85"/>
                    </a:cubicBezTo>
                    <a:cubicBezTo>
                      <a:pt x="14" y="40"/>
                      <a:pt x="14" y="40"/>
                      <a:pt x="14" y="40"/>
                    </a:cubicBezTo>
                    <a:cubicBezTo>
                      <a:pt x="4" y="31"/>
                      <a:pt x="4" y="15"/>
                      <a:pt x="14" y="6"/>
                    </a:cubicBezTo>
                    <a:cubicBezTo>
                      <a:pt x="15" y="4"/>
                      <a:pt x="17" y="4"/>
                      <a:pt x="19" y="4"/>
                    </a:cubicBezTo>
                    <a:moveTo>
                      <a:pt x="19" y="0"/>
                    </a:moveTo>
                    <a:cubicBezTo>
                      <a:pt x="16" y="0"/>
                      <a:pt x="13" y="1"/>
                      <a:pt x="11" y="3"/>
                    </a:cubicBezTo>
                    <a:cubicBezTo>
                      <a:pt x="11" y="3"/>
                      <a:pt x="11" y="3"/>
                      <a:pt x="11" y="3"/>
                    </a:cubicBezTo>
                    <a:cubicBezTo>
                      <a:pt x="0" y="14"/>
                      <a:pt x="0" y="32"/>
                      <a:pt x="11" y="43"/>
                    </a:cubicBezTo>
                    <a:cubicBezTo>
                      <a:pt x="55" y="87"/>
                      <a:pt x="55" y="87"/>
                      <a:pt x="55" y="87"/>
                    </a:cubicBezTo>
                    <a:cubicBezTo>
                      <a:pt x="61" y="93"/>
                      <a:pt x="68" y="96"/>
                      <a:pt x="75" y="96"/>
                    </a:cubicBezTo>
                    <a:cubicBezTo>
                      <a:pt x="82" y="96"/>
                      <a:pt x="89" y="93"/>
                      <a:pt x="95" y="87"/>
                    </a:cubicBezTo>
                    <a:cubicBezTo>
                      <a:pt x="95" y="87"/>
                      <a:pt x="95" y="87"/>
                      <a:pt x="95" y="87"/>
                    </a:cubicBezTo>
                    <a:cubicBezTo>
                      <a:pt x="100" y="83"/>
                      <a:pt x="100" y="75"/>
                      <a:pt x="95" y="70"/>
                    </a:cubicBezTo>
                    <a:cubicBezTo>
                      <a:pt x="84" y="59"/>
                      <a:pt x="84" y="59"/>
                      <a:pt x="84" y="59"/>
                    </a:cubicBezTo>
                    <a:cubicBezTo>
                      <a:pt x="81" y="57"/>
                      <a:pt x="78" y="56"/>
                      <a:pt x="75" y="56"/>
                    </a:cubicBezTo>
                    <a:cubicBezTo>
                      <a:pt x="72" y="56"/>
                      <a:pt x="69" y="57"/>
                      <a:pt x="67" y="59"/>
                    </a:cubicBezTo>
                    <a:cubicBezTo>
                      <a:pt x="66" y="60"/>
                      <a:pt x="65" y="60"/>
                      <a:pt x="64" y="60"/>
                    </a:cubicBezTo>
                    <a:cubicBezTo>
                      <a:pt x="63" y="60"/>
                      <a:pt x="62" y="60"/>
                      <a:pt x="61" y="59"/>
                    </a:cubicBezTo>
                    <a:cubicBezTo>
                      <a:pt x="39" y="37"/>
                      <a:pt x="39" y="37"/>
                      <a:pt x="39" y="37"/>
                    </a:cubicBezTo>
                    <a:cubicBezTo>
                      <a:pt x="37" y="36"/>
                      <a:pt x="37" y="33"/>
                      <a:pt x="39" y="31"/>
                    </a:cubicBezTo>
                    <a:cubicBezTo>
                      <a:pt x="41" y="29"/>
                      <a:pt x="43" y="26"/>
                      <a:pt x="43" y="23"/>
                    </a:cubicBezTo>
                    <a:cubicBezTo>
                      <a:pt x="43" y="20"/>
                      <a:pt x="41" y="17"/>
                      <a:pt x="39" y="14"/>
                    </a:cubicBezTo>
                    <a:cubicBezTo>
                      <a:pt x="28" y="3"/>
                      <a:pt x="28" y="3"/>
                      <a:pt x="28" y="3"/>
                    </a:cubicBezTo>
                    <a:cubicBezTo>
                      <a:pt x="25" y="1"/>
                      <a:pt x="22" y="0"/>
                      <a:pt x="19" y="0"/>
                    </a:cubicBezTo>
                  </a:path>
                </a:pathLst>
              </a:custGeom>
              <a:solidFill>
                <a:schemeClr val="tx1"/>
              </a:solidFill>
              <a:ln w="12700">
                <a:solidFill>
                  <a:schemeClr val="tx1"/>
                </a:solidFill>
              </a:ln>
              <a:extLst/>
            </p:spPr>
            <p:txBody>
              <a:bodyPr vert="horz" wrap="square" lIns="89619" tIns="44810" rIns="89619" bIns="44810" numCol="1" anchor="t" anchorCtr="0" compatLnSpc="1">
                <a:prstTxWarp prst="textNoShape">
                  <a:avLst/>
                </a:prstTxWarp>
              </a:bodyPr>
              <a:lstStyle/>
              <a:p>
                <a:r>
                  <a:rPr lang="en-US" sz="1764" dirty="0">
                    <a:solidFill>
                      <a:srgbClr val="505050"/>
                    </a:solidFill>
                  </a:rPr>
                  <a:t> </a:t>
                </a:r>
              </a:p>
            </p:txBody>
          </p:sp>
          <p:grpSp>
            <p:nvGrpSpPr>
              <p:cNvPr id="49" name="Group 48"/>
              <p:cNvGrpSpPr>
                <a:grpSpLocks noChangeAspect="1"/>
              </p:cNvGrpSpPr>
              <p:nvPr/>
            </p:nvGrpSpPr>
            <p:grpSpPr>
              <a:xfrm>
                <a:off x="2830700" y="3550510"/>
                <a:ext cx="272695" cy="270182"/>
                <a:chOff x="11672888" y="3019426"/>
                <a:chExt cx="338138" cy="385763"/>
              </a:xfrm>
            </p:grpSpPr>
            <p:sp>
              <p:nvSpPr>
                <p:cNvPr id="50" name="Freeform 126"/>
                <p:cNvSpPr>
                  <a:spLocks/>
                </p:cNvSpPr>
                <p:nvPr/>
              </p:nvSpPr>
              <p:spPr bwMode="auto">
                <a:xfrm>
                  <a:off x="11672888" y="3325813"/>
                  <a:ext cx="312738" cy="41275"/>
                </a:xfrm>
                <a:custGeom>
                  <a:avLst/>
                  <a:gdLst>
                    <a:gd name="T0" fmla="*/ 97 w 97"/>
                    <a:gd name="T1" fmla="*/ 1 h 13"/>
                    <a:gd name="T2" fmla="*/ 13 w 97"/>
                    <a:gd name="T3" fmla="*/ 1 h 13"/>
                    <a:gd name="T4" fmla="*/ 4 w 97"/>
                    <a:gd name="T5" fmla="*/ 5 h 13"/>
                    <a:gd name="T6" fmla="*/ 1 w 97"/>
                    <a:gd name="T7" fmla="*/ 13 h 13"/>
                  </a:gdLst>
                  <a:ahLst/>
                  <a:cxnLst>
                    <a:cxn ang="0">
                      <a:pos x="T0" y="T1"/>
                    </a:cxn>
                    <a:cxn ang="0">
                      <a:pos x="T2" y="T3"/>
                    </a:cxn>
                    <a:cxn ang="0">
                      <a:pos x="T4" y="T5"/>
                    </a:cxn>
                    <a:cxn ang="0">
                      <a:pos x="T6" y="T7"/>
                    </a:cxn>
                  </a:cxnLst>
                  <a:rect l="0" t="0" r="r" b="b"/>
                  <a:pathLst>
                    <a:path w="97" h="13">
                      <a:moveTo>
                        <a:pt x="97" y="1"/>
                      </a:moveTo>
                      <a:cubicBezTo>
                        <a:pt x="13" y="1"/>
                        <a:pt x="13" y="1"/>
                        <a:pt x="13" y="1"/>
                      </a:cubicBezTo>
                      <a:cubicBezTo>
                        <a:pt x="13" y="1"/>
                        <a:pt x="8" y="0"/>
                        <a:pt x="4" y="5"/>
                      </a:cubicBezTo>
                      <a:cubicBezTo>
                        <a:pt x="0" y="9"/>
                        <a:pt x="1" y="13"/>
                        <a:pt x="1" y="13"/>
                      </a:cubicBez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9" tIns="44810" rIns="89619" bIns="44810" numCol="1" anchor="t" anchorCtr="0" compatLnSpc="1">
                  <a:prstTxWarp prst="textNoShape">
                    <a:avLst/>
                  </a:prstTxWarp>
                </a:bodyPr>
                <a:lstStyle/>
                <a:p>
                  <a:endParaRPr lang="en-US" sz="1764">
                    <a:solidFill>
                      <a:srgbClr val="505050"/>
                    </a:solidFill>
                  </a:endParaRPr>
                </a:p>
              </p:txBody>
            </p:sp>
            <p:sp>
              <p:nvSpPr>
                <p:cNvPr id="51" name="Freeform 127"/>
                <p:cNvSpPr>
                  <a:spLocks/>
                </p:cNvSpPr>
                <p:nvPr/>
              </p:nvSpPr>
              <p:spPr bwMode="auto">
                <a:xfrm>
                  <a:off x="11672888" y="3019426"/>
                  <a:ext cx="312738" cy="385763"/>
                </a:xfrm>
                <a:custGeom>
                  <a:avLst/>
                  <a:gdLst>
                    <a:gd name="T0" fmla="*/ 13 w 97"/>
                    <a:gd name="T1" fmla="*/ 120 h 120"/>
                    <a:gd name="T2" fmla="*/ 97 w 97"/>
                    <a:gd name="T3" fmla="*/ 120 h 120"/>
                    <a:gd name="T4" fmla="*/ 97 w 97"/>
                    <a:gd name="T5" fmla="*/ 0 h 120"/>
                    <a:gd name="T6" fmla="*/ 13 w 97"/>
                    <a:gd name="T7" fmla="*/ 0 h 120"/>
                    <a:gd name="T8" fmla="*/ 4 w 97"/>
                    <a:gd name="T9" fmla="*/ 3 h 120"/>
                    <a:gd name="T10" fmla="*/ 1 w 97"/>
                    <a:gd name="T11" fmla="*/ 12 h 120"/>
                    <a:gd name="T12" fmla="*/ 1 w 97"/>
                    <a:gd name="T13" fmla="*/ 108 h 120"/>
                    <a:gd name="T14" fmla="*/ 4 w 97"/>
                    <a:gd name="T15" fmla="*/ 116 h 120"/>
                    <a:gd name="T16" fmla="*/ 13 w 97"/>
                    <a:gd name="T17"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120">
                      <a:moveTo>
                        <a:pt x="13" y="120"/>
                      </a:moveTo>
                      <a:cubicBezTo>
                        <a:pt x="97" y="120"/>
                        <a:pt x="97" y="120"/>
                        <a:pt x="97" y="120"/>
                      </a:cubicBezTo>
                      <a:cubicBezTo>
                        <a:pt x="97" y="0"/>
                        <a:pt x="97" y="0"/>
                        <a:pt x="97" y="0"/>
                      </a:cubicBezTo>
                      <a:cubicBezTo>
                        <a:pt x="13" y="0"/>
                        <a:pt x="13" y="0"/>
                        <a:pt x="13" y="0"/>
                      </a:cubicBezTo>
                      <a:cubicBezTo>
                        <a:pt x="13" y="0"/>
                        <a:pt x="8" y="0"/>
                        <a:pt x="4" y="3"/>
                      </a:cubicBezTo>
                      <a:cubicBezTo>
                        <a:pt x="1" y="7"/>
                        <a:pt x="1" y="12"/>
                        <a:pt x="1" y="12"/>
                      </a:cubicBezTo>
                      <a:cubicBezTo>
                        <a:pt x="1" y="108"/>
                        <a:pt x="1" y="108"/>
                        <a:pt x="1" y="108"/>
                      </a:cubicBezTo>
                      <a:cubicBezTo>
                        <a:pt x="1" y="108"/>
                        <a:pt x="0" y="112"/>
                        <a:pt x="4" y="116"/>
                      </a:cubicBezTo>
                      <a:cubicBezTo>
                        <a:pt x="8" y="120"/>
                        <a:pt x="13" y="120"/>
                        <a:pt x="13" y="120"/>
                      </a:cubicBezTo>
                      <a:close/>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9" tIns="44810" rIns="89619" bIns="44810" numCol="1" anchor="t" anchorCtr="0" compatLnSpc="1">
                  <a:prstTxWarp prst="textNoShape">
                    <a:avLst/>
                  </a:prstTxWarp>
                </a:bodyPr>
                <a:lstStyle/>
                <a:p>
                  <a:endParaRPr lang="en-US" sz="1764">
                    <a:solidFill>
                      <a:srgbClr val="505050"/>
                    </a:solidFill>
                  </a:endParaRPr>
                </a:p>
              </p:txBody>
            </p:sp>
            <p:sp>
              <p:nvSpPr>
                <p:cNvPr id="52" name="Line 128"/>
                <p:cNvSpPr>
                  <a:spLocks noChangeShapeType="1"/>
                </p:cNvSpPr>
                <p:nvPr/>
              </p:nvSpPr>
              <p:spPr bwMode="auto">
                <a:xfrm>
                  <a:off x="12011026" y="3238501"/>
                  <a:ext cx="0" cy="7620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89619" tIns="44810" rIns="89619" bIns="44810" numCol="1" anchor="t" anchorCtr="0" compatLnSpc="1">
                  <a:prstTxWarp prst="textNoShape">
                    <a:avLst/>
                  </a:prstTxWarp>
                </a:bodyPr>
                <a:lstStyle/>
                <a:p>
                  <a:endParaRPr lang="en-US" sz="1764">
                    <a:solidFill>
                      <a:srgbClr val="505050"/>
                    </a:solidFill>
                  </a:endParaRPr>
                </a:p>
              </p:txBody>
            </p:sp>
            <p:sp>
              <p:nvSpPr>
                <p:cNvPr id="53" name="Line 129"/>
                <p:cNvSpPr>
                  <a:spLocks noChangeShapeType="1"/>
                </p:cNvSpPr>
                <p:nvPr/>
              </p:nvSpPr>
              <p:spPr bwMode="auto">
                <a:xfrm>
                  <a:off x="12011026" y="3135313"/>
                  <a:ext cx="0" cy="77788"/>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89619" tIns="44810" rIns="89619" bIns="44810" numCol="1" anchor="t" anchorCtr="0" compatLnSpc="1">
                  <a:prstTxWarp prst="textNoShape">
                    <a:avLst/>
                  </a:prstTxWarp>
                </a:bodyPr>
                <a:lstStyle/>
                <a:p>
                  <a:endParaRPr lang="en-US" sz="1764">
                    <a:solidFill>
                      <a:srgbClr val="505050"/>
                    </a:solidFill>
                  </a:endParaRPr>
                </a:p>
              </p:txBody>
            </p:sp>
            <p:sp>
              <p:nvSpPr>
                <p:cNvPr id="54" name="Line 130"/>
                <p:cNvSpPr>
                  <a:spLocks noChangeShapeType="1"/>
                </p:cNvSpPr>
                <p:nvPr/>
              </p:nvSpPr>
              <p:spPr bwMode="auto">
                <a:xfrm>
                  <a:off x="12011026" y="3032126"/>
                  <a:ext cx="0" cy="77788"/>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89619" tIns="44810" rIns="89619" bIns="44810" numCol="1" anchor="t" anchorCtr="0" compatLnSpc="1">
                  <a:prstTxWarp prst="textNoShape">
                    <a:avLst/>
                  </a:prstTxWarp>
                </a:bodyPr>
                <a:lstStyle/>
                <a:p>
                  <a:endParaRPr lang="en-US" sz="1764">
                    <a:solidFill>
                      <a:srgbClr val="505050"/>
                    </a:solidFill>
                  </a:endParaRPr>
                </a:p>
              </p:txBody>
            </p:sp>
          </p:grpSp>
          <p:grpSp>
            <p:nvGrpSpPr>
              <p:cNvPr id="4" name="Group 4"/>
              <p:cNvGrpSpPr>
                <a:grpSpLocks noChangeAspect="1"/>
              </p:cNvGrpSpPr>
              <p:nvPr/>
            </p:nvGrpSpPr>
            <p:grpSpPr bwMode="auto">
              <a:xfrm>
                <a:off x="2967048" y="2505671"/>
                <a:ext cx="517525" cy="276225"/>
                <a:chOff x="1" y="3"/>
                <a:chExt cx="326" cy="174"/>
              </a:xfrm>
              <a:solidFill>
                <a:schemeClr val="tx1"/>
              </a:solidFill>
            </p:grpSpPr>
            <p:sp>
              <p:nvSpPr>
                <p:cNvPr id="8" name="Freeform 5"/>
                <p:cNvSpPr>
                  <a:spLocks noEditPoints="1"/>
                </p:cNvSpPr>
                <p:nvPr/>
              </p:nvSpPr>
              <p:spPr bwMode="auto">
                <a:xfrm>
                  <a:off x="1" y="50"/>
                  <a:ext cx="93" cy="127"/>
                </a:xfrm>
                <a:custGeom>
                  <a:avLst/>
                  <a:gdLst>
                    <a:gd name="T0" fmla="*/ 0 w 93"/>
                    <a:gd name="T1" fmla="*/ 127 h 127"/>
                    <a:gd name="T2" fmla="*/ 93 w 93"/>
                    <a:gd name="T3" fmla="*/ 127 h 127"/>
                    <a:gd name="T4" fmla="*/ 93 w 93"/>
                    <a:gd name="T5" fmla="*/ 0 h 127"/>
                    <a:gd name="T6" fmla="*/ 0 w 93"/>
                    <a:gd name="T7" fmla="*/ 0 h 127"/>
                    <a:gd name="T8" fmla="*/ 0 w 93"/>
                    <a:gd name="T9" fmla="*/ 127 h 127"/>
                    <a:gd name="T10" fmla="*/ 16 w 93"/>
                    <a:gd name="T11" fmla="*/ 16 h 127"/>
                    <a:gd name="T12" fmla="*/ 78 w 93"/>
                    <a:gd name="T13" fmla="*/ 16 h 127"/>
                    <a:gd name="T14" fmla="*/ 78 w 93"/>
                    <a:gd name="T15" fmla="*/ 111 h 127"/>
                    <a:gd name="T16" fmla="*/ 16 w 93"/>
                    <a:gd name="T17" fmla="*/ 111 h 127"/>
                    <a:gd name="T18" fmla="*/ 16 w 93"/>
                    <a:gd name="T19" fmla="*/ 1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127">
                      <a:moveTo>
                        <a:pt x="0" y="127"/>
                      </a:moveTo>
                      <a:lnTo>
                        <a:pt x="93" y="127"/>
                      </a:lnTo>
                      <a:lnTo>
                        <a:pt x="93" y="0"/>
                      </a:lnTo>
                      <a:lnTo>
                        <a:pt x="0" y="0"/>
                      </a:lnTo>
                      <a:lnTo>
                        <a:pt x="0" y="127"/>
                      </a:lnTo>
                      <a:close/>
                      <a:moveTo>
                        <a:pt x="16" y="16"/>
                      </a:moveTo>
                      <a:lnTo>
                        <a:pt x="78" y="16"/>
                      </a:lnTo>
                      <a:lnTo>
                        <a:pt x="78" y="111"/>
                      </a:lnTo>
                      <a:lnTo>
                        <a:pt x="16" y="111"/>
                      </a:lnTo>
                      <a:lnTo>
                        <a:pt x="16" y="1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6"/>
                <p:cNvSpPr>
                  <a:spLocks noEditPoints="1"/>
                </p:cNvSpPr>
                <p:nvPr/>
              </p:nvSpPr>
              <p:spPr bwMode="auto">
                <a:xfrm>
                  <a:off x="1" y="3"/>
                  <a:ext cx="326" cy="174"/>
                </a:xfrm>
                <a:custGeom>
                  <a:avLst/>
                  <a:gdLst>
                    <a:gd name="T0" fmla="*/ 233 w 326"/>
                    <a:gd name="T1" fmla="*/ 59 h 174"/>
                    <a:gd name="T2" fmla="*/ 233 w 326"/>
                    <a:gd name="T3" fmla="*/ 16 h 174"/>
                    <a:gd name="T4" fmla="*/ 233 w 326"/>
                    <a:gd name="T5" fmla="*/ 8 h 174"/>
                    <a:gd name="T6" fmla="*/ 233 w 326"/>
                    <a:gd name="T7" fmla="*/ 0 h 174"/>
                    <a:gd name="T8" fmla="*/ 0 w 326"/>
                    <a:gd name="T9" fmla="*/ 0 h 174"/>
                    <a:gd name="T10" fmla="*/ 0 w 326"/>
                    <a:gd name="T11" fmla="*/ 8 h 174"/>
                    <a:gd name="T12" fmla="*/ 0 w 326"/>
                    <a:gd name="T13" fmla="*/ 16 h 174"/>
                    <a:gd name="T14" fmla="*/ 0 w 326"/>
                    <a:gd name="T15" fmla="*/ 32 h 174"/>
                    <a:gd name="T16" fmla="*/ 16 w 326"/>
                    <a:gd name="T17" fmla="*/ 32 h 174"/>
                    <a:gd name="T18" fmla="*/ 16 w 326"/>
                    <a:gd name="T19" fmla="*/ 16 h 174"/>
                    <a:gd name="T20" fmla="*/ 217 w 326"/>
                    <a:gd name="T21" fmla="*/ 16 h 174"/>
                    <a:gd name="T22" fmla="*/ 217 w 326"/>
                    <a:gd name="T23" fmla="*/ 59 h 174"/>
                    <a:gd name="T24" fmla="*/ 171 w 326"/>
                    <a:gd name="T25" fmla="*/ 59 h 174"/>
                    <a:gd name="T26" fmla="*/ 171 w 326"/>
                    <a:gd name="T27" fmla="*/ 127 h 174"/>
                    <a:gd name="T28" fmla="*/ 109 w 326"/>
                    <a:gd name="T29" fmla="*/ 127 h 174"/>
                    <a:gd name="T30" fmla="*/ 109 w 326"/>
                    <a:gd name="T31" fmla="*/ 142 h 174"/>
                    <a:gd name="T32" fmla="*/ 109 w 326"/>
                    <a:gd name="T33" fmla="*/ 158 h 174"/>
                    <a:gd name="T34" fmla="*/ 109 w 326"/>
                    <a:gd name="T35" fmla="*/ 174 h 174"/>
                    <a:gd name="T36" fmla="*/ 155 w 326"/>
                    <a:gd name="T37" fmla="*/ 174 h 174"/>
                    <a:gd name="T38" fmla="*/ 155 w 326"/>
                    <a:gd name="T39" fmla="*/ 158 h 174"/>
                    <a:gd name="T40" fmla="*/ 124 w 326"/>
                    <a:gd name="T41" fmla="*/ 158 h 174"/>
                    <a:gd name="T42" fmla="*/ 124 w 326"/>
                    <a:gd name="T43" fmla="*/ 142 h 174"/>
                    <a:gd name="T44" fmla="*/ 171 w 326"/>
                    <a:gd name="T45" fmla="*/ 142 h 174"/>
                    <a:gd name="T46" fmla="*/ 171 w 326"/>
                    <a:gd name="T47" fmla="*/ 174 h 174"/>
                    <a:gd name="T48" fmla="*/ 326 w 326"/>
                    <a:gd name="T49" fmla="*/ 174 h 174"/>
                    <a:gd name="T50" fmla="*/ 326 w 326"/>
                    <a:gd name="T51" fmla="*/ 59 h 174"/>
                    <a:gd name="T52" fmla="*/ 233 w 326"/>
                    <a:gd name="T53" fmla="*/ 59 h 174"/>
                    <a:gd name="T54" fmla="*/ 310 w 326"/>
                    <a:gd name="T55" fmla="*/ 158 h 174"/>
                    <a:gd name="T56" fmla="*/ 186 w 326"/>
                    <a:gd name="T57" fmla="*/ 158 h 174"/>
                    <a:gd name="T58" fmla="*/ 186 w 326"/>
                    <a:gd name="T59" fmla="*/ 75 h 174"/>
                    <a:gd name="T60" fmla="*/ 310 w 326"/>
                    <a:gd name="T61" fmla="*/ 75 h 174"/>
                    <a:gd name="T62" fmla="*/ 310 w 326"/>
                    <a:gd name="T63" fmla="*/ 15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6" h="174">
                      <a:moveTo>
                        <a:pt x="233" y="59"/>
                      </a:moveTo>
                      <a:lnTo>
                        <a:pt x="233" y="16"/>
                      </a:lnTo>
                      <a:lnTo>
                        <a:pt x="233" y="8"/>
                      </a:lnTo>
                      <a:lnTo>
                        <a:pt x="233" y="0"/>
                      </a:lnTo>
                      <a:lnTo>
                        <a:pt x="0" y="0"/>
                      </a:lnTo>
                      <a:lnTo>
                        <a:pt x="0" y="8"/>
                      </a:lnTo>
                      <a:lnTo>
                        <a:pt x="0" y="16"/>
                      </a:lnTo>
                      <a:lnTo>
                        <a:pt x="0" y="32"/>
                      </a:lnTo>
                      <a:lnTo>
                        <a:pt x="16" y="32"/>
                      </a:lnTo>
                      <a:lnTo>
                        <a:pt x="16" y="16"/>
                      </a:lnTo>
                      <a:lnTo>
                        <a:pt x="217" y="16"/>
                      </a:lnTo>
                      <a:lnTo>
                        <a:pt x="217" y="59"/>
                      </a:lnTo>
                      <a:lnTo>
                        <a:pt x="171" y="59"/>
                      </a:lnTo>
                      <a:lnTo>
                        <a:pt x="171" y="127"/>
                      </a:lnTo>
                      <a:lnTo>
                        <a:pt x="109" y="127"/>
                      </a:lnTo>
                      <a:lnTo>
                        <a:pt x="109" y="142"/>
                      </a:lnTo>
                      <a:lnTo>
                        <a:pt x="109" y="158"/>
                      </a:lnTo>
                      <a:lnTo>
                        <a:pt x="109" y="174"/>
                      </a:lnTo>
                      <a:lnTo>
                        <a:pt x="155" y="174"/>
                      </a:lnTo>
                      <a:lnTo>
                        <a:pt x="155" y="158"/>
                      </a:lnTo>
                      <a:lnTo>
                        <a:pt x="124" y="158"/>
                      </a:lnTo>
                      <a:lnTo>
                        <a:pt x="124" y="142"/>
                      </a:lnTo>
                      <a:lnTo>
                        <a:pt x="171" y="142"/>
                      </a:lnTo>
                      <a:lnTo>
                        <a:pt x="171" y="174"/>
                      </a:lnTo>
                      <a:lnTo>
                        <a:pt x="326" y="174"/>
                      </a:lnTo>
                      <a:lnTo>
                        <a:pt x="326" y="59"/>
                      </a:lnTo>
                      <a:lnTo>
                        <a:pt x="233" y="59"/>
                      </a:lnTo>
                      <a:close/>
                      <a:moveTo>
                        <a:pt x="310" y="158"/>
                      </a:moveTo>
                      <a:lnTo>
                        <a:pt x="186" y="158"/>
                      </a:lnTo>
                      <a:lnTo>
                        <a:pt x="186" y="75"/>
                      </a:lnTo>
                      <a:lnTo>
                        <a:pt x="310" y="75"/>
                      </a:lnTo>
                      <a:lnTo>
                        <a:pt x="310" y="15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Rectangle 7"/>
                <p:cNvSpPr>
                  <a:spLocks noChangeArrowheads="1"/>
                </p:cNvSpPr>
                <p:nvPr/>
              </p:nvSpPr>
              <p:spPr bwMode="auto">
                <a:xfrm>
                  <a:off x="282" y="114"/>
                  <a:ext cx="10" cy="1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14" name="Freeform 11"/>
              <p:cNvSpPr>
                <a:spLocks noEditPoints="1"/>
              </p:cNvSpPr>
              <p:nvPr/>
            </p:nvSpPr>
            <p:spPr bwMode="auto">
              <a:xfrm>
                <a:off x="3889245" y="3063477"/>
                <a:ext cx="395818" cy="251790"/>
              </a:xfrm>
              <a:custGeom>
                <a:avLst/>
                <a:gdLst>
                  <a:gd name="T0" fmla="*/ 141 w 198"/>
                  <a:gd name="T1" fmla="*/ 22 h 124"/>
                  <a:gd name="T2" fmla="*/ 88 w 198"/>
                  <a:gd name="T3" fmla="*/ 11 h 124"/>
                  <a:gd name="T4" fmla="*/ 0 w 198"/>
                  <a:gd name="T5" fmla="*/ 54 h 124"/>
                  <a:gd name="T6" fmla="*/ 38 w 198"/>
                  <a:gd name="T7" fmla="*/ 97 h 124"/>
                  <a:gd name="T8" fmla="*/ 52 w 198"/>
                  <a:gd name="T9" fmla="*/ 104 h 124"/>
                  <a:gd name="T10" fmla="*/ 61 w 198"/>
                  <a:gd name="T11" fmla="*/ 107 h 124"/>
                  <a:gd name="T12" fmla="*/ 78 w 198"/>
                  <a:gd name="T13" fmla="*/ 120 h 124"/>
                  <a:gd name="T14" fmla="*/ 97 w 198"/>
                  <a:gd name="T15" fmla="*/ 118 h 124"/>
                  <a:gd name="T16" fmla="*/ 103 w 198"/>
                  <a:gd name="T17" fmla="*/ 116 h 124"/>
                  <a:gd name="T18" fmla="*/ 122 w 198"/>
                  <a:gd name="T19" fmla="*/ 112 h 124"/>
                  <a:gd name="T20" fmla="*/ 135 w 198"/>
                  <a:gd name="T21" fmla="*/ 103 h 124"/>
                  <a:gd name="T22" fmla="*/ 147 w 198"/>
                  <a:gd name="T23" fmla="*/ 96 h 124"/>
                  <a:gd name="T24" fmla="*/ 162 w 198"/>
                  <a:gd name="T25" fmla="*/ 83 h 124"/>
                  <a:gd name="T26" fmla="*/ 53 w 198"/>
                  <a:gd name="T27" fmla="*/ 86 h 124"/>
                  <a:gd name="T28" fmla="*/ 44 w 198"/>
                  <a:gd name="T29" fmla="*/ 91 h 124"/>
                  <a:gd name="T30" fmla="*/ 55 w 198"/>
                  <a:gd name="T31" fmla="*/ 75 h 124"/>
                  <a:gd name="T32" fmla="*/ 60 w 198"/>
                  <a:gd name="T33" fmla="*/ 80 h 124"/>
                  <a:gd name="T34" fmla="*/ 64 w 198"/>
                  <a:gd name="T35" fmla="*/ 97 h 124"/>
                  <a:gd name="T36" fmla="*/ 61 w 198"/>
                  <a:gd name="T37" fmla="*/ 99 h 124"/>
                  <a:gd name="T38" fmla="*/ 67 w 198"/>
                  <a:gd name="T39" fmla="*/ 84 h 124"/>
                  <a:gd name="T40" fmla="*/ 73 w 198"/>
                  <a:gd name="T41" fmla="*/ 88 h 124"/>
                  <a:gd name="T42" fmla="*/ 78 w 198"/>
                  <a:gd name="T43" fmla="*/ 104 h 124"/>
                  <a:gd name="T44" fmla="*/ 70 w 198"/>
                  <a:gd name="T45" fmla="*/ 107 h 124"/>
                  <a:gd name="T46" fmla="*/ 79 w 198"/>
                  <a:gd name="T47" fmla="*/ 93 h 124"/>
                  <a:gd name="T48" fmla="*/ 85 w 198"/>
                  <a:gd name="T49" fmla="*/ 92 h 124"/>
                  <a:gd name="T50" fmla="*/ 96 w 198"/>
                  <a:gd name="T51" fmla="*/ 107 h 124"/>
                  <a:gd name="T52" fmla="*/ 82 w 198"/>
                  <a:gd name="T53" fmla="*/ 112 h 124"/>
                  <a:gd name="T54" fmla="*/ 86 w 198"/>
                  <a:gd name="T55" fmla="*/ 107 h 124"/>
                  <a:gd name="T56" fmla="*/ 91 w 198"/>
                  <a:gd name="T57" fmla="*/ 102 h 124"/>
                  <a:gd name="T58" fmla="*/ 96 w 198"/>
                  <a:gd name="T59" fmla="*/ 107 h 124"/>
                  <a:gd name="T60" fmla="*/ 128 w 198"/>
                  <a:gd name="T61" fmla="*/ 67 h 124"/>
                  <a:gd name="T62" fmla="*/ 122 w 198"/>
                  <a:gd name="T63" fmla="*/ 72 h 124"/>
                  <a:gd name="T64" fmla="*/ 139 w 198"/>
                  <a:gd name="T65" fmla="*/ 94 h 124"/>
                  <a:gd name="T66" fmla="*/ 132 w 198"/>
                  <a:gd name="T67" fmla="*/ 93 h 124"/>
                  <a:gd name="T68" fmla="*/ 125 w 198"/>
                  <a:gd name="T69" fmla="*/ 97 h 124"/>
                  <a:gd name="T70" fmla="*/ 128 w 198"/>
                  <a:gd name="T71" fmla="*/ 101 h 124"/>
                  <a:gd name="T72" fmla="*/ 119 w 198"/>
                  <a:gd name="T73" fmla="*/ 101 h 124"/>
                  <a:gd name="T74" fmla="*/ 106 w 198"/>
                  <a:gd name="T75" fmla="*/ 88 h 124"/>
                  <a:gd name="T76" fmla="*/ 113 w 198"/>
                  <a:gd name="T77" fmla="*/ 111 h 124"/>
                  <a:gd name="T78" fmla="*/ 105 w 198"/>
                  <a:gd name="T79" fmla="*/ 104 h 124"/>
                  <a:gd name="T80" fmla="*/ 90 w 198"/>
                  <a:gd name="T81" fmla="*/ 87 h 124"/>
                  <a:gd name="T82" fmla="*/ 70 w 198"/>
                  <a:gd name="T83" fmla="*/ 74 h 124"/>
                  <a:gd name="T84" fmla="*/ 49 w 198"/>
                  <a:gd name="T85" fmla="*/ 70 h 124"/>
                  <a:gd name="T86" fmla="*/ 36 w 198"/>
                  <a:gd name="T87" fmla="*/ 14 h 124"/>
                  <a:gd name="T88" fmla="*/ 81 w 198"/>
                  <a:gd name="T89" fmla="*/ 18 h 124"/>
                  <a:gd name="T90" fmla="*/ 77 w 198"/>
                  <a:gd name="T91" fmla="*/ 39 h 124"/>
                  <a:gd name="T92" fmla="*/ 104 w 198"/>
                  <a:gd name="T93" fmla="*/ 33 h 124"/>
                  <a:gd name="T94" fmla="*/ 153 w 198"/>
                  <a:gd name="T95" fmla="*/ 82 h 124"/>
                  <a:gd name="T96" fmla="*/ 158 w 198"/>
                  <a:gd name="T97" fmla="*/ 76 h 124"/>
                  <a:gd name="T98" fmla="*/ 116 w 198"/>
                  <a:gd name="T99" fmla="*/ 47 h 124"/>
                  <a:gd name="T100" fmla="*/ 97 w 198"/>
                  <a:gd name="T101" fmla="*/ 25 h 124"/>
                  <a:gd name="T102" fmla="*/ 81 w 198"/>
                  <a:gd name="T103" fmla="*/ 30 h 124"/>
                  <a:gd name="T104" fmla="*/ 110 w 198"/>
                  <a:gd name="T105" fmla="*/ 15 h 124"/>
                  <a:gd name="T106" fmla="*/ 188 w 198"/>
                  <a:gd name="T107" fmla="*/ 6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8" h="124">
                    <a:moveTo>
                      <a:pt x="198" y="65"/>
                    </a:moveTo>
                    <a:cubicBezTo>
                      <a:pt x="176" y="8"/>
                      <a:pt x="176" y="8"/>
                      <a:pt x="176" y="8"/>
                    </a:cubicBezTo>
                    <a:cubicBezTo>
                      <a:pt x="141" y="22"/>
                      <a:pt x="141" y="22"/>
                      <a:pt x="141" y="22"/>
                    </a:cubicBezTo>
                    <a:cubicBezTo>
                      <a:pt x="114" y="8"/>
                      <a:pt x="114" y="8"/>
                      <a:pt x="114" y="8"/>
                    </a:cubicBezTo>
                    <a:cubicBezTo>
                      <a:pt x="113" y="8"/>
                      <a:pt x="99" y="0"/>
                      <a:pt x="90" y="9"/>
                    </a:cubicBezTo>
                    <a:cubicBezTo>
                      <a:pt x="88" y="11"/>
                      <a:pt x="88" y="11"/>
                      <a:pt x="88" y="11"/>
                    </a:cubicBezTo>
                    <a:cubicBezTo>
                      <a:pt x="80" y="8"/>
                      <a:pt x="68" y="7"/>
                      <a:pt x="56" y="16"/>
                    </a:cubicBezTo>
                    <a:cubicBezTo>
                      <a:pt x="33" y="3"/>
                      <a:pt x="33" y="3"/>
                      <a:pt x="33" y="3"/>
                    </a:cubicBezTo>
                    <a:cubicBezTo>
                      <a:pt x="0" y="54"/>
                      <a:pt x="0" y="54"/>
                      <a:pt x="0" y="54"/>
                    </a:cubicBezTo>
                    <a:cubicBezTo>
                      <a:pt x="37" y="82"/>
                      <a:pt x="37" y="82"/>
                      <a:pt x="37" y="82"/>
                    </a:cubicBezTo>
                    <a:cubicBezTo>
                      <a:pt x="35" y="84"/>
                      <a:pt x="34" y="86"/>
                      <a:pt x="34" y="89"/>
                    </a:cubicBezTo>
                    <a:cubicBezTo>
                      <a:pt x="34" y="92"/>
                      <a:pt x="36" y="95"/>
                      <a:pt x="38" y="97"/>
                    </a:cubicBezTo>
                    <a:cubicBezTo>
                      <a:pt x="40" y="99"/>
                      <a:pt x="43" y="100"/>
                      <a:pt x="46" y="100"/>
                    </a:cubicBezTo>
                    <a:cubicBezTo>
                      <a:pt x="47" y="100"/>
                      <a:pt x="49" y="100"/>
                      <a:pt x="50" y="100"/>
                    </a:cubicBezTo>
                    <a:cubicBezTo>
                      <a:pt x="50" y="101"/>
                      <a:pt x="51" y="102"/>
                      <a:pt x="52" y="104"/>
                    </a:cubicBezTo>
                    <a:cubicBezTo>
                      <a:pt x="55" y="106"/>
                      <a:pt x="57" y="107"/>
                      <a:pt x="61" y="107"/>
                    </a:cubicBezTo>
                    <a:cubicBezTo>
                      <a:pt x="61" y="107"/>
                      <a:pt x="61" y="107"/>
                      <a:pt x="61" y="107"/>
                    </a:cubicBezTo>
                    <a:cubicBezTo>
                      <a:pt x="61" y="107"/>
                      <a:pt x="61" y="107"/>
                      <a:pt x="61" y="107"/>
                    </a:cubicBezTo>
                    <a:cubicBezTo>
                      <a:pt x="62" y="109"/>
                      <a:pt x="63" y="111"/>
                      <a:pt x="64" y="113"/>
                    </a:cubicBezTo>
                    <a:cubicBezTo>
                      <a:pt x="67" y="116"/>
                      <a:pt x="71" y="117"/>
                      <a:pt x="75" y="116"/>
                    </a:cubicBezTo>
                    <a:cubicBezTo>
                      <a:pt x="76" y="117"/>
                      <a:pt x="76" y="119"/>
                      <a:pt x="78" y="120"/>
                    </a:cubicBezTo>
                    <a:cubicBezTo>
                      <a:pt x="80" y="123"/>
                      <a:pt x="83" y="124"/>
                      <a:pt x="86" y="124"/>
                    </a:cubicBezTo>
                    <a:cubicBezTo>
                      <a:pt x="89" y="124"/>
                      <a:pt x="92" y="123"/>
                      <a:pt x="94" y="120"/>
                    </a:cubicBezTo>
                    <a:cubicBezTo>
                      <a:pt x="97" y="118"/>
                      <a:pt x="97" y="118"/>
                      <a:pt x="97" y="118"/>
                    </a:cubicBezTo>
                    <a:cubicBezTo>
                      <a:pt x="97" y="118"/>
                      <a:pt x="97" y="118"/>
                      <a:pt x="97" y="118"/>
                    </a:cubicBezTo>
                    <a:cubicBezTo>
                      <a:pt x="100" y="114"/>
                      <a:pt x="100" y="114"/>
                      <a:pt x="100" y="114"/>
                    </a:cubicBezTo>
                    <a:cubicBezTo>
                      <a:pt x="103" y="116"/>
                      <a:pt x="103" y="116"/>
                      <a:pt x="103" y="116"/>
                    </a:cubicBezTo>
                    <a:cubicBezTo>
                      <a:pt x="105" y="119"/>
                      <a:pt x="108" y="120"/>
                      <a:pt x="111" y="120"/>
                    </a:cubicBezTo>
                    <a:cubicBezTo>
                      <a:pt x="114" y="120"/>
                      <a:pt x="117" y="119"/>
                      <a:pt x="119" y="116"/>
                    </a:cubicBezTo>
                    <a:cubicBezTo>
                      <a:pt x="120" y="115"/>
                      <a:pt x="121" y="114"/>
                      <a:pt x="122" y="112"/>
                    </a:cubicBezTo>
                    <a:cubicBezTo>
                      <a:pt x="122" y="112"/>
                      <a:pt x="123" y="112"/>
                      <a:pt x="124" y="112"/>
                    </a:cubicBezTo>
                    <a:cubicBezTo>
                      <a:pt x="127" y="112"/>
                      <a:pt x="130" y="111"/>
                      <a:pt x="132" y="109"/>
                    </a:cubicBezTo>
                    <a:cubicBezTo>
                      <a:pt x="134" y="107"/>
                      <a:pt x="135" y="105"/>
                      <a:pt x="135" y="103"/>
                    </a:cubicBezTo>
                    <a:cubicBezTo>
                      <a:pt x="136" y="103"/>
                      <a:pt x="136" y="103"/>
                      <a:pt x="136" y="103"/>
                    </a:cubicBezTo>
                    <a:cubicBezTo>
                      <a:pt x="139" y="103"/>
                      <a:pt x="142" y="102"/>
                      <a:pt x="144" y="100"/>
                    </a:cubicBezTo>
                    <a:cubicBezTo>
                      <a:pt x="145" y="99"/>
                      <a:pt x="146" y="97"/>
                      <a:pt x="147" y="96"/>
                    </a:cubicBezTo>
                    <a:cubicBezTo>
                      <a:pt x="148" y="96"/>
                      <a:pt x="149" y="96"/>
                      <a:pt x="151" y="96"/>
                    </a:cubicBezTo>
                    <a:cubicBezTo>
                      <a:pt x="154" y="96"/>
                      <a:pt x="157" y="95"/>
                      <a:pt x="159" y="93"/>
                    </a:cubicBezTo>
                    <a:cubicBezTo>
                      <a:pt x="162" y="90"/>
                      <a:pt x="163" y="87"/>
                      <a:pt x="162" y="83"/>
                    </a:cubicBezTo>
                    <a:lnTo>
                      <a:pt x="198" y="65"/>
                    </a:lnTo>
                    <a:close/>
                    <a:moveTo>
                      <a:pt x="53" y="86"/>
                    </a:moveTo>
                    <a:cubicBezTo>
                      <a:pt x="53" y="86"/>
                      <a:pt x="53" y="86"/>
                      <a:pt x="53" y="86"/>
                    </a:cubicBezTo>
                    <a:cubicBezTo>
                      <a:pt x="53" y="86"/>
                      <a:pt x="53" y="86"/>
                      <a:pt x="53" y="86"/>
                    </a:cubicBezTo>
                    <a:cubicBezTo>
                      <a:pt x="48" y="91"/>
                      <a:pt x="48" y="91"/>
                      <a:pt x="48" y="91"/>
                    </a:cubicBezTo>
                    <a:cubicBezTo>
                      <a:pt x="47" y="93"/>
                      <a:pt x="45" y="93"/>
                      <a:pt x="44" y="91"/>
                    </a:cubicBezTo>
                    <a:cubicBezTo>
                      <a:pt x="43" y="91"/>
                      <a:pt x="42" y="90"/>
                      <a:pt x="42" y="89"/>
                    </a:cubicBezTo>
                    <a:cubicBezTo>
                      <a:pt x="42" y="88"/>
                      <a:pt x="43" y="87"/>
                      <a:pt x="44" y="86"/>
                    </a:cubicBezTo>
                    <a:cubicBezTo>
                      <a:pt x="55" y="75"/>
                      <a:pt x="55" y="75"/>
                      <a:pt x="55" y="75"/>
                    </a:cubicBezTo>
                    <a:cubicBezTo>
                      <a:pt x="56" y="74"/>
                      <a:pt x="58" y="74"/>
                      <a:pt x="60" y="75"/>
                    </a:cubicBezTo>
                    <a:cubicBezTo>
                      <a:pt x="61" y="77"/>
                      <a:pt x="61" y="79"/>
                      <a:pt x="60" y="80"/>
                    </a:cubicBezTo>
                    <a:cubicBezTo>
                      <a:pt x="60" y="80"/>
                      <a:pt x="60" y="80"/>
                      <a:pt x="60" y="80"/>
                    </a:cubicBezTo>
                    <a:cubicBezTo>
                      <a:pt x="54" y="86"/>
                      <a:pt x="54" y="86"/>
                      <a:pt x="54" y="86"/>
                    </a:cubicBezTo>
                    <a:lnTo>
                      <a:pt x="53" y="86"/>
                    </a:lnTo>
                    <a:close/>
                    <a:moveTo>
                      <a:pt x="64" y="97"/>
                    </a:moveTo>
                    <a:cubicBezTo>
                      <a:pt x="63" y="98"/>
                      <a:pt x="63" y="98"/>
                      <a:pt x="63" y="98"/>
                    </a:cubicBezTo>
                    <a:cubicBezTo>
                      <a:pt x="62" y="99"/>
                      <a:pt x="61" y="99"/>
                      <a:pt x="61" y="99"/>
                    </a:cubicBezTo>
                    <a:cubicBezTo>
                      <a:pt x="61" y="99"/>
                      <a:pt x="61" y="99"/>
                      <a:pt x="61" y="99"/>
                    </a:cubicBezTo>
                    <a:cubicBezTo>
                      <a:pt x="60" y="99"/>
                      <a:pt x="59" y="99"/>
                      <a:pt x="58" y="98"/>
                    </a:cubicBezTo>
                    <a:cubicBezTo>
                      <a:pt x="57" y="97"/>
                      <a:pt x="57" y="94"/>
                      <a:pt x="59" y="92"/>
                    </a:cubicBezTo>
                    <a:cubicBezTo>
                      <a:pt x="67" y="84"/>
                      <a:pt x="67" y="84"/>
                      <a:pt x="67" y="84"/>
                    </a:cubicBezTo>
                    <a:cubicBezTo>
                      <a:pt x="68" y="83"/>
                      <a:pt x="69" y="82"/>
                      <a:pt x="71" y="82"/>
                    </a:cubicBezTo>
                    <a:cubicBezTo>
                      <a:pt x="72" y="82"/>
                      <a:pt x="73" y="82"/>
                      <a:pt x="73" y="83"/>
                    </a:cubicBezTo>
                    <a:cubicBezTo>
                      <a:pt x="75" y="84"/>
                      <a:pt x="75" y="86"/>
                      <a:pt x="73" y="88"/>
                    </a:cubicBezTo>
                    <a:cubicBezTo>
                      <a:pt x="64" y="96"/>
                      <a:pt x="64" y="96"/>
                      <a:pt x="64" y="96"/>
                    </a:cubicBezTo>
                    <a:cubicBezTo>
                      <a:pt x="64" y="96"/>
                      <a:pt x="64" y="96"/>
                      <a:pt x="64" y="97"/>
                    </a:cubicBezTo>
                    <a:close/>
                    <a:moveTo>
                      <a:pt x="78" y="104"/>
                    </a:moveTo>
                    <a:cubicBezTo>
                      <a:pt x="78" y="104"/>
                      <a:pt x="78" y="104"/>
                      <a:pt x="77" y="104"/>
                    </a:cubicBezTo>
                    <a:cubicBezTo>
                      <a:pt x="75" y="107"/>
                      <a:pt x="75" y="107"/>
                      <a:pt x="75" y="107"/>
                    </a:cubicBezTo>
                    <a:cubicBezTo>
                      <a:pt x="74" y="108"/>
                      <a:pt x="71" y="108"/>
                      <a:pt x="70" y="107"/>
                    </a:cubicBezTo>
                    <a:cubicBezTo>
                      <a:pt x="69" y="106"/>
                      <a:pt x="69" y="104"/>
                      <a:pt x="70" y="102"/>
                    </a:cubicBezTo>
                    <a:cubicBezTo>
                      <a:pt x="79" y="93"/>
                      <a:pt x="79" y="93"/>
                      <a:pt x="79" y="93"/>
                    </a:cubicBezTo>
                    <a:cubicBezTo>
                      <a:pt x="79" y="93"/>
                      <a:pt x="79" y="93"/>
                      <a:pt x="79" y="93"/>
                    </a:cubicBezTo>
                    <a:cubicBezTo>
                      <a:pt x="80" y="92"/>
                      <a:pt x="80" y="92"/>
                      <a:pt x="80" y="92"/>
                    </a:cubicBezTo>
                    <a:cubicBezTo>
                      <a:pt x="80" y="92"/>
                      <a:pt x="81" y="91"/>
                      <a:pt x="82" y="91"/>
                    </a:cubicBezTo>
                    <a:cubicBezTo>
                      <a:pt x="83" y="91"/>
                      <a:pt x="84" y="92"/>
                      <a:pt x="85" y="92"/>
                    </a:cubicBezTo>
                    <a:cubicBezTo>
                      <a:pt x="86" y="94"/>
                      <a:pt x="86" y="95"/>
                      <a:pt x="85" y="97"/>
                    </a:cubicBezTo>
                    <a:cubicBezTo>
                      <a:pt x="78" y="104"/>
                      <a:pt x="78" y="104"/>
                      <a:pt x="78" y="104"/>
                    </a:cubicBezTo>
                    <a:close/>
                    <a:moveTo>
                      <a:pt x="96" y="107"/>
                    </a:moveTo>
                    <a:cubicBezTo>
                      <a:pt x="88" y="115"/>
                      <a:pt x="88" y="115"/>
                      <a:pt x="88" y="115"/>
                    </a:cubicBezTo>
                    <a:cubicBezTo>
                      <a:pt x="87" y="116"/>
                      <a:pt x="85" y="116"/>
                      <a:pt x="83" y="115"/>
                    </a:cubicBezTo>
                    <a:cubicBezTo>
                      <a:pt x="83" y="114"/>
                      <a:pt x="82" y="113"/>
                      <a:pt x="82" y="112"/>
                    </a:cubicBezTo>
                    <a:cubicBezTo>
                      <a:pt x="82" y="111"/>
                      <a:pt x="83" y="111"/>
                      <a:pt x="83" y="110"/>
                    </a:cubicBezTo>
                    <a:cubicBezTo>
                      <a:pt x="86" y="107"/>
                      <a:pt x="86" y="107"/>
                      <a:pt x="86" y="107"/>
                    </a:cubicBezTo>
                    <a:cubicBezTo>
                      <a:pt x="86" y="107"/>
                      <a:pt x="86" y="107"/>
                      <a:pt x="86" y="107"/>
                    </a:cubicBezTo>
                    <a:cubicBezTo>
                      <a:pt x="90" y="103"/>
                      <a:pt x="90" y="103"/>
                      <a:pt x="90" y="103"/>
                    </a:cubicBezTo>
                    <a:cubicBezTo>
                      <a:pt x="91" y="103"/>
                      <a:pt x="91" y="102"/>
                      <a:pt x="91" y="102"/>
                    </a:cubicBezTo>
                    <a:cubicBezTo>
                      <a:pt x="91" y="102"/>
                      <a:pt x="91" y="102"/>
                      <a:pt x="91" y="102"/>
                    </a:cubicBezTo>
                    <a:cubicBezTo>
                      <a:pt x="93" y="101"/>
                      <a:pt x="95" y="101"/>
                      <a:pt x="96" y="102"/>
                    </a:cubicBezTo>
                    <a:cubicBezTo>
                      <a:pt x="97" y="103"/>
                      <a:pt x="97" y="103"/>
                      <a:pt x="97" y="104"/>
                    </a:cubicBezTo>
                    <a:cubicBezTo>
                      <a:pt x="97" y="105"/>
                      <a:pt x="97" y="106"/>
                      <a:pt x="96" y="107"/>
                    </a:cubicBezTo>
                    <a:close/>
                    <a:moveTo>
                      <a:pt x="153" y="87"/>
                    </a:moveTo>
                    <a:cubicBezTo>
                      <a:pt x="152" y="89"/>
                      <a:pt x="150" y="89"/>
                      <a:pt x="148" y="87"/>
                    </a:cubicBezTo>
                    <a:cubicBezTo>
                      <a:pt x="128" y="67"/>
                      <a:pt x="128" y="67"/>
                      <a:pt x="128" y="67"/>
                    </a:cubicBezTo>
                    <a:cubicBezTo>
                      <a:pt x="128" y="67"/>
                      <a:pt x="128" y="67"/>
                      <a:pt x="128" y="67"/>
                    </a:cubicBezTo>
                    <a:cubicBezTo>
                      <a:pt x="128" y="67"/>
                      <a:pt x="128" y="67"/>
                      <a:pt x="128" y="67"/>
                    </a:cubicBezTo>
                    <a:cubicBezTo>
                      <a:pt x="122" y="72"/>
                      <a:pt x="122" y="72"/>
                      <a:pt x="122" y="72"/>
                    </a:cubicBezTo>
                    <a:cubicBezTo>
                      <a:pt x="137" y="88"/>
                      <a:pt x="137" y="88"/>
                      <a:pt x="137" y="88"/>
                    </a:cubicBezTo>
                    <a:cubicBezTo>
                      <a:pt x="138" y="89"/>
                      <a:pt x="139" y="91"/>
                      <a:pt x="139" y="92"/>
                    </a:cubicBezTo>
                    <a:cubicBezTo>
                      <a:pt x="139" y="93"/>
                      <a:pt x="139" y="94"/>
                      <a:pt x="139" y="94"/>
                    </a:cubicBezTo>
                    <a:cubicBezTo>
                      <a:pt x="137" y="95"/>
                      <a:pt x="135" y="95"/>
                      <a:pt x="134" y="94"/>
                    </a:cubicBezTo>
                    <a:cubicBezTo>
                      <a:pt x="132" y="93"/>
                      <a:pt x="132" y="93"/>
                      <a:pt x="132" y="93"/>
                    </a:cubicBezTo>
                    <a:cubicBezTo>
                      <a:pt x="132" y="93"/>
                      <a:pt x="132" y="93"/>
                      <a:pt x="132" y="93"/>
                    </a:cubicBezTo>
                    <a:cubicBezTo>
                      <a:pt x="117" y="77"/>
                      <a:pt x="117" y="77"/>
                      <a:pt x="117" y="77"/>
                    </a:cubicBezTo>
                    <a:cubicBezTo>
                      <a:pt x="111" y="83"/>
                      <a:pt x="111" y="83"/>
                      <a:pt x="111" y="83"/>
                    </a:cubicBezTo>
                    <a:cubicBezTo>
                      <a:pt x="125" y="97"/>
                      <a:pt x="125" y="97"/>
                      <a:pt x="125" y="97"/>
                    </a:cubicBezTo>
                    <a:cubicBezTo>
                      <a:pt x="125" y="97"/>
                      <a:pt x="125" y="97"/>
                      <a:pt x="125" y="97"/>
                    </a:cubicBezTo>
                    <a:cubicBezTo>
                      <a:pt x="127" y="98"/>
                      <a:pt x="127" y="98"/>
                      <a:pt x="127" y="98"/>
                    </a:cubicBezTo>
                    <a:cubicBezTo>
                      <a:pt x="127" y="99"/>
                      <a:pt x="128" y="100"/>
                      <a:pt x="128" y="101"/>
                    </a:cubicBezTo>
                    <a:cubicBezTo>
                      <a:pt x="128" y="102"/>
                      <a:pt x="127" y="102"/>
                      <a:pt x="127" y="103"/>
                    </a:cubicBezTo>
                    <a:cubicBezTo>
                      <a:pt x="125" y="104"/>
                      <a:pt x="123" y="104"/>
                      <a:pt x="122" y="103"/>
                    </a:cubicBezTo>
                    <a:cubicBezTo>
                      <a:pt x="119" y="101"/>
                      <a:pt x="119" y="101"/>
                      <a:pt x="119" y="101"/>
                    </a:cubicBezTo>
                    <a:cubicBezTo>
                      <a:pt x="119" y="101"/>
                      <a:pt x="119" y="100"/>
                      <a:pt x="119" y="100"/>
                    </a:cubicBezTo>
                    <a:cubicBezTo>
                      <a:pt x="119" y="100"/>
                      <a:pt x="119" y="100"/>
                      <a:pt x="119" y="100"/>
                    </a:cubicBezTo>
                    <a:cubicBezTo>
                      <a:pt x="106" y="88"/>
                      <a:pt x="106" y="88"/>
                      <a:pt x="106" y="88"/>
                    </a:cubicBezTo>
                    <a:cubicBezTo>
                      <a:pt x="101" y="93"/>
                      <a:pt x="101" y="93"/>
                      <a:pt x="101" y="93"/>
                    </a:cubicBezTo>
                    <a:cubicBezTo>
                      <a:pt x="113" y="106"/>
                      <a:pt x="113" y="106"/>
                      <a:pt x="113" y="106"/>
                    </a:cubicBezTo>
                    <a:cubicBezTo>
                      <a:pt x="115" y="107"/>
                      <a:pt x="115" y="110"/>
                      <a:pt x="113" y="111"/>
                    </a:cubicBezTo>
                    <a:cubicBezTo>
                      <a:pt x="112" y="112"/>
                      <a:pt x="110" y="112"/>
                      <a:pt x="108" y="111"/>
                    </a:cubicBezTo>
                    <a:cubicBezTo>
                      <a:pt x="105" y="107"/>
                      <a:pt x="105" y="107"/>
                      <a:pt x="105" y="107"/>
                    </a:cubicBezTo>
                    <a:cubicBezTo>
                      <a:pt x="105" y="106"/>
                      <a:pt x="105" y="105"/>
                      <a:pt x="105" y="104"/>
                    </a:cubicBezTo>
                    <a:cubicBezTo>
                      <a:pt x="105" y="101"/>
                      <a:pt x="104" y="98"/>
                      <a:pt x="102" y="96"/>
                    </a:cubicBezTo>
                    <a:cubicBezTo>
                      <a:pt x="100" y="94"/>
                      <a:pt x="97" y="93"/>
                      <a:pt x="94" y="93"/>
                    </a:cubicBezTo>
                    <a:cubicBezTo>
                      <a:pt x="93" y="91"/>
                      <a:pt x="92" y="88"/>
                      <a:pt x="90" y="87"/>
                    </a:cubicBezTo>
                    <a:cubicBezTo>
                      <a:pt x="88" y="84"/>
                      <a:pt x="85" y="83"/>
                      <a:pt x="82" y="83"/>
                    </a:cubicBezTo>
                    <a:cubicBezTo>
                      <a:pt x="82" y="81"/>
                      <a:pt x="81" y="79"/>
                      <a:pt x="79" y="77"/>
                    </a:cubicBezTo>
                    <a:cubicBezTo>
                      <a:pt x="77" y="75"/>
                      <a:pt x="73" y="74"/>
                      <a:pt x="70" y="74"/>
                    </a:cubicBezTo>
                    <a:cubicBezTo>
                      <a:pt x="69" y="74"/>
                      <a:pt x="69" y="75"/>
                      <a:pt x="68" y="75"/>
                    </a:cubicBezTo>
                    <a:cubicBezTo>
                      <a:pt x="68" y="73"/>
                      <a:pt x="67" y="71"/>
                      <a:pt x="65" y="70"/>
                    </a:cubicBezTo>
                    <a:cubicBezTo>
                      <a:pt x="61" y="65"/>
                      <a:pt x="53" y="65"/>
                      <a:pt x="49" y="70"/>
                    </a:cubicBezTo>
                    <a:cubicBezTo>
                      <a:pt x="43" y="76"/>
                      <a:pt x="43" y="76"/>
                      <a:pt x="43" y="76"/>
                    </a:cubicBezTo>
                    <a:cubicBezTo>
                      <a:pt x="11" y="52"/>
                      <a:pt x="11" y="52"/>
                      <a:pt x="11" y="52"/>
                    </a:cubicBezTo>
                    <a:cubicBezTo>
                      <a:pt x="36" y="14"/>
                      <a:pt x="36" y="14"/>
                      <a:pt x="36" y="14"/>
                    </a:cubicBezTo>
                    <a:cubicBezTo>
                      <a:pt x="57" y="26"/>
                      <a:pt x="57" y="26"/>
                      <a:pt x="57" y="26"/>
                    </a:cubicBezTo>
                    <a:cubicBezTo>
                      <a:pt x="59" y="24"/>
                      <a:pt x="59" y="24"/>
                      <a:pt x="59" y="24"/>
                    </a:cubicBezTo>
                    <a:cubicBezTo>
                      <a:pt x="68" y="16"/>
                      <a:pt x="76" y="16"/>
                      <a:pt x="81" y="18"/>
                    </a:cubicBezTo>
                    <a:cubicBezTo>
                      <a:pt x="77" y="22"/>
                      <a:pt x="77" y="22"/>
                      <a:pt x="77" y="22"/>
                    </a:cubicBezTo>
                    <a:cubicBezTo>
                      <a:pt x="75" y="24"/>
                      <a:pt x="73" y="27"/>
                      <a:pt x="73" y="30"/>
                    </a:cubicBezTo>
                    <a:cubicBezTo>
                      <a:pt x="73" y="33"/>
                      <a:pt x="75" y="36"/>
                      <a:pt x="77" y="39"/>
                    </a:cubicBezTo>
                    <a:cubicBezTo>
                      <a:pt x="82" y="43"/>
                      <a:pt x="89" y="43"/>
                      <a:pt x="94" y="39"/>
                    </a:cubicBezTo>
                    <a:cubicBezTo>
                      <a:pt x="100" y="33"/>
                      <a:pt x="100" y="33"/>
                      <a:pt x="100" y="33"/>
                    </a:cubicBezTo>
                    <a:cubicBezTo>
                      <a:pt x="104" y="33"/>
                      <a:pt x="104" y="33"/>
                      <a:pt x="104" y="33"/>
                    </a:cubicBezTo>
                    <a:cubicBezTo>
                      <a:pt x="104" y="38"/>
                      <a:pt x="105" y="46"/>
                      <a:pt x="110" y="52"/>
                    </a:cubicBezTo>
                    <a:cubicBezTo>
                      <a:pt x="115" y="58"/>
                      <a:pt x="122" y="61"/>
                      <a:pt x="132" y="61"/>
                    </a:cubicBezTo>
                    <a:cubicBezTo>
                      <a:pt x="153" y="82"/>
                      <a:pt x="153" y="82"/>
                      <a:pt x="153" y="82"/>
                    </a:cubicBezTo>
                    <a:cubicBezTo>
                      <a:pt x="154" y="83"/>
                      <a:pt x="154" y="84"/>
                      <a:pt x="154" y="85"/>
                    </a:cubicBezTo>
                    <a:cubicBezTo>
                      <a:pt x="154" y="86"/>
                      <a:pt x="154" y="87"/>
                      <a:pt x="153" y="87"/>
                    </a:cubicBezTo>
                    <a:close/>
                    <a:moveTo>
                      <a:pt x="158" y="76"/>
                    </a:moveTo>
                    <a:cubicBezTo>
                      <a:pt x="135" y="53"/>
                      <a:pt x="135" y="53"/>
                      <a:pt x="135" y="53"/>
                    </a:cubicBezTo>
                    <a:cubicBezTo>
                      <a:pt x="133" y="53"/>
                      <a:pt x="133" y="53"/>
                      <a:pt x="133" y="53"/>
                    </a:cubicBezTo>
                    <a:cubicBezTo>
                      <a:pt x="125" y="53"/>
                      <a:pt x="120" y="51"/>
                      <a:pt x="116" y="47"/>
                    </a:cubicBezTo>
                    <a:cubicBezTo>
                      <a:pt x="110" y="40"/>
                      <a:pt x="112" y="30"/>
                      <a:pt x="112" y="29"/>
                    </a:cubicBezTo>
                    <a:cubicBezTo>
                      <a:pt x="113" y="25"/>
                      <a:pt x="113" y="25"/>
                      <a:pt x="113" y="25"/>
                    </a:cubicBezTo>
                    <a:cubicBezTo>
                      <a:pt x="97" y="25"/>
                      <a:pt x="97" y="25"/>
                      <a:pt x="97" y="25"/>
                    </a:cubicBezTo>
                    <a:cubicBezTo>
                      <a:pt x="88" y="33"/>
                      <a:pt x="88" y="33"/>
                      <a:pt x="88" y="33"/>
                    </a:cubicBezTo>
                    <a:cubicBezTo>
                      <a:pt x="87" y="35"/>
                      <a:pt x="84" y="35"/>
                      <a:pt x="83" y="33"/>
                    </a:cubicBezTo>
                    <a:cubicBezTo>
                      <a:pt x="82" y="32"/>
                      <a:pt x="81" y="31"/>
                      <a:pt x="81" y="30"/>
                    </a:cubicBezTo>
                    <a:cubicBezTo>
                      <a:pt x="81" y="29"/>
                      <a:pt x="82" y="28"/>
                      <a:pt x="83" y="27"/>
                    </a:cubicBezTo>
                    <a:cubicBezTo>
                      <a:pt x="95" y="15"/>
                      <a:pt x="95" y="15"/>
                      <a:pt x="95" y="15"/>
                    </a:cubicBezTo>
                    <a:cubicBezTo>
                      <a:pt x="100" y="10"/>
                      <a:pt x="110" y="15"/>
                      <a:pt x="110" y="15"/>
                    </a:cubicBezTo>
                    <a:cubicBezTo>
                      <a:pt x="141" y="31"/>
                      <a:pt x="141" y="31"/>
                      <a:pt x="141" y="31"/>
                    </a:cubicBezTo>
                    <a:cubicBezTo>
                      <a:pt x="171" y="19"/>
                      <a:pt x="171" y="19"/>
                      <a:pt x="171" y="19"/>
                    </a:cubicBezTo>
                    <a:cubicBezTo>
                      <a:pt x="188" y="61"/>
                      <a:pt x="188" y="61"/>
                      <a:pt x="188" y="61"/>
                    </a:cubicBezTo>
                    <a:lnTo>
                      <a:pt x="158" y="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6" name="Group 14"/>
              <p:cNvGrpSpPr>
                <a:grpSpLocks noChangeAspect="1"/>
              </p:cNvGrpSpPr>
              <p:nvPr/>
            </p:nvGrpSpPr>
            <p:grpSpPr bwMode="auto">
              <a:xfrm>
                <a:off x="6301141" y="5148470"/>
                <a:ext cx="308660" cy="251425"/>
                <a:chOff x="8" y="4"/>
                <a:chExt cx="302" cy="246"/>
              </a:xfrm>
            </p:grpSpPr>
            <p:sp>
              <p:nvSpPr>
                <p:cNvPr id="24" name="Oval 15"/>
                <p:cNvSpPr>
                  <a:spLocks noChangeArrowheads="1"/>
                </p:cNvSpPr>
                <p:nvPr/>
              </p:nvSpPr>
              <p:spPr bwMode="auto">
                <a:xfrm>
                  <a:off x="167" y="221"/>
                  <a:ext cx="29" cy="29"/>
                </a:xfrm>
                <a:prstGeom prst="ellipse">
                  <a:avLst/>
                </a:pr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Oval 16"/>
                <p:cNvSpPr>
                  <a:spLocks noChangeArrowheads="1"/>
                </p:cNvSpPr>
                <p:nvPr/>
              </p:nvSpPr>
              <p:spPr bwMode="auto">
                <a:xfrm>
                  <a:off x="41" y="221"/>
                  <a:ext cx="27" cy="29"/>
                </a:xfrm>
                <a:prstGeom prst="ellipse">
                  <a:avLst/>
                </a:pr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7"/>
                <p:cNvSpPr>
                  <a:spLocks/>
                </p:cNvSpPr>
                <p:nvPr/>
              </p:nvSpPr>
              <p:spPr bwMode="auto">
                <a:xfrm>
                  <a:off x="25" y="4"/>
                  <a:ext cx="285" cy="195"/>
                </a:xfrm>
                <a:custGeom>
                  <a:avLst/>
                  <a:gdLst>
                    <a:gd name="T0" fmla="*/ 285 w 285"/>
                    <a:gd name="T1" fmla="*/ 0 h 195"/>
                    <a:gd name="T2" fmla="*/ 231 w 285"/>
                    <a:gd name="T3" fmla="*/ 0 h 195"/>
                    <a:gd name="T4" fmla="*/ 182 w 285"/>
                    <a:gd name="T5" fmla="*/ 195 h 195"/>
                    <a:gd name="T6" fmla="*/ 0 w 285"/>
                    <a:gd name="T7" fmla="*/ 195 h 195"/>
                  </a:gdLst>
                  <a:ahLst/>
                  <a:cxnLst>
                    <a:cxn ang="0">
                      <a:pos x="T0" y="T1"/>
                    </a:cxn>
                    <a:cxn ang="0">
                      <a:pos x="T2" y="T3"/>
                    </a:cxn>
                    <a:cxn ang="0">
                      <a:pos x="T4" y="T5"/>
                    </a:cxn>
                    <a:cxn ang="0">
                      <a:pos x="T6" y="T7"/>
                    </a:cxn>
                  </a:cxnLst>
                  <a:rect l="0" t="0" r="r" b="b"/>
                  <a:pathLst>
                    <a:path w="285" h="195">
                      <a:moveTo>
                        <a:pt x="285" y="0"/>
                      </a:moveTo>
                      <a:lnTo>
                        <a:pt x="231" y="0"/>
                      </a:lnTo>
                      <a:lnTo>
                        <a:pt x="182" y="195"/>
                      </a:lnTo>
                      <a:lnTo>
                        <a:pt x="0" y="195"/>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8"/>
                <p:cNvSpPr>
                  <a:spLocks/>
                </p:cNvSpPr>
                <p:nvPr/>
              </p:nvSpPr>
              <p:spPr bwMode="auto">
                <a:xfrm>
                  <a:off x="8" y="33"/>
                  <a:ext cx="240" cy="123"/>
                </a:xfrm>
                <a:custGeom>
                  <a:avLst/>
                  <a:gdLst>
                    <a:gd name="T0" fmla="*/ 240 w 240"/>
                    <a:gd name="T1" fmla="*/ 0 h 123"/>
                    <a:gd name="T2" fmla="*/ 0 w 240"/>
                    <a:gd name="T3" fmla="*/ 0 h 123"/>
                    <a:gd name="T4" fmla="*/ 29 w 240"/>
                    <a:gd name="T5" fmla="*/ 123 h 123"/>
                    <a:gd name="T6" fmla="*/ 211 w 240"/>
                    <a:gd name="T7" fmla="*/ 123 h 123"/>
                  </a:gdLst>
                  <a:ahLst/>
                  <a:cxnLst>
                    <a:cxn ang="0">
                      <a:pos x="T0" y="T1"/>
                    </a:cxn>
                    <a:cxn ang="0">
                      <a:pos x="T2" y="T3"/>
                    </a:cxn>
                    <a:cxn ang="0">
                      <a:pos x="T4" y="T5"/>
                    </a:cxn>
                    <a:cxn ang="0">
                      <a:pos x="T6" y="T7"/>
                    </a:cxn>
                  </a:cxnLst>
                  <a:rect l="0" t="0" r="r" b="b"/>
                  <a:pathLst>
                    <a:path w="240" h="123">
                      <a:moveTo>
                        <a:pt x="240" y="0"/>
                      </a:moveTo>
                      <a:lnTo>
                        <a:pt x="0" y="0"/>
                      </a:lnTo>
                      <a:lnTo>
                        <a:pt x="29" y="123"/>
                      </a:lnTo>
                      <a:lnTo>
                        <a:pt x="211" y="123"/>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spTree>
    <p:extLst>
      <p:ext uri="{BB962C8B-B14F-4D97-AF65-F5344CB8AC3E}">
        <p14:creationId xmlns:p14="http://schemas.microsoft.com/office/powerpoint/2010/main" val="207853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750" fill="hold"/>
                                        <p:tgtEl>
                                          <p:spTgt spid="55"/>
                                        </p:tgtEl>
                                        <p:attrNameLst>
                                          <p:attrName>ppt_x</p:attrName>
                                        </p:attrNameLst>
                                      </p:cBhvr>
                                      <p:tavLst>
                                        <p:tav tm="0">
                                          <p:val>
                                            <p:strVal val="1+#ppt_w/2"/>
                                          </p:val>
                                        </p:tav>
                                        <p:tav tm="100000">
                                          <p:val>
                                            <p:strVal val="#ppt_x"/>
                                          </p:val>
                                        </p:tav>
                                      </p:tavLst>
                                    </p:anim>
                                    <p:anim calcmode="lin" valueType="num">
                                      <p:cBhvr additive="base">
                                        <p:cTn id="8" dur="750" fill="hold"/>
                                        <p:tgtEl>
                                          <p:spTgt spid="55"/>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flipH="1">
            <a:off x="262" y="1705552"/>
            <a:ext cx="9326034" cy="4077712"/>
          </a:xfrm>
          <a:prstGeom prst="rect">
            <a:avLst/>
          </a:prstGeom>
          <a:solidFill>
            <a:schemeClr val="bg1">
              <a:lumMod val="95000"/>
            </a:schemeClr>
          </a:solidFill>
          <a:ln w="10795" cap="flat" cmpd="sng" algn="ctr">
            <a:noFill/>
            <a:prstDash val="solid"/>
            <a:headEnd type="none" w="med" len="med"/>
            <a:tailEnd type="none" w="med" len="med"/>
          </a:ln>
          <a:effectLst/>
        </p:spPr>
        <p:txBody>
          <a:bodyPr vert="horz" wrap="square" lIns="186521" tIns="46628" rIns="186521" bIns="46628" numCol="1" rtlCol="0" anchor="t" anchorCtr="0" compatLnSpc="1">
            <a:prstTxWarp prst="textNoShape">
              <a:avLst/>
            </a:prstTxWarp>
          </a:bodyPr>
          <a:lstStyle/>
          <a:p>
            <a:pPr defTabSz="932290" fontAlgn="base">
              <a:spcBef>
                <a:spcPct val="0"/>
              </a:spcBef>
              <a:spcAft>
                <a:spcPct val="0"/>
              </a:spcAft>
            </a:pPr>
            <a:endParaRPr lang="en-US" sz="2040" b="1" kern="0" dirty="0">
              <a:gradFill>
                <a:gsLst>
                  <a:gs pos="87611">
                    <a:srgbClr val="FFFFFF"/>
                  </a:gs>
                  <a:gs pos="46903">
                    <a:srgbClr val="FFFFFF"/>
                  </a:gs>
                </a:gsLst>
                <a:lin ang="5400000" scaled="0"/>
              </a:gradFill>
            </a:endParaRPr>
          </a:p>
        </p:txBody>
      </p:sp>
      <p:sp>
        <p:nvSpPr>
          <p:cNvPr id="2" name="Title 1"/>
          <p:cNvSpPr>
            <a:spLocks noGrp="1"/>
          </p:cNvSpPr>
          <p:nvPr>
            <p:ph type="title"/>
          </p:nvPr>
        </p:nvSpPr>
        <p:spPr/>
        <p:txBody>
          <a:bodyPr/>
          <a:lstStyle/>
          <a:p>
            <a:r>
              <a:rPr lang="en-US" sz="4400" dirty="0"/>
              <a:t>The Bing Network is cost effective for healthcare advertisers</a:t>
            </a:r>
          </a:p>
        </p:txBody>
      </p:sp>
      <p:graphicFrame>
        <p:nvGraphicFramePr>
          <p:cNvPr id="5" name="Chart 4"/>
          <p:cNvGraphicFramePr/>
          <p:nvPr>
            <p:extLst>
              <p:ext uri="{D42A27DB-BD31-4B8C-83A1-F6EECF244321}">
                <p14:modId xmlns:p14="http://schemas.microsoft.com/office/powerpoint/2010/main" val="1246532062"/>
              </p:ext>
            </p:extLst>
          </p:nvPr>
        </p:nvGraphicFramePr>
        <p:xfrm>
          <a:off x="257175" y="1705549"/>
          <a:ext cx="8865202" cy="407771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1399032" y="6528816"/>
            <a:ext cx="7461504" cy="283464"/>
          </a:xfrm>
          <a:prstGeom prst="rect">
            <a:avLst/>
          </a:prstGeom>
          <a:noFill/>
        </p:spPr>
        <p:txBody>
          <a:bodyPr wrap="square" lIns="182880" tIns="0" rIns="0" bIns="0" rtlCol="0" anchor="ctr" anchorCtr="0">
            <a:noAutofit/>
          </a:bodyPr>
          <a:lstStyle/>
          <a:p>
            <a:pPr algn="r">
              <a:lnSpc>
                <a:spcPct val="90000"/>
              </a:lnSpc>
              <a:spcBef>
                <a:spcPct val="20000"/>
              </a:spcBef>
              <a:buClr>
                <a:srgbClr val="737373"/>
              </a:buClr>
              <a:buSzPct val="115000"/>
            </a:pPr>
            <a:r>
              <a:rPr lang="en-US" sz="800" dirty="0">
                <a:solidFill>
                  <a:schemeClr val="tx2"/>
                </a:solidFill>
                <a:cs typeface="Segoe Pro Display Semibold"/>
              </a:rPr>
              <a:t>Source: US Marin Software CPC by Vertical Q4 2015.</a:t>
            </a:r>
          </a:p>
        </p:txBody>
      </p:sp>
      <p:sp>
        <p:nvSpPr>
          <p:cNvPr id="8" name="Rectangle 7"/>
          <p:cNvSpPr/>
          <p:nvPr/>
        </p:nvSpPr>
        <p:spPr bwMode="auto">
          <a:xfrm>
            <a:off x="3636655" y="2937409"/>
            <a:ext cx="2116782" cy="2446301"/>
          </a:xfrm>
          <a:prstGeom prst="rect">
            <a:avLst/>
          </a:prstGeom>
          <a:noFill/>
          <a:ln w="28575">
            <a:solidFill>
              <a:schemeClr val="accent2"/>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9828270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Graphic spid="5" grpId="0">
        <p:bldAsOne/>
      </p:bldGraphic>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Advertising takeaways for the </a:t>
            </a:r>
            <a:br>
              <a:rPr lang="en-US" dirty="0"/>
            </a:br>
            <a:r>
              <a:rPr lang="en-US" dirty="0"/>
              <a:t>2017 open enrollment periods</a:t>
            </a:r>
          </a:p>
        </p:txBody>
      </p:sp>
      <p:sp>
        <p:nvSpPr>
          <p:cNvPr id="13" name="Text Placeholder 4"/>
          <p:cNvSpPr txBox="1">
            <a:spLocks/>
          </p:cNvSpPr>
          <p:nvPr/>
        </p:nvSpPr>
        <p:spPr>
          <a:xfrm>
            <a:off x="1" y="1668463"/>
            <a:ext cx="5090160" cy="1106605"/>
          </a:xfrm>
          <a:prstGeom prst="rect">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lIns="457200" tIns="139891" rIns="182880" bIns="139891" rtlCol="0" anchor="t" anchorCtr="0"/>
          <a:lstStyle>
            <a:defPPr>
              <a:defRPr lang="en-US"/>
            </a:defPPr>
            <a:lvl1pPr fontAlgn="ctr">
              <a:defRPr sz="1600">
                <a:solidFill>
                  <a:schemeClr val="lt1"/>
                </a:solidFill>
                <a:latin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836" dirty="0">
                <a:gradFill>
                  <a:gsLst>
                    <a:gs pos="1250">
                      <a:schemeClr val="bg1"/>
                    </a:gs>
                    <a:gs pos="100000">
                      <a:schemeClr val="bg1"/>
                    </a:gs>
                  </a:gsLst>
                  <a:lin ang="5400000" scaled="0"/>
                </a:gradFill>
                <a:latin typeface="+mn-lt"/>
              </a:rPr>
              <a:t>Have your ACA campaigns ready for October and Medicare ready in September when searches start to rise</a:t>
            </a:r>
          </a:p>
        </p:txBody>
      </p:sp>
      <p:sp>
        <p:nvSpPr>
          <p:cNvPr id="14" name="Text Placeholder 4"/>
          <p:cNvSpPr txBox="1">
            <a:spLocks/>
          </p:cNvSpPr>
          <p:nvPr/>
        </p:nvSpPr>
        <p:spPr>
          <a:xfrm>
            <a:off x="1" y="2825706"/>
            <a:ext cx="5090160" cy="832192"/>
          </a:xfrm>
          <a:prstGeom prst="rect">
            <a:avLst/>
          </a:prstGeom>
          <a:solidFill>
            <a:schemeClr val="accent2"/>
          </a:solidFill>
          <a:ln>
            <a:noFill/>
          </a:ln>
          <a:effectLst/>
        </p:spPr>
        <p:style>
          <a:lnRef idx="1">
            <a:schemeClr val="accent2"/>
          </a:lnRef>
          <a:fillRef idx="3">
            <a:schemeClr val="accent2"/>
          </a:fillRef>
          <a:effectRef idx="2">
            <a:schemeClr val="accent2"/>
          </a:effectRef>
          <a:fontRef idx="minor">
            <a:schemeClr val="lt1"/>
          </a:fontRef>
        </p:style>
        <p:txBody>
          <a:bodyPr lIns="457200" tIns="139891" rIns="91440" bIns="139891" rtlCol="0" anchor="t" anchorCtr="0"/>
          <a:lstStyle>
            <a:defPPr>
              <a:defRPr lang="en-US"/>
            </a:defPPr>
            <a:lvl1pPr fontAlgn="ctr">
              <a:defRPr sz="1600">
                <a:solidFill>
                  <a:schemeClr val="lt1"/>
                </a:solidFill>
                <a:latin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836" dirty="0">
                <a:gradFill>
                  <a:gsLst>
                    <a:gs pos="1250">
                      <a:schemeClr val="bg1"/>
                    </a:gs>
                    <a:gs pos="100000">
                      <a:schemeClr val="bg1"/>
                    </a:gs>
                  </a:gsLst>
                  <a:lin ang="5400000" scaled="0"/>
                </a:gradFill>
                <a:latin typeface="+mn-lt"/>
              </a:rPr>
              <a:t>Plan your budgets accordingly to attract searchers throughout the open enrollments</a:t>
            </a:r>
            <a:endParaRPr lang="en-US" sz="1836" baseline="30000" dirty="0">
              <a:gradFill>
                <a:gsLst>
                  <a:gs pos="1250">
                    <a:schemeClr val="bg1"/>
                  </a:gs>
                  <a:gs pos="100000">
                    <a:schemeClr val="bg1"/>
                  </a:gs>
                </a:gsLst>
                <a:lin ang="5400000" scaled="0"/>
              </a:gradFill>
              <a:latin typeface="+mn-lt"/>
            </a:endParaRPr>
          </a:p>
        </p:txBody>
      </p:sp>
      <p:sp>
        <p:nvSpPr>
          <p:cNvPr id="15" name="Text Placeholder 4"/>
          <p:cNvSpPr txBox="1">
            <a:spLocks/>
          </p:cNvSpPr>
          <p:nvPr/>
        </p:nvSpPr>
        <p:spPr>
          <a:xfrm>
            <a:off x="1" y="4591366"/>
            <a:ext cx="5090160" cy="832192"/>
          </a:xfrm>
          <a:prstGeom prst="rect">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lIns="457200" tIns="139891" rIns="182880" bIns="139891" rtlCol="0" anchor="t" anchorCtr="0"/>
          <a:lstStyle>
            <a:defPPr>
              <a:defRPr lang="en-US"/>
            </a:defPPr>
            <a:lvl1pPr fontAlgn="ctr">
              <a:defRPr sz="2000">
                <a:solidFill>
                  <a:schemeClr val="bg1"/>
                </a:solidFill>
                <a:latin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836" dirty="0">
                <a:gradFill>
                  <a:gsLst>
                    <a:gs pos="1250">
                      <a:schemeClr val="bg1"/>
                    </a:gs>
                    <a:gs pos="100000">
                      <a:schemeClr val="bg1"/>
                    </a:gs>
                  </a:gsLst>
                  <a:lin ang="5400000" scaled="0"/>
                </a:gradFill>
                <a:latin typeface="+mn-lt"/>
              </a:rPr>
              <a:t>Leverage ad targeting and extensions to help your ads and message stand out</a:t>
            </a:r>
          </a:p>
          <a:p>
            <a:endParaRPr lang="en-US" sz="1836" b="1" baseline="30000" dirty="0">
              <a:gradFill>
                <a:gsLst>
                  <a:gs pos="1250">
                    <a:schemeClr val="bg1"/>
                  </a:gs>
                  <a:gs pos="100000">
                    <a:schemeClr val="bg1"/>
                  </a:gs>
                </a:gsLst>
                <a:lin ang="5400000" scaled="0"/>
              </a:gradFill>
              <a:latin typeface="+mn-lt"/>
            </a:endParaRPr>
          </a:p>
        </p:txBody>
      </p:sp>
      <p:sp>
        <p:nvSpPr>
          <p:cNvPr id="16" name="Text Placeholder 4"/>
          <p:cNvSpPr txBox="1">
            <a:spLocks/>
          </p:cNvSpPr>
          <p:nvPr/>
        </p:nvSpPr>
        <p:spPr>
          <a:xfrm>
            <a:off x="1" y="5474198"/>
            <a:ext cx="5090160" cy="832192"/>
          </a:xfrm>
          <a:prstGeom prst="rect">
            <a:avLst/>
          </a:prstGeom>
          <a:solidFill>
            <a:schemeClr val="accent2"/>
          </a:solidFill>
          <a:ln>
            <a:noFill/>
          </a:ln>
          <a:effectLst/>
        </p:spPr>
        <p:style>
          <a:lnRef idx="1">
            <a:schemeClr val="accent2"/>
          </a:lnRef>
          <a:fillRef idx="3">
            <a:schemeClr val="accent2"/>
          </a:fillRef>
          <a:effectRef idx="2">
            <a:schemeClr val="accent2"/>
          </a:effectRef>
          <a:fontRef idx="minor">
            <a:schemeClr val="lt1"/>
          </a:fontRef>
        </p:style>
        <p:txBody>
          <a:bodyPr lIns="457200" tIns="139891" rIns="182880" bIns="139891" rtlCol="0" anchor="t" anchorCtr="0"/>
          <a:lstStyle>
            <a:defPPr>
              <a:defRPr lang="en-US"/>
            </a:defPPr>
            <a:lvl1pPr fontAlgn="ctr">
              <a:defRPr sz="2000">
                <a:solidFill>
                  <a:schemeClr val="bg1"/>
                </a:solidFill>
                <a:latin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836" dirty="0">
                <a:gradFill>
                  <a:gsLst>
                    <a:gs pos="1250">
                      <a:schemeClr val="bg1"/>
                    </a:gs>
                    <a:gs pos="100000">
                      <a:schemeClr val="bg1"/>
                    </a:gs>
                  </a:gsLst>
                  <a:lin ang="5400000" scaled="0"/>
                </a:gradFill>
                <a:latin typeface="+mn-lt"/>
              </a:rPr>
              <a:t>Bid on Healthcare.gov, ACA, and Medicare related terms </a:t>
            </a:r>
          </a:p>
        </p:txBody>
      </p:sp>
      <p:sp>
        <p:nvSpPr>
          <p:cNvPr id="17" name="Text Placeholder 4"/>
          <p:cNvSpPr txBox="1">
            <a:spLocks/>
          </p:cNvSpPr>
          <p:nvPr/>
        </p:nvSpPr>
        <p:spPr>
          <a:xfrm>
            <a:off x="1" y="3708536"/>
            <a:ext cx="5090160" cy="832192"/>
          </a:xfrm>
          <a:prstGeom prst="rect">
            <a:avLst/>
          </a:prstGeom>
          <a:solidFill>
            <a:schemeClr val="accent3"/>
          </a:solidFill>
          <a:ln>
            <a:noFill/>
          </a:ln>
          <a:effectLst/>
        </p:spPr>
        <p:style>
          <a:lnRef idx="1">
            <a:schemeClr val="accent2"/>
          </a:lnRef>
          <a:fillRef idx="3">
            <a:schemeClr val="accent2"/>
          </a:fillRef>
          <a:effectRef idx="2">
            <a:schemeClr val="accent2"/>
          </a:effectRef>
          <a:fontRef idx="minor">
            <a:schemeClr val="lt1"/>
          </a:fontRef>
        </p:style>
        <p:txBody>
          <a:bodyPr lIns="457200" tIns="139891" rIns="182880" bIns="139891" rtlCol="0" anchor="t" anchorCtr="0"/>
          <a:lstStyle>
            <a:defPPr>
              <a:defRPr lang="en-US"/>
            </a:defPPr>
            <a:lvl1pPr fontAlgn="ctr">
              <a:defRPr sz="2000">
                <a:solidFill>
                  <a:schemeClr val="bg1"/>
                </a:solidFill>
                <a:latin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836" dirty="0">
                <a:gradFill>
                  <a:gsLst>
                    <a:gs pos="1250">
                      <a:schemeClr val="bg1"/>
                    </a:gs>
                    <a:gs pos="100000">
                      <a:schemeClr val="bg1"/>
                    </a:gs>
                  </a:gsLst>
                  <a:lin ang="5400000" scaled="0"/>
                </a:gradFill>
                <a:latin typeface="+mn-lt"/>
              </a:rPr>
              <a:t>Bid on your own brand terms to get more clicks for you and less for your competitors</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962" r="17763"/>
          <a:stretch/>
        </p:blipFill>
        <p:spPr>
          <a:xfrm flipH="1">
            <a:off x="5166359" y="1673679"/>
            <a:ext cx="4160203" cy="4637927"/>
          </a:xfrm>
          <a:prstGeom prst="rect">
            <a:avLst/>
          </a:prstGeom>
        </p:spPr>
      </p:pic>
    </p:spTree>
    <p:extLst>
      <p:ext uri="{BB962C8B-B14F-4D97-AF65-F5344CB8AC3E}">
        <p14:creationId xmlns:p14="http://schemas.microsoft.com/office/powerpoint/2010/main" val="2491217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0-#ppt_w/2"/>
                                          </p:val>
                                        </p:tav>
                                        <p:tav tm="100000">
                                          <p:val>
                                            <p:strVal val="#ppt_x"/>
                                          </p:val>
                                        </p:tav>
                                      </p:tavLst>
                                    </p:anim>
                                    <p:anim calcmode="lin" valueType="num">
                                      <p:cBhvr additive="base">
                                        <p:cTn id="8" dur="75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0-#ppt_w/2"/>
                                          </p:val>
                                        </p:tav>
                                        <p:tav tm="100000">
                                          <p:val>
                                            <p:strVal val="#ppt_x"/>
                                          </p:val>
                                        </p:tav>
                                      </p:tavLst>
                                    </p:anim>
                                    <p:anim calcmode="lin" valueType="num">
                                      <p:cBhvr additive="base">
                                        <p:cTn id="12" dur="75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750" fill="hold"/>
                                        <p:tgtEl>
                                          <p:spTgt spid="17"/>
                                        </p:tgtEl>
                                        <p:attrNameLst>
                                          <p:attrName>ppt_x</p:attrName>
                                        </p:attrNameLst>
                                      </p:cBhvr>
                                      <p:tavLst>
                                        <p:tav tm="0">
                                          <p:val>
                                            <p:strVal val="0-#ppt_w/2"/>
                                          </p:val>
                                        </p:tav>
                                        <p:tav tm="100000">
                                          <p:val>
                                            <p:strVal val="#ppt_x"/>
                                          </p:val>
                                        </p:tav>
                                      </p:tavLst>
                                    </p:anim>
                                    <p:anim calcmode="lin" valueType="num">
                                      <p:cBhvr additive="base">
                                        <p:cTn id="16" dur="750" fill="hold"/>
                                        <p:tgtEl>
                                          <p:spTgt spid="17"/>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75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750" fill="hold"/>
                                        <p:tgtEl>
                                          <p:spTgt spid="15"/>
                                        </p:tgtEl>
                                        <p:attrNameLst>
                                          <p:attrName>ppt_x</p:attrName>
                                        </p:attrNameLst>
                                      </p:cBhvr>
                                      <p:tavLst>
                                        <p:tav tm="0">
                                          <p:val>
                                            <p:strVal val="0-#ppt_w/2"/>
                                          </p:val>
                                        </p:tav>
                                        <p:tav tm="100000">
                                          <p:val>
                                            <p:strVal val="#ppt_x"/>
                                          </p:val>
                                        </p:tav>
                                      </p:tavLst>
                                    </p:anim>
                                    <p:anim calcmode="lin" valueType="num">
                                      <p:cBhvr additive="base">
                                        <p:cTn id="20" dur="75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10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750" fill="hold"/>
                                        <p:tgtEl>
                                          <p:spTgt spid="16"/>
                                        </p:tgtEl>
                                        <p:attrNameLst>
                                          <p:attrName>ppt_x</p:attrName>
                                        </p:attrNameLst>
                                      </p:cBhvr>
                                      <p:tavLst>
                                        <p:tav tm="0">
                                          <p:val>
                                            <p:strVal val="0-#ppt_w/2"/>
                                          </p:val>
                                        </p:tav>
                                        <p:tav tm="100000">
                                          <p:val>
                                            <p:strVal val="#ppt_x"/>
                                          </p:val>
                                        </p:tav>
                                      </p:tavLst>
                                    </p:anim>
                                    <p:anim calcmode="lin" valueType="num">
                                      <p:cBhvr additive="base">
                                        <p:cTn id="24" dur="7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flipH="1">
            <a:off x="263" y="2360040"/>
            <a:ext cx="9326033" cy="3929090"/>
          </a:xfrm>
          <a:prstGeom prst="rect">
            <a:avLst/>
          </a:prstGeom>
          <a:solidFill>
            <a:schemeClr val="bg1">
              <a:lumMod val="95000"/>
            </a:schemeClr>
          </a:solidFill>
          <a:ln w="10795" cap="flat" cmpd="sng" algn="ctr">
            <a:noFill/>
            <a:prstDash val="solid"/>
            <a:headEnd type="none" w="med" len="med"/>
            <a:tailEnd type="none" w="med" len="med"/>
          </a:ln>
          <a:effectLst/>
        </p:spPr>
        <p:txBody>
          <a:bodyPr vert="horz" wrap="square" lIns="182869" tIns="45715" rIns="182869" bIns="45715" numCol="1" rtlCol="0" anchor="t" anchorCtr="0" compatLnSpc="1">
            <a:prstTxWarp prst="textNoShape">
              <a:avLst/>
            </a:prstTxWarp>
          </a:bodyPr>
          <a:lstStyle/>
          <a:p>
            <a:pPr defTabSz="914017" fontAlgn="base">
              <a:spcBef>
                <a:spcPct val="0"/>
              </a:spcBef>
              <a:spcAft>
                <a:spcPct val="0"/>
              </a:spcAft>
            </a:pPr>
            <a:endParaRPr lang="en-US" sz="2000" b="1" kern="0" dirty="0">
              <a:gradFill>
                <a:gsLst>
                  <a:gs pos="30088">
                    <a:srgbClr val="505050"/>
                  </a:gs>
                  <a:gs pos="64000">
                    <a:srgbClr val="505050"/>
                  </a:gs>
                </a:gsLst>
                <a:lin ang="5400000" scaled="0"/>
              </a:gradFill>
              <a:latin typeface="Segoe UI"/>
            </a:endParaRPr>
          </a:p>
        </p:txBody>
      </p:sp>
      <p:sp>
        <p:nvSpPr>
          <p:cNvPr id="2" name="Title 1"/>
          <p:cNvSpPr>
            <a:spLocks noGrp="1"/>
          </p:cNvSpPr>
          <p:nvPr>
            <p:ph type="title"/>
          </p:nvPr>
        </p:nvSpPr>
        <p:spPr/>
        <p:txBody>
          <a:bodyPr/>
          <a:lstStyle/>
          <a:p>
            <a:r>
              <a:rPr lang="en-US" dirty="0"/>
              <a:t>Increase your ROI by engaging </a:t>
            </a:r>
            <a:br>
              <a:rPr lang="en-US" dirty="0"/>
            </a:br>
            <a:r>
              <a:rPr lang="en-US" dirty="0"/>
              <a:t>with high-value visitors</a:t>
            </a:r>
            <a:br>
              <a:rPr lang="en-US" dirty="0"/>
            </a:br>
            <a:r>
              <a:rPr lang="en-US" sz="2800" b="1" dirty="0">
                <a:solidFill>
                  <a:schemeClr val="tx2"/>
                </a:solidFill>
                <a:cs typeface="Segoe UI Semibold" panose="020B0702040204020203" pitchFamily="34" charset="0"/>
                <a:hlinkClick r:id="rId3"/>
              </a:rPr>
              <a:t>Remarketing in Paid Search</a:t>
            </a:r>
            <a:r>
              <a:rPr lang="en-US" sz="2800" dirty="0">
                <a:solidFill>
                  <a:schemeClr val="tx2"/>
                </a:solidFill>
              </a:rPr>
              <a:t> gives you a second chance </a:t>
            </a:r>
            <a:br>
              <a:rPr lang="en-US" sz="2800" dirty="0">
                <a:solidFill>
                  <a:schemeClr val="tx2"/>
                </a:solidFill>
              </a:rPr>
            </a:br>
            <a:r>
              <a:rPr lang="en-US" sz="2800" dirty="0">
                <a:solidFill>
                  <a:schemeClr val="tx2"/>
                </a:solidFill>
              </a:rPr>
              <a:t>to turn previous visitors into customers. </a:t>
            </a:r>
          </a:p>
        </p:txBody>
      </p:sp>
      <p:grpSp>
        <p:nvGrpSpPr>
          <p:cNvPr id="69" name="Group 68"/>
          <p:cNvGrpSpPr/>
          <p:nvPr/>
        </p:nvGrpSpPr>
        <p:grpSpPr>
          <a:xfrm>
            <a:off x="435987" y="2477326"/>
            <a:ext cx="8350403" cy="3637565"/>
            <a:chOff x="435987" y="2477326"/>
            <a:chExt cx="8350403" cy="3637565"/>
          </a:xfrm>
        </p:grpSpPr>
        <p:sp>
          <p:nvSpPr>
            <p:cNvPr id="6" name="TextBox 5"/>
            <p:cNvSpPr txBox="1"/>
            <p:nvPr/>
          </p:nvSpPr>
          <p:spPr>
            <a:xfrm>
              <a:off x="435987" y="3885947"/>
              <a:ext cx="8155153" cy="2228944"/>
            </a:xfrm>
            <a:prstGeom prst="rect">
              <a:avLst/>
            </a:prstGeom>
            <a:noFill/>
          </p:spPr>
          <p:txBody>
            <a:bodyPr wrap="square" lIns="0" tIns="0" rIns="0" bIns="0" rtlCol="0">
              <a:spAutoFit/>
            </a:bodyPr>
            <a:lstStyle/>
            <a:p>
              <a:pPr defTabSz="932391"/>
              <a:r>
                <a:rPr lang="en-US" sz="1632" b="1" dirty="0">
                  <a:solidFill>
                    <a:srgbClr val="505050"/>
                  </a:solidFill>
                  <a:latin typeface="Segoe UI"/>
                  <a:cs typeface="Segoe Pro Display Semibold"/>
                </a:rPr>
                <a:t>Easy to get </a:t>
              </a:r>
              <a:r>
                <a:rPr lang="en-US" sz="1632" b="1" dirty="0">
                  <a:gradFill>
                    <a:gsLst>
                      <a:gs pos="1250">
                        <a:schemeClr val="tx1"/>
                      </a:gs>
                      <a:gs pos="100000">
                        <a:schemeClr val="tx1"/>
                      </a:gs>
                    </a:gsLst>
                    <a:lin ang="5400000" scaled="0"/>
                  </a:gradFill>
                  <a:latin typeface="Segoe UI"/>
                  <a:cs typeface="Segoe Pro Display Semibold"/>
                </a:rPr>
                <a:t>started</a:t>
              </a:r>
            </a:p>
            <a:p>
              <a:pPr defTabSz="932391"/>
              <a:r>
                <a:rPr lang="en-US" sz="1428" dirty="0">
                  <a:solidFill>
                    <a:srgbClr val="505050"/>
                  </a:solidFill>
                  <a:latin typeface="Segoe UI"/>
                  <a:cs typeface="Segoe Pro Display Semibold"/>
                </a:rPr>
                <a:t>Use </a:t>
              </a:r>
              <a:r>
                <a:rPr lang="en-US" sz="1428" dirty="0">
                  <a:solidFill>
                    <a:srgbClr val="505050"/>
                  </a:solidFill>
                  <a:latin typeface="Segoe UI Semibold" panose="020B0702040204020203" pitchFamily="34" charset="0"/>
                  <a:cs typeface="Segoe UI Semibold" panose="020B0702040204020203" pitchFamily="34" charset="0"/>
                  <a:hlinkClick r:id="rId4"/>
                </a:rPr>
                <a:t>Universal Event Tracking</a:t>
              </a:r>
              <a:r>
                <a:rPr lang="en-US" sz="1428" dirty="0">
                  <a:solidFill>
                    <a:srgbClr val="505050"/>
                  </a:solidFill>
                  <a:latin typeface="Segoe UI"/>
                  <a:cs typeface="Segoe Pro Display Semibold"/>
                </a:rPr>
                <a:t> (UET) tags for both conversion tracking and Remarketing in Paid Search. If you already have a UET tag on your site, you can use the same tag for Remarketing in Paid Search. </a:t>
              </a:r>
            </a:p>
            <a:p>
              <a:pPr defTabSz="932391"/>
              <a:endParaRPr lang="en-US" sz="1224" dirty="0">
                <a:solidFill>
                  <a:srgbClr val="505050"/>
                </a:solidFill>
                <a:latin typeface="Segoe UI"/>
                <a:cs typeface="Segoe Pro Display Semibold"/>
              </a:endParaRPr>
            </a:p>
            <a:p>
              <a:pPr defTabSz="932391"/>
              <a:r>
                <a:rPr lang="en-US" sz="1632" b="1" dirty="0">
                  <a:solidFill>
                    <a:srgbClr val="505050"/>
                  </a:solidFill>
                  <a:latin typeface="Segoe UI"/>
                  <a:cs typeface="Segoe Pro Display Semibold"/>
                </a:rPr>
                <a:t>High-value audiences </a:t>
              </a:r>
            </a:p>
            <a:p>
              <a:pPr defTabSz="932391"/>
              <a:r>
                <a:rPr lang="en-US" sz="1428" dirty="0">
                  <a:solidFill>
                    <a:srgbClr val="505050"/>
                  </a:solidFill>
                  <a:latin typeface="Segoe UI"/>
                  <a:cs typeface="Segoe Pro Display Semibold"/>
                </a:rPr>
                <a:t>Optimize your campaigns based on user activity on your website, like visiting your home page or abandoning a shopping cart.</a:t>
              </a:r>
            </a:p>
            <a:p>
              <a:pPr defTabSz="932391"/>
              <a:endParaRPr lang="en-US" sz="1224" dirty="0">
                <a:solidFill>
                  <a:srgbClr val="505050"/>
                </a:solidFill>
                <a:latin typeface="Segoe UI"/>
                <a:cs typeface="Segoe Pro Display Semibold"/>
              </a:endParaRPr>
            </a:p>
            <a:p>
              <a:pPr defTabSz="932391"/>
              <a:r>
                <a:rPr lang="en-US" sz="1632" b="1" dirty="0">
                  <a:solidFill>
                    <a:srgbClr val="505050"/>
                  </a:solidFill>
                  <a:latin typeface="Segoe UI"/>
                  <a:cs typeface="Segoe Pro Display Semibold"/>
                </a:rPr>
                <a:t>Increased ROI</a:t>
              </a:r>
            </a:p>
            <a:p>
              <a:pPr defTabSz="932391"/>
              <a:r>
                <a:rPr lang="en-US" sz="1428" dirty="0">
                  <a:solidFill>
                    <a:srgbClr val="505050"/>
                  </a:solidFill>
                  <a:latin typeface="Segoe UI"/>
                  <a:cs typeface="Segoe Pro Display Semibold"/>
                </a:rPr>
                <a:t>Customize your bids, ads and keywords to target high-value audiences.</a:t>
              </a:r>
            </a:p>
          </p:txBody>
        </p:sp>
        <p:sp>
          <p:nvSpPr>
            <p:cNvPr id="9" name="TextBox 8"/>
            <p:cNvSpPr txBox="1"/>
            <p:nvPr/>
          </p:nvSpPr>
          <p:spPr>
            <a:xfrm>
              <a:off x="435987" y="2634748"/>
              <a:ext cx="2008997" cy="881873"/>
            </a:xfrm>
            <a:prstGeom prst="rect">
              <a:avLst/>
            </a:prstGeom>
            <a:noFill/>
          </p:spPr>
          <p:txBody>
            <a:bodyPr wrap="square" lIns="0" tIns="0" rIns="0" bIns="0" rtlCol="0">
              <a:spAutoFit/>
            </a:bodyPr>
            <a:lstStyle/>
            <a:p>
              <a:pPr defTabSz="932391"/>
              <a:r>
                <a:rPr lang="en-US" sz="1873" b="1" dirty="0">
                  <a:solidFill>
                    <a:srgbClr val="505050"/>
                  </a:solidFill>
                  <a:latin typeface="Segoe UI Light"/>
                  <a:cs typeface="Segoe UI Semibold" panose="020B0702040204020203" pitchFamily="34" charset="0"/>
                </a:rPr>
                <a:t>How Remarketing in Paid Search works</a:t>
              </a:r>
            </a:p>
          </p:txBody>
        </p:sp>
        <p:grpSp>
          <p:nvGrpSpPr>
            <p:cNvPr id="12" name="Group 11"/>
            <p:cNvGrpSpPr/>
            <p:nvPr/>
          </p:nvGrpSpPr>
          <p:grpSpPr>
            <a:xfrm>
              <a:off x="3235720" y="2477326"/>
              <a:ext cx="5066273" cy="286335"/>
              <a:chOff x="1298505" y="1697521"/>
              <a:chExt cx="9748347" cy="550956"/>
            </a:xfrm>
          </p:grpSpPr>
          <p:sp>
            <p:nvSpPr>
              <p:cNvPr id="36" name="Freeform 35"/>
              <p:cNvSpPr/>
              <p:nvPr/>
            </p:nvSpPr>
            <p:spPr bwMode="auto">
              <a:xfrm>
                <a:off x="1298505" y="1697521"/>
                <a:ext cx="1737360" cy="550956"/>
              </a:xfrm>
              <a:custGeom>
                <a:avLst/>
                <a:gdLst>
                  <a:gd name="connsiteX0" fmla="*/ 1156105 w 2283749"/>
                  <a:gd name="connsiteY0" fmla="*/ 0 h 550956"/>
                  <a:gd name="connsiteX1" fmla="*/ 2269461 w 2283749"/>
                  <a:gd name="connsiteY1" fmla="*/ 441268 h 550956"/>
                  <a:gd name="connsiteX2" fmla="*/ 2283749 w 2283749"/>
                  <a:gd name="connsiteY2" fmla="*/ 471206 h 550956"/>
                  <a:gd name="connsiteX3" fmla="*/ 0 w 2283749"/>
                  <a:gd name="connsiteY3" fmla="*/ 550956 h 550956"/>
                  <a:gd name="connsiteX4" fmla="*/ 14023 w 2283749"/>
                  <a:gd name="connsiteY4" fmla="*/ 501454 h 550956"/>
                  <a:gd name="connsiteX5" fmla="*/ 1156105 w 2283749"/>
                  <a:gd name="connsiteY5" fmla="*/ 0 h 550956"/>
                  <a:gd name="connsiteX0" fmla="*/ 1156105 w 2283749"/>
                  <a:gd name="connsiteY0" fmla="*/ 0 h 550956"/>
                  <a:gd name="connsiteX1" fmla="*/ 2269461 w 2283749"/>
                  <a:gd name="connsiteY1" fmla="*/ 441268 h 550956"/>
                  <a:gd name="connsiteX2" fmla="*/ 2283749 w 2283749"/>
                  <a:gd name="connsiteY2" fmla="*/ 471206 h 550956"/>
                  <a:gd name="connsiteX3" fmla="*/ 1183768 w 2283749"/>
                  <a:gd name="connsiteY3" fmla="*/ 533615 h 550956"/>
                  <a:gd name="connsiteX4" fmla="*/ 0 w 2283749"/>
                  <a:gd name="connsiteY4" fmla="*/ 550956 h 550956"/>
                  <a:gd name="connsiteX5" fmla="*/ 14023 w 2283749"/>
                  <a:gd name="connsiteY5" fmla="*/ 501454 h 550956"/>
                  <a:gd name="connsiteX6" fmla="*/ 1156105 w 2283749"/>
                  <a:gd name="connsiteY6" fmla="*/ 0 h 550956"/>
                  <a:gd name="connsiteX0" fmla="*/ 1183768 w 2283749"/>
                  <a:gd name="connsiteY0" fmla="*/ 533615 h 625055"/>
                  <a:gd name="connsiteX1" fmla="*/ 0 w 2283749"/>
                  <a:gd name="connsiteY1" fmla="*/ 550956 h 625055"/>
                  <a:gd name="connsiteX2" fmla="*/ 14023 w 2283749"/>
                  <a:gd name="connsiteY2" fmla="*/ 501454 h 625055"/>
                  <a:gd name="connsiteX3" fmla="*/ 1156105 w 2283749"/>
                  <a:gd name="connsiteY3" fmla="*/ 0 h 625055"/>
                  <a:gd name="connsiteX4" fmla="*/ 2269461 w 2283749"/>
                  <a:gd name="connsiteY4" fmla="*/ 441268 h 625055"/>
                  <a:gd name="connsiteX5" fmla="*/ 2283749 w 2283749"/>
                  <a:gd name="connsiteY5" fmla="*/ 471206 h 625055"/>
                  <a:gd name="connsiteX6" fmla="*/ 1275208 w 2283749"/>
                  <a:gd name="connsiteY6" fmla="*/ 625055 h 625055"/>
                  <a:gd name="connsiteX0" fmla="*/ 1183768 w 2283749"/>
                  <a:gd name="connsiteY0" fmla="*/ 533615 h 550956"/>
                  <a:gd name="connsiteX1" fmla="*/ 0 w 2283749"/>
                  <a:gd name="connsiteY1" fmla="*/ 550956 h 550956"/>
                  <a:gd name="connsiteX2" fmla="*/ 14023 w 2283749"/>
                  <a:gd name="connsiteY2" fmla="*/ 501454 h 550956"/>
                  <a:gd name="connsiteX3" fmla="*/ 1156105 w 2283749"/>
                  <a:gd name="connsiteY3" fmla="*/ 0 h 550956"/>
                  <a:gd name="connsiteX4" fmla="*/ 2269461 w 2283749"/>
                  <a:gd name="connsiteY4" fmla="*/ 441268 h 550956"/>
                  <a:gd name="connsiteX5" fmla="*/ 2283749 w 2283749"/>
                  <a:gd name="connsiteY5" fmla="*/ 471206 h 550956"/>
                  <a:gd name="connsiteX0" fmla="*/ 0 w 2283749"/>
                  <a:gd name="connsiteY0" fmla="*/ 550956 h 550956"/>
                  <a:gd name="connsiteX1" fmla="*/ 14023 w 2283749"/>
                  <a:gd name="connsiteY1" fmla="*/ 501454 h 550956"/>
                  <a:gd name="connsiteX2" fmla="*/ 1156105 w 2283749"/>
                  <a:gd name="connsiteY2" fmla="*/ 0 h 550956"/>
                  <a:gd name="connsiteX3" fmla="*/ 2269461 w 2283749"/>
                  <a:gd name="connsiteY3" fmla="*/ 441268 h 550956"/>
                  <a:gd name="connsiteX4" fmla="*/ 2283749 w 2283749"/>
                  <a:gd name="connsiteY4" fmla="*/ 471206 h 55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749" h="550956">
                    <a:moveTo>
                      <a:pt x="0" y="550956"/>
                    </a:moveTo>
                    <a:lnTo>
                      <a:pt x="14023" y="501454"/>
                    </a:lnTo>
                    <a:cubicBezTo>
                      <a:pt x="122727" y="215275"/>
                      <a:pt x="592749" y="0"/>
                      <a:pt x="1156105" y="0"/>
                    </a:cubicBezTo>
                    <a:cubicBezTo>
                      <a:pt x="1679221" y="0"/>
                      <a:pt x="2121861" y="185620"/>
                      <a:pt x="2269461" y="441268"/>
                    </a:cubicBezTo>
                    <a:lnTo>
                      <a:pt x="2283749" y="471206"/>
                    </a:lnTo>
                  </a:path>
                </a:pathLst>
              </a:custGeom>
              <a:noFill/>
              <a:ln w="28575" cap="flat" cmpd="sng" algn="ctr">
                <a:solidFill>
                  <a:schemeClr val="tx2"/>
                </a:solidFill>
                <a:prstDash val="sysDot"/>
                <a:headEnd type="none" w="med" len="med"/>
                <a:tailEnd type="triangle" w="lg" len="lg"/>
              </a:ln>
              <a:effectLst/>
            </p:spPr>
            <p:txBody>
              <a:bodyPr vert="horz" wrap="square" lIns="91431" tIns="45715" rIns="91431" bIns="45715" numCol="1" rtlCol="0" anchor="ctr" anchorCtr="0" compatLnSpc="1">
                <a:prstTxWarp prst="textNoShape">
                  <a:avLst/>
                </a:prstTxWarp>
              </a:bodyPr>
              <a:lstStyle/>
              <a:p>
                <a:pPr algn="ctr" defTabSz="914017" fontAlgn="base">
                  <a:spcBef>
                    <a:spcPct val="0"/>
                  </a:spcBef>
                  <a:spcAft>
                    <a:spcPct val="0"/>
                  </a:spcAft>
                </a:pPr>
                <a:endParaRPr lang="en-US" sz="1400" kern="0" dirty="0">
                  <a:gradFill>
                    <a:gsLst>
                      <a:gs pos="0">
                        <a:srgbClr val="FFFFFF"/>
                      </a:gs>
                      <a:gs pos="100000">
                        <a:srgbClr val="FFFFFF"/>
                      </a:gs>
                    </a:gsLst>
                    <a:lin ang="5400000" scaled="0"/>
                  </a:gradFill>
                  <a:latin typeface="Segoe UI"/>
                </a:endParaRPr>
              </a:p>
            </p:txBody>
          </p:sp>
          <p:sp>
            <p:nvSpPr>
              <p:cNvPr id="37" name="Freeform 36"/>
              <p:cNvSpPr/>
              <p:nvPr/>
            </p:nvSpPr>
            <p:spPr bwMode="auto">
              <a:xfrm>
                <a:off x="3155039" y="1697521"/>
                <a:ext cx="2011680" cy="550956"/>
              </a:xfrm>
              <a:custGeom>
                <a:avLst/>
                <a:gdLst>
                  <a:gd name="connsiteX0" fmla="*/ 1156105 w 2283749"/>
                  <a:gd name="connsiteY0" fmla="*/ 0 h 550956"/>
                  <a:gd name="connsiteX1" fmla="*/ 2269461 w 2283749"/>
                  <a:gd name="connsiteY1" fmla="*/ 441268 h 550956"/>
                  <a:gd name="connsiteX2" fmla="*/ 2283749 w 2283749"/>
                  <a:gd name="connsiteY2" fmla="*/ 471206 h 550956"/>
                  <a:gd name="connsiteX3" fmla="*/ 0 w 2283749"/>
                  <a:gd name="connsiteY3" fmla="*/ 550956 h 550956"/>
                  <a:gd name="connsiteX4" fmla="*/ 14023 w 2283749"/>
                  <a:gd name="connsiteY4" fmla="*/ 501454 h 550956"/>
                  <a:gd name="connsiteX5" fmla="*/ 1156105 w 2283749"/>
                  <a:gd name="connsiteY5" fmla="*/ 0 h 550956"/>
                  <a:gd name="connsiteX0" fmla="*/ 1156105 w 2283749"/>
                  <a:gd name="connsiteY0" fmla="*/ 0 h 550956"/>
                  <a:gd name="connsiteX1" fmla="*/ 2269461 w 2283749"/>
                  <a:gd name="connsiteY1" fmla="*/ 441268 h 550956"/>
                  <a:gd name="connsiteX2" fmla="*/ 2283749 w 2283749"/>
                  <a:gd name="connsiteY2" fmla="*/ 471206 h 550956"/>
                  <a:gd name="connsiteX3" fmla="*/ 1183768 w 2283749"/>
                  <a:gd name="connsiteY3" fmla="*/ 533615 h 550956"/>
                  <a:gd name="connsiteX4" fmla="*/ 0 w 2283749"/>
                  <a:gd name="connsiteY4" fmla="*/ 550956 h 550956"/>
                  <a:gd name="connsiteX5" fmla="*/ 14023 w 2283749"/>
                  <a:gd name="connsiteY5" fmla="*/ 501454 h 550956"/>
                  <a:gd name="connsiteX6" fmla="*/ 1156105 w 2283749"/>
                  <a:gd name="connsiteY6" fmla="*/ 0 h 550956"/>
                  <a:gd name="connsiteX0" fmla="*/ 1183768 w 2283749"/>
                  <a:gd name="connsiteY0" fmla="*/ 533615 h 625055"/>
                  <a:gd name="connsiteX1" fmla="*/ 0 w 2283749"/>
                  <a:gd name="connsiteY1" fmla="*/ 550956 h 625055"/>
                  <a:gd name="connsiteX2" fmla="*/ 14023 w 2283749"/>
                  <a:gd name="connsiteY2" fmla="*/ 501454 h 625055"/>
                  <a:gd name="connsiteX3" fmla="*/ 1156105 w 2283749"/>
                  <a:gd name="connsiteY3" fmla="*/ 0 h 625055"/>
                  <a:gd name="connsiteX4" fmla="*/ 2269461 w 2283749"/>
                  <a:gd name="connsiteY4" fmla="*/ 441268 h 625055"/>
                  <a:gd name="connsiteX5" fmla="*/ 2283749 w 2283749"/>
                  <a:gd name="connsiteY5" fmla="*/ 471206 h 625055"/>
                  <a:gd name="connsiteX6" fmla="*/ 1275208 w 2283749"/>
                  <a:gd name="connsiteY6" fmla="*/ 625055 h 625055"/>
                  <a:gd name="connsiteX0" fmla="*/ 1183768 w 2283749"/>
                  <a:gd name="connsiteY0" fmla="*/ 533615 h 550956"/>
                  <a:gd name="connsiteX1" fmla="*/ 0 w 2283749"/>
                  <a:gd name="connsiteY1" fmla="*/ 550956 h 550956"/>
                  <a:gd name="connsiteX2" fmla="*/ 14023 w 2283749"/>
                  <a:gd name="connsiteY2" fmla="*/ 501454 h 550956"/>
                  <a:gd name="connsiteX3" fmla="*/ 1156105 w 2283749"/>
                  <a:gd name="connsiteY3" fmla="*/ 0 h 550956"/>
                  <a:gd name="connsiteX4" fmla="*/ 2269461 w 2283749"/>
                  <a:gd name="connsiteY4" fmla="*/ 441268 h 550956"/>
                  <a:gd name="connsiteX5" fmla="*/ 2283749 w 2283749"/>
                  <a:gd name="connsiteY5" fmla="*/ 471206 h 550956"/>
                  <a:gd name="connsiteX0" fmla="*/ 0 w 2283749"/>
                  <a:gd name="connsiteY0" fmla="*/ 550956 h 550956"/>
                  <a:gd name="connsiteX1" fmla="*/ 14023 w 2283749"/>
                  <a:gd name="connsiteY1" fmla="*/ 501454 h 550956"/>
                  <a:gd name="connsiteX2" fmla="*/ 1156105 w 2283749"/>
                  <a:gd name="connsiteY2" fmla="*/ 0 h 550956"/>
                  <a:gd name="connsiteX3" fmla="*/ 2269461 w 2283749"/>
                  <a:gd name="connsiteY3" fmla="*/ 441268 h 550956"/>
                  <a:gd name="connsiteX4" fmla="*/ 2283749 w 2283749"/>
                  <a:gd name="connsiteY4" fmla="*/ 471206 h 55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749" h="550956">
                    <a:moveTo>
                      <a:pt x="0" y="550956"/>
                    </a:moveTo>
                    <a:lnTo>
                      <a:pt x="14023" y="501454"/>
                    </a:lnTo>
                    <a:cubicBezTo>
                      <a:pt x="122727" y="215275"/>
                      <a:pt x="592749" y="0"/>
                      <a:pt x="1156105" y="0"/>
                    </a:cubicBezTo>
                    <a:cubicBezTo>
                      <a:pt x="1679221" y="0"/>
                      <a:pt x="2121861" y="185620"/>
                      <a:pt x="2269461" y="441268"/>
                    </a:cubicBezTo>
                    <a:lnTo>
                      <a:pt x="2283749" y="471206"/>
                    </a:lnTo>
                  </a:path>
                </a:pathLst>
              </a:custGeom>
              <a:noFill/>
              <a:ln w="28575" cap="flat" cmpd="sng" algn="ctr">
                <a:solidFill>
                  <a:schemeClr val="tx2"/>
                </a:solidFill>
                <a:prstDash val="sysDot"/>
                <a:headEnd type="none" w="med" len="med"/>
                <a:tailEnd type="triangle" w="lg" len="lg"/>
              </a:ln>
              <a:effectLst/>
            </p:spPr>
            <p:txBody>
              <a:bodyPr vert="horz" wrap="square" lIns="91431" tIns="45715" rIns="91431" bIns="45715" numCol="1" rtlCol="0" anchor="ctr" anchorCtr="0" compatLnSpc="1">
                <a:prstTxWarp prst="textNoShape">
                  <a:avLst/>
                </a:prstTxWarp>
              </a:bodyPr>
              <a:lstStyle/>
              <a:p>
                <a:pPr algn="ctr" defTabSz="914017" fontAlgn="base">
                  <a:spcBef>
                    <a:spcPct val="0"/>
                  </a:spcBef>
                  <a:spcAft>
                    <a:spcPct val="0"/>
                  </a:spcAft>
                </a:pPr>
                <a:endParaRPr lang="en-US" sz="1400" kern="0" dirty="0">
                  <a:gradFill>
                    <a:gsLst>
                      <a:gs pos="0">
                        <a:srgbClr val="FFFFFF"/>
                      </a:gs>
                      <a:gs pos="100000">
                        <a:srgbClr val="FFFFFF"/>
                      </a:gs>
                    </a:gsLst>
                    <a:lin ang="5400000" scaled="0"/>
                  </a:gradFill>
                  <a:latin typeface="Segoe UI"/>
                </a:endParaRPr>
              </a:p>
            </p:txBody>
          </p:sp>
          <p:sp>
            <p:nvSpPr>
              <p:cNvPr id="38" name="Freeform 37"/>
              <p:cNvSpPr/>
              <p:nvPr/>
            </p:nvSpPr>
            <p:spPr bwMode="auto">
              <a:xfrm>
                <a:off x="5322104" y="1697521"/>
                <a:ext cx="1737360" cy="550956"/>
              </a:xfrm>
              <a:custGeom>
                <a:avLst/>
                <a:gdLst>
                  <a:gd name="connsiteX0" fmla="*/ 1156105 w 2283749"/>
                  <a:gd name="connsiteY0" fmla="*/ 0 h 550956"/>
                  <a:gd name="connsiteX1" fmla="*/ 2269461 w 2283749"/>
                  <a:gd name="connsiteY1" fmla="*/ 441268 h 550956"/>
                  <a:gd name="connsiteX2" fmla="*/ 2283749 w 2283749"/>
                  <a:gd name="connsiteY2" fmla="*/ 471206 h 550956"/>
                  <a:gd name="connsiteX3" fmla="*/ 0 w 2283749"/>
                  <a:gd name="connsiteY3" fmla="*/ 550956 h 550956"/>
                  <a:gd name="connsiteX4" fmla="*/ 14023 w 2283749"/>
                  <a:gd name="connsiteY4" fmla="*/ 501454 h 550956"/>
                  <a:gd name="connsiteX5" fmla="*/ 1156105 w 2283749"/>
                  <a:gd name="connsiteY5" fmla="*/ 0 h 550956"/>
                  <a:gd name="connsiteX0" fmla="*/ 1156105 w 2283749"/>
                  <a:gd name="connsiteY0" fmla="*/ 0 h 550956"/>
                  <a:gd name="connsiteX1" fmla="*/ 2269461 w 2283749"/>
                  <a:gd name="connsiteY1" fmla="*/ 441268 h 550956"/>
                  <a:gd name="connsiteX2" fmla="*/ 2283749 w 2283749"/>
                  <a:gd name="connsiteY2" fmla="*/ 471206 h 550956"/>
                  <a:gd name="connsiteX3" fmla="*/ 1183768 w 2283749"/>
                  <a:gd name="connsiteY3" fmla="*/ 533615 h 550956"/>
                  <a:gd name="connsiteX4" fmla="*/ 0 w 2283749"/>
                  <a:gd name="connsiteY4" fmla="*/ 550956 h 550956"/>
                  <a:gd name="connsiteX5" fmla="*/ 14023 w 2283749"/>
                  <a:gd name="connsiteY5" fmla="*/ 501454 h 550956"/>
                  <a:gd name="connsiteX6" fmla="*/ 1156105 w 2283749"/>
                  <a:gd name="connsiteY6" fmla="*/ 0 h 550956"/>
                  <a:gd name="connsiteX0" fmla="*/ 1183768 w 2283749"/>
                  <a:gd name="connsiteY0" fmla="*/ 533615 h 625055"/>
                  <a:gd name="connsiteX1" fmla="*/ 0 w 2283749"/>
                  <a:gd name="connsiteY1" fmla="*/ 550956 h 625055"/>
                  <a:gd name="connsiteX2" fmla="*/ 14023 w 2283749"/>
                  <a:gd name="connsiteY2" fmla="*/ 501454 h 625055"/>
                  <a:gd name="connsiteX3" fmla="*/ 1156105 w 2283749"/>
                  <a:gd name="connsiteY3" fmla="*/ 0 h 625055"/>
                  <a:gd name="connsiteX4" fmla="*/ 2269461 w 2283749"/>
                  <a:gd name="connsiteY4" fmla="*/ 441268 h 625055"/>
                  <a:gd name="connsiteX5" fmla="*/ 2283749 w 2283749"/>
                  <a:gd name="connsiteY5" fmla="*/ 471206 h 625055"/>
                  <a:gd name="connsiteX6" fmla="*/ 1275208 w 2283749"/>
                  <a:gd name="connsiteY6" fmla="*/ 625055 h 625055"/>
                  <a:gd name="connsiteX0" fmla="*/ 1183768 w 2283749"/>
                  <a:gd name="connsiteY0" fmla="*/ 533615 h 550956"/>
                  <a:gd name="connsiteX1" fmla="*/ 0 w 2283749"/>
                  <a:gd name="connsiteY1" fmla="*/ 550956 h 550956"/>
                  <a:gd name="connsiteX2" fmla="*/ 14023 w 2283749"/>
                  <a:gd name="connsiteY2" fmla="*/ 501454 h 550956"/>
                  <a:gd name="connsiteX3" fmla="*/ 1156105 w 2283749"/>
                  <a:gd name="connsiteY3" fmla="*/ 0 h 550956"/>
                  <a:gd name="connsiteX4" fmla="*/ 2269461 w 2283749"/>
                  <a:gd name="connsiteY4" fmla="*/ 441268 h 550956"/>
                  <a:gd name="connsiteX5" fmla="*/ 2283749 w 2283749"/>
                  <a:gd name="connsiteY5" fmla="*/ 471206 h 550956"/>
                  <a:gd name="connsiteX0" fmla="*/ 0 w 2283749"/>
                  <a:gd name="connsiteY0" fmla="*/ 550956 h 550956"/>
                  <a:gd name="connsiteX1" fmla="*/ 14023 w 2283749"/>
                  <a:gd name="connsiteY1" fmla="*/ 501454 h 550956"/>
                  <a:gd name="connsiteX2" fmla="*/ 1156105 w 2283749"/>
                  <a:gd name="connsiteY2" fmla="*/ 0 h 550956"/>
                  <a:gd name="connsiteX3" fmla="*/ 2269461 w 2283749"/>
                  <a:gd name="connsiteY3" fmla="*/ 441268 h 550956"/>
                  <a:gd name="connsiteX4" fmla="*/ 2283749 w 2283749"/>
                  <a:gd name="connsiteY4" fmla="*/ 471206 h 55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749" h="550956">
                    <a:moveTo>
                      <a:pt x="0" y="550956"/>
                    </a:moveTo>
                    <a:lnTo>
                      <a:pt x="14023" y="501454"/>
                    </a:lnTo>
                    <a:cubicBezTo>
                      <a:pt x="122727" y="215275"/>
                      <a:pt x="592749" y="0"/>
                      <a:pt x="1156105" y="0"/>
                    </a:cubicBezTo>
                    <a:cubicBezTo>
                      <a:pt x="1679221" y="0"/>
                      <a:pt x="2121861" y="185620"/>
                      <a:pt x="2269461" y="441268"/>
                    </a:cubicBezTo>
                    <a:lnTo>
                      <a:pt x="2283749" y="471206"/>
                    </a:lnTo>
                  </a:path>
                </a:pathLst>
              </a:custGeom>
              <a:noFill/>
              <a:ln w="28575" cap="flat" cmpd="sng" algn="ctr">
                <a:solidFill>
                  <a:schemeClr val="tx2"/>
                </a:solidFill>
                <a:prstDash val="sysDot"/>
                <a:headEnd type="none" w="med" len="med"/>
                <a:tailEnd type="triangle" w="lg" len="lg"/>
              </a:ln>
              <a:effectLst/>
            </p:spPr>
            <p:txBody>
              <a:bodyPr vert="horz" wrap="square" lIns="91431" tIns="45715" rIns="91431" bIns="45715" numCol="1" rtlCol="0" anchor="ctr" anchorCtr="0" compatLnSpc="1">
                <a:prstTxWarp prst="textNoShape">
                  <a:avLst/>
                </a:prstTxWarp>
              </a:bodyPr>
              <a:lstStyle/>
              <a:p>
                <a:pPr algn="ctr" defTabSz="914017" fontAlgn="base">
                  <a:spcBef>
                    <a:spcPct val="0"/>
                  </a:spcBef>
                  <a:spcAft>
                    <a:spcPct val="0"/>
                  </a:spcAft>
                </a:pPr>
                <a:endParaRPr lang="en-US" sz="1400" kern="0" dirty="0">
                  <a:gradFill>
                    <a:gsLst>
                      <a:gs pos="0">
                        <a:srgbClr val="FFFFFF"/>
                      </a:gs>
                      <a:gs pos="100000">
                        <a:srgbClr val="FFFFFF"/>
                      </a:gs>
                    </a:gsLst>
                    <a:lin ang="5400000" scaled="0"/>
                  </a:gradFill>
                  <a:latin typeface="Segoe UI"/>
                </a:endParaRPr>
              </a:p>
            </p:txBody>
          </p:sp>
          <p:sp>
            <p:nvSpPr>
              <p:cNvPr id="39" name="Freeform 38"/>
              <p:cNvSpPr/>
              <p:nvPr/>
            </p:nvSpPr>
            <p:spPr bwMode="auto">
              <a:xfrm>
                <a:off x="7178638" y="1697521"/>
                <a:ext cx="2011680" cy="550956"/>
              </a:xfrm>
              <a:custGeom>
                <a:avLst/>
                <a:gdLst>
                  <a:gd name="connsiteX0" fmla="*/ 1156105 w 2283749"/>
                  <a:gd name="connsiteY0" fmla="*/ 0 h 550956"/>
                  <a:gd name="connsiteX1" fmla="*/ 2269461 w 2283749"/>
                  <a:gd name="connsiteY1" fmla="*/ 441268 h 550956"/>
                  <a:gd name="connsiteX2" fmla="*/ 2283749 w 2283749"/>
                  <a:gd name="connsiteY2" fmla="*/ 471206 h 550956"/>
                  <a:gd name="connsiteX3" fmla="*/ 0 w 2283749"/>
                  <a:gd name="connsiteY3" fmla="*/ 550956 h 550956"/>
                  <a:gd name="connsiteX4" fmla="*/ 14023 w 2283749"/>
                  <a:gd name="connsiteY4" fmla="*/ 501454 h 550956"/>
                  <a:gd name="connsiteX5" fmla="*/ 1156105 w 2283749"/>
                  <a:gd name="connsiteY5" fmla="*/ 0 h 550956"/>
                  <a:gd name="connsiteX0" fmla="*/ 1156105 w 2283749"/>
                  <a:gd name="connsiteY0" fmla="*/ 0 h 550956"/>
                  <a:gd name="connsiteX1" fmla="*/ 2269461 w 2283749"/>
                  <a:gd name="connsiteY1" fmla="*/ 441268 h 550956"/>
                  <a:gd name="connsiteX2" fmla="*/ 2283749 w 2283749"/>
                  <a:gd name="connsiteY2" fmla="*/ 471206 h 550956"/>
                  <a:gd name="connsiteX3" fmla="*/ 1183768 w 2283749"/>
                  <a:gd name="connsiteY3" fmla="*/ 533615 h 550956"/>
                  <a:gd name="connsiteX4" fmla="*/ 0 w 2283749"/>
                  <a:gd name="connsiteY4" fmla="*/ 550956 h 550956"/>
                  <a:gd name="connsiteX5" fmla="*/ 14023 w 2283749"/>
                  <a:gd name="connsiteY5" fmla="*/ 501454 h 550956"/>
                  <a:gd name="connsiteX6" fmla="*/ 1156105 w 2283749"/>
                  <a:gd name="connsiteY6" fmla="*/ 0 h 550956"/>
                  <a:gd name="connsiteX0" fmla="*/ 1183768 w 2283749"/>
                  <a:gd name="connsiteY0" fmla="*/ 533615 h 625055"/>
                  <a:gd name="connsiteX1" fmla="*/ 0 w 2283749"/>
                  <a:gd name="connsiteY1" fmla="*/ 550956 h 625055"/>
                  <a:gd name="connsiteX2" fmla="*/ 14023 w 2283749"/>
                  <a:gd name="connsiteY2" fmla="*/ 501454 h 625055"/>
                  <a:gd name="connsiteX3" fmla="*/ 1156105 w 2283749"/>
                  <a:gd name="connsiteY3" fmla="*/ 0 h 625055"/>
                  <a:gd name="connsiteX4" fmla="*/ 2269461 w 2283749"/>
                  <a:gd name="connsiteY4" fmla="*/ 441268 h 625055"/>
                  <a:gd name="connsiteX5" fmla="*/ 2283749 w 2283749"/>
                  <a:gd name="connsiteY5" fmla="*/ 471206 h 625055"/>
                  <a:gd name="connsiteX6" fmla="*/ 1275208 w 2283749"/>
                  <a:gd name="connsiteY6" fmla="*/ 625055 h 625055"/>
                  <a:gd name="connsiteX0" fmla="*/ 1183768 w 2283749"/>
                  <a:gd name="connsiteY0" fmla="*/ 533615 h 550956"/>
                  <a:gd name="connsiteX1" fmla="*/ 0 w 2283749"/>
                  <a:gd name="connsiteY1" fmla="*/ 550956 h 550956"/>
                  <a:gd name="connsiteX2" fmla="*/ 14023 w 2283749"/>
                  <a:gd name="connsiteY2" fmla="*/ 501454 h 550956"/>
                  <a:gd name="connsiteX3" fmla="*/ 1156105 w 2283749"/>
                  <a:gd name="connsiteY3" fmla="*/ 0 h 550956"/>
                  <a:gd name="connsiteX4" fmla="*/ 2269461 w 2283749"/>
                  <a:gd name="connsiteY4" fmla="*/ 441268 h 550956"/>
                  <a:gd name="connsiteX5" fmla="*/ 2283749 w 2283749"/>
                  <a:gd name="connsiteY5" fmla="*/ 471206 h 550956"/>
                  <a:gd name="connsiteX0" fmla="*/ 0 w 2283749"/>
                  <a:gd name="connsiteY0" fmla="*/ 550956 h 550956"/>
                  <a:gd name="connsiteX1" fmla="*/ 14023 w 2283749"/>
                  <a:gd name="connsiteY1" fmla="*/ 501454 h 550956"/>
                  <a:gd name="connsiteX2" fmla="*/ 1156105 w 2283749"/>
                  <a:gd name="connsiteY2" fmla="*/ 0 h 550956"/>
                  <a:gd name="connsiteX3" fmla="*/ 2269461 w 2283749"/>
                  <a:gd name="connsiteY3" fmla="*/ 441268 h 550956"/>
                  <a:gd name="connsiteX4" fmla="*/ 2283749 w 2283749"/>
                  <a:gd name="connsiteY4" fmla="*/ 471206 h 55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749" h="550956">
                    <a:moveTo>
                      <a:pt x="0" y="550956"/>
                    </a:moveTo>
                    <a:lnTo>
                      <a:pt x="14023" y="501454"/>
                    </a:lnTo>
                    <a:cubicBezTo>
                      <a:pt x="122727" y="215275"/>
                      <a:pt x="592749" y="0"/>
                      <a:pt x="1156105" y="0"/>
                    </a:cubicBezTo>
                    <a:cubicBezTo>
                      <a:pt x="1679221" y="0"/>
                      <a:pt x="2121861" y="185620"/>
                      <a:pt x="2269461" y="441268"/>
                    </a:cubicBezTo>
                    <a:lnTo>
                      <a:pt x="2283749" y="471206"/>
                    </a:lnTo>
                  </a:path>
                </a:pathLst>
              </a:custGeom>
              <a:noFill/>
              <a:ln w="28575" cap="flat" cmpd="sng" algn="ctr">
                <a:solidFill>
                  <a:schemeClr val="tx2"/>
                </a:solidFill>
                <a:prstDash val="sysDot"/>
                <a:headEnd type="none" w="med" len="med"/>
                <a:tailEnd type="triangle" w="lg" len="lg"/>
              </a:ln>
              <a:effectLst/>
            </p:spPr>
            <p:txBody>
              <a:bodyPr vert="horz" wrap="square" lIns="91431" tIns="45715" rIns="91431" bIns="45715" numCol="1" rtlCol="0" anchor="ctr" anchorCtr="0" compatLnSpc="1">
                <a:prstTxWarp prst="textNoShape">
                  <a:avLst/>
                </a:prstTxWarp>
              </a:bodyPr>
              <a:lstStyle/>
              <a:p>
                <a:pPr algn="ctr" defTabSz="914017" fontAlgn="base">
                  <a:spcBef>
                    <a:spcPct val="0"/>
                  </a:spcBef>
                  <a:spcAft>
                    <a:spcPct val="0"/>
                  </a:spcAft>
                </a:pPr>
                <a:endParaRPr lang="en-US" sz="1400" kern="0" dirty="0">
                  <a:gradFill>
                    <a:gsLst>
                      <a:gs pos="0">
                        <a:srgbClr val="FFFFFF"/>
                      </a:gs>
                      <a:gs pos="100000">
                        <a:srgbClr val="FFFFFF"/>
                      </a:gs>
                    </a:gsLst>
                    <a:lin ang="5400000" scaled="0"/>
                  </a:gradFill>
                  <a:latin typeface="Segoe UI"/>
                </a:endParaRPr>
              </a:p>
            </p:txBody>
          </p:sp>
          <p:sp>
            <p:nvSpPr>
              <p:cNvPr id="40" name="Freeform 39"/>
              <p:cNvSpPr/>
              <p:nvPr/>
            </p:nvSpPr>
            <p:spPr bwMode="auto">
              <a:xfrm>
                <a:off x="9309492" y="1697521"/>
                <a:ext cx="1737360" cy="550956"/>
              </a:xfrm>
              <a:custGeom>
                <a:avLst/>
                <a:gdLst>
                  <a:gd name="connsiteX0" fmla="*/ 1156105 w 2283749"/>
                  <a:gd name="connsiteY0" fmla="*/ 0 h 550956"/>
                  <a:gd name="connsiteX1" fmla="*/ 2269461 w 2283749"/>
                  <a:gd name="connsiteY1" fmla="*/ 441268 h 550956"/>
                  <a:gd name="connsiteX2" fmla="*/ 2283749 w 2283749"/>
                  <a:gd name="connsiteY2" fmla="*/ 471206 h 550956"/>
                  <a:gd name="connsiteX3" fmla="*/ 0 w 2283749"/>
                  <a:gd name="connsiteY3" fmla="*/ 550956 h 550956"/>
                  <a:gd name="connsiteX4" fmla="*/ 14023 w 2283749"/>
                  <a:gd name="connsiteY4" fmla="*/ 501454 h 550956"/>
                  <a:gd name="connsiteX5" fmla="*/ 1156105 w 2283749"/>
                  <a:gd name="connsiteY5" fmla="*/ 0 h 550956"/>
                  <a:gd name="connsiteX0" fmla="*/ 1156105 w 2283749"/>
                  <a:gd name="connsiteY0" fmla="*/ 0 h 550956"/>
                  <a:gd name="connsiteX1" fmla="*/ 2269461 w 2283749"/>
                  <a:gd name="connsiteY1" fmla="*/ 441268 h 550956"/>
                  <a:gd name="connsiteX2" fmla="*/ 2283749 w 2283749"/>
                  <a:gd name="connsiteY2" fmla="*/ 471206 h 550956"/>
                  <a:gd name="connsiteX3" fmla="*/ 1183768 w 2283749"/>
                  <a:gd name="connsiteY3" fmla="*/ 533615 h 550956"/>
                  <a:gd name="connsiteX4" fmla="*/ 0 w 2283749"/>
                  <a:gd name="connsiteY4" fmla="*/ 550956 h 550956"/>
                  <a:gd name="connsiteX5" fmla="*/ 14023 w 2283749"/>
                  <a:gd name="connsiteY5" fmla="*/ 501454 h 550956"/>
                  <a:gd name="connsiteX6" fmla="*/ 1156105 w 2283749"/>
                  <a:gd name="connsiteY6" fmla="*/ 0 h 550956"/>
                  <a:gd name="connsiteX0" fmla="*/ 1183768 w 2283749"/>
                  <a:gd name="connsiteY0" fmla="*/ 533615 h 625055"/>
                  <a:gd name="connsiteX1" fmla="*/ 0 w 2283749"/>
                  <a:gd name="connsiteY1" fmla="*/ 550956 h 625055"/>
                  <a:gd name="connsiteX2" fmla="*/ 14023 w 2283749"/>
                  <a:gd name="connsiteY2" fmla="*/ 501454 h 625055"/>
                  <a:gd name="connsiteX3" fmla="*/ 1156105 w 2283749"/>
                  <a:gd name="connsiteY3" fmla="*/ 0 h 625055"/>
                  <a:gd name="connsiteX4" fmla="*/ 2269461 w 2283749"/>
                  <a:gd name="connsiteY4" fmla="*/ 441268 h 625055"/>
                  <a:gd name="connsiteX5" fmla="*/ 2283749 w 2283749"/>
                  <a:gd name="connsiteY5" fmla="*/ 471206 h 625055"/>
                  <a:gd name="connsiteX6" fmla="*/ 1275208 w 2283749"/>
                  <a:gd name="connsiteY6" fmla="*/ 625055 h 625055"/>
                  <a:gd name="connsiteX0" fmla="*/ 1183768 w 2283749"/>
                  <a:gd name="connsiteY0" fmla="*/ 533615 h 550956"/>
                  <a:gd name="connsiteX1" fmla="*/ 0 w 2283749"/>
                  <a:gd name="connsiteY1" fmla="*/ 550956 h 550956"/>
                  <a:gd name="connsiteX2" fmla="*/ 14023 w 2283749"/>
                  <a:gd name="connsiteY2" fmla="*/ 501454 h 550956"/>
                  <a:gd name="connsiteX3" fmla="*/ 1156105 w 2283749"/>
                  <a:gd name="connsiteY3" fmla="*/ 0 h 550956"/>
                  <a:gd name="connsiteX4" fmla="*/ 2269461 w 2283749"/>
                  <a:gd name="connsiteY4" fmla="*/ 441268 h 550956"/>
                  <a:gd name="connsiteX5" fmla="*/ 2283749 w 2283749"/>
                  <a:gd name="connsiteY5" fmla="*/ 471206 h 550956"/>
                  <a:gd name="connsiteX0" fmla="*/ 0 w 2283749"/>
                  <a:gd name="connsiteY0" fmla="*/ 550956 h 550956"/>
                  <a:gd name="connsiteX1" fmla="*/ 14023 w 2283749"/>
                  <a:gd name="connsiteY1" fmla="*/ 501454 h 550956"/>
                  <a:gd name="connsiteX2" fmla="*/ 1156105 w 2283749"/>
                  <a:gd name="connsiteY2" fmla="*/ 0 h 550956"/>
                  <a:gd name="connsiteX3" fmla="*/ 2269461 w 2283749"/>
                  <a:gd name="connsiteY3" fmla="*/ 441268 h 550956"/>
                  <a:gd name="connsiteX4" fmla="*/ 2283749 w 2283749"/>
                  <a:gd name="connsiteY4" fmla="*/ 471206 h 55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749" h="550956">
                    <a:moveTo>
                      <a:pt x="0" y="550956"/>
                    </a:moveTo>
                    <a:lnTo>
                      <a:pt x="14023" y="501454"/>
                    </a:lnTo>
                    <a:cubicBezTo>
                      <a:pt x="122727" y="215275"/>
                      <a:pt x="592749" y="0"/>
                      <a:pt x="1156105" y="0"/>
                    </a:cubicBezTo>
                    <a:cubicBezTo>
                      <a:pt x="1679221" y="0"/>
                      <a:pt x="2121861" y="185620"/>
                      <a:pt x="2269461" y="441268"/>
                    </a:cubicBezTo>
                    <a:lnTo>
                      <a:pt x="2283749" y="471206"/>
                    </a:lnTo>
                  </a:path>
                </a:pathLst>
              </a:custGeom>
              <a:noFill/>
              <a:ln w="28575" cap="flat" cmpd="sng" algn="ctr">
                <a:solidFill>
                  <a:schemeClr val="tx2"/>
                </a:solidFill>
                <a:prstDash val="sysDot"/>
                <a:headEnd type="none" w="med" len="med"/>
                <a:tailEnd type="triangle" w="lg" len="lg"/>
              </a:ln>
              <a:effectLst/>
            </p:spPr>
            <p:txBody>
              <a:bodyPr vert="horz" wrap="square" lIns="91431" tIns="45715" rIns="91431" bIns="45715" numCol="1" rtlCol="0" anchor="ctr" anchorCtr="0" compatLnSpc="1">
                <a:prstTxWarp prst="textNoShape">
                  <a:avLst/>
                </a:prstTxWarp>
              </a:bodyPr>
              <a:lstStyle/>
              <a:p>
                <a:pPr algn="ctr" defTabSz="914017" fontAlgn="base">
                  <a:spcBef>
                    <a:spcPct val="0"/>
                  </a:spcBef>
                  <a:spcAft>
                    <a:spcPct val="0"/>
                  </a:spcAft>
                </a:pPr>
                <a:endParaRPr lang="en-US" sz="1400" kern="0" dirty="0">
                  <a:gradFill>
                    <a:gsLst>
                      <a:gs pos="0">
                        <a:srgbClr val="FFFFFF"/>
                      </a:gs>
                      <a:gs pos="100000">
                        <a:srgbClr val="FFFFFF"/>
                      </a:gs>
                    </a:gsLst>
                    <a:lin ang="5400000" scaled="0"/>
                  </a:gradFill>
                  <a:latin typeface="Segoe UI"/>
                </a:endParaRPr>
              </a:p>
            </p:txBody>
          </p:sp>
        </p:grpSp>
        <p:sp>
          <p:nvSpPr>
            <p:cNvPr id="13" name="Freeform 12"/>
            <p:cNvSpPr/>
            <p:nvPr/>
          </p:nvSpPr>
          <p:spPr bwMode="auto">
            <a:xfrm>
              <a:off x="4200572" y="3643943"/>
              <a:ext cx="4134360" cy="332653"/>
            </a:xfrm>
            <a:custGeom>
              <a:avLst/>
              <a:gdLst>
                <a:gd name="connsiteX0" fmla="*/ 777198 w 7955193"/>
                <a:gd name="connsiteY0" fmla="*/ 0 h 1097249"/>
                <a:gd name="connsiteX1" fmla="*/ 7955193 w 7955193"/>
                <a:gd name="connsiteY1" fmla="*/ 0 h 1097249"/>
                <a:gd name="connsiteX2" fmla="*/ 7955193 w 7955193"/>
                <a:gd name="connsiteY2" fmla="*/ 1097249 h 1097249"/>
                <a:gd name="connsiteX3" fmla="*/ 0 w 7955193"/>
                <a:gd name="connsiteY3" fmla="*/ 1097249 h 1097249"/>
                <a:gd name="connsiteX4" fmla="*/ 0 w 7955193"/>
                <a:gd name="connsiteY4" fmla="*/ 91420 h 1097249"/>
                <a:gd name="connsiteX5" fmla="*/ 777198 w 7955193"/>
                <a:gd name="connsiteY5" fmla="*/ 91420 h 1097249"/>
                <a:gd name="connsiteX0" fmla="*/ 777198 w 7955193"/>
                <a:gd name="connsiteY0" fmla="*/ 0 h 1097249"/>
                <a:gd name="connsiteX1" fmla="*/ 7955193 w 7955193"/>
                <a:gd name="connsiteY1" fmla="*/ 0 h 1097249"/>
                <a:gd name="connsiteX2" fmla="*/ 7955193 w 7955193"/>
                <a:gd name="connsiteY2" fmla="*/ 1097249 h 1097249"/>
                <a:gd name="connsiteX3" fmla="*/ 0 w 7955193"/>
                <a:gd name="connsiteY3" fmla="*/ 1097249 h 1097249"/>
                <a:gd name="connsiteX4" fmla="*/ 0 w 7955193"/>
                <a:gd name="connsiteY4" fmla="*/ 91420 h 1097249"/>
                <a:gd name="connsiteX5" fmla="*/ 777198 w 7955193"/>
                <a:gd name="connsiteY5" fmla="*/ 91420 h 1097249"/>
                <a:gd name="connsiteX6" fmla="*/ 868638 w 7955193"/>
                <a:gd name="connsiteY6" fmla="*/ 91440 h 1097249"/>
                <a:gd name="connsiteX0" fmla="*/ 7955193 w 7955193"/>
                <a:gd name="connsiteY0" fmla="*/ 0 h 1097249"/>
                <a:gd name="connsiteX1" fmla="*/ 7955193 w 7955193"/>
                <a:gd name="connsiteY1" fmla="*/ 1097249 h 1097249"/>
                <a:gd name="connsiteX2" fmla="*/ 0 w 7955193"/>
                <a:gd name="connsiteY2" fmla="*/ 1097249 h 1097249"/>
                <a:gd name="connsiteX3" fmla="*/ 0 w 7955193"/>
                <a:gd name="connsiteY3" fmla="*/ 91420 h 1097249"/>
                <a:gd name="connsiteX4" fmla="*/ 777198 w 7955193"/>
                <a:gd name="connsiteY4" fmla="*/ 91420 h 1097249"/>
                <a:gd name="connsiteX5" fmla="*/ 868638 w 7955193"/>
                <a:gd name="connsiteY5" fmla="*/ 91440 h 1097249"/>
                <a:gd name="connsiteX0" fmla="*/ 7955193 w 7955193"/>
                <a:gd name="connsiteY0" fmla="*/ 0 h 1097249"/>
                <a:gd name="connsiteX1" fmla="*/ 7955193 w 7955193"/>
                <a:gd name="connsiteY1" fmla="*/ 1097249 h 1097249"/>
                <a:gd name="connsiteX2" fmla="*/ 0 w 7955193"/>
                <a:gd name="connsiteY2" fmla="*/ 1097249 h 1097249"/>
                <a:gd name="connsiteX3" fmla="*/ 0 w 7955193"/>
                <a:gd name="connsiteY3" fmla="*/ 91420 h 1097249"/>
                <a:gd name="connsiteX4" fmla="*/ 777198 w 7955193"/>
                <a:gd name="connsiteY4" fmla="*/ 91420 h 1097249"/>
                <a:gd name="connsiteX5" fmla="*/ 868638 w 7955193"/>
                <a:gd name="connsiteY5" fmla="*/ 91440 h 1097249"/>
                <a:gd name="connsiteX0" fmla="*/ 7955193 w 7955193"/>
                <a:gd name="connsiteY0" fmla="*/ 0 h 1097249"/>
                <a:gd name="connsiteX1" fmla="*/ 7955193 w 7955193"/>
                <a:gd name="connsiteY1" fmla="*/ 1097249 h 1097249"/>
                <a:gd name="connsiteX2" fmla="*/ 0 w 7955193"/>
                <a:gd name="connsiteY2" fmla="*/ 1097249 h 1097249"/>
                <a:gd name="connsiteX3" fmla="*/ 0 w 7955193"/>
                <a:gd name="connsiteY3" fmla="*/ 91420 h 1097249"/>
                <a:gd name="connsiteX4" fmla="*/ 777198 w 7955193"/>
                <a:gd name="connsiteY4" fmla="*/ 91420 h 1097249"/>
                <a:gd name="connsiteX0" fmla="*/ 7955193 w 7955193"/>
                <a:gd name="connsiteY0" fmla="*/ 0 h 1097249"/>
                <a:gd name="connsiteX1" fmla="*/ 7955193 w 7955193"/>
                <a:gd name="connsiteY1" fmla="*/ 1097249 h 1097249"/>
                <a:gd name="connsiteX2" fmla="*/ 0 w 7955193"/>
                <a:gd name="connsiteY2" fmla="*/ 1097249 h 1097249"/>
                <a:gd name="connsiteX3" fmla="*/ 0 w 7955193"/>
                <a:gd name="connsiteY3" fmla="*/ 91420 h 1097249"/>
              </a:gdLst>
              <a:ahLst/>
              <a:cxnLst>
                <a:cxn ang="0">
                  <a:pos x="connsiteX0" y="connsiteY0"/>
                </a:cxn>
                <a:cxn ang="0">
                  <a:pos x="connsiteX1" y="connsiteY1"/>
                </a:cxn>
                <a:cxn ang="0">
                  <a:pos x="connsiteX2" y="connsiteY2"/>
                </a:cxn>
                <a:cxn ang="0">
                  <a:pos x="connsiteX3" y="connsiteY3"/>
                </a:cxn>
              </a:cxnLst>
              <a:rect l="l" t="t" r="r" b="b"/>
              <a:pathLst>
                <a:path w="7955193" h="1097249">
                  <a:moveTo>
                    <a:pt x="7955193" y="0"/>
                  </a:moveTo>
                  <a:lnTo>
                    <a:pt x="7955193" y="1097249"/>
                  </a:lnTo>
                  <a:lnTo>
                    <a:pt x="0" y="1097249"/>
                  </a:lnTo>
                  <a:lnTo>
                    <a:pt x="0" y="91420"/>
                  </a:lnTo>
                </a:path>
              </a:pathLst>
            </a:custGeom>
            <a:noFill/>
            <a:ln w="28575" cap="flat" cmpd="sng" algn="ctr">
              <a:solidFill>
                <a:schemeClr val="accent6"/>
              </a:solidFill>
              <a:prstDash val="solid"/>
              <a:headEnd type="none" w="med" len="med"/>
              <a:tailEnd type="triangle" w="lg" len="lg"/>
            </a:ln>
            <a:effectLst/>
          </p:spPr>
          <p:txBody>
            <a:bodyPr vert="horz" wrap="square" lIns="91431" tIns="45715" rIns="91431" bIns="45715" numCol="1" rtlCol="0" anchor="ctr" anchorCtr="0" compatLnSpc="1">
              <a:prstTxWarp prst="textNoShape">
                <a:avLst/>
              </a:prstTxWarp>
            </a:bodyPr>
            <a:lstStyle/>
            <a:p>
              <a:pPr algn="ctr" defTabSz="914017" fontAlgn="base">
                <a:spcBef>
                  <a:spcPct val="0"/>
                </a:spcBef>
                <a:spcAft>
                  <a:spcPct val="0"/>
                </a:spcAft>
              </a:pPr>
              <a:endParaRPr lang="en-US" sz="1400" kern="0" dirty="0">
                <a:gradFill>
                  <a:gsLst>
                    <a:gs pos="0">
                      <a:srgbClr val="FFFFFF"/>
                    </a:gs>
                    <a:gs pos="100000">
                      <a:srgbClr val="FFFFFF"/>
                    </a:gs>
                  </a:gsLst>
                  <a:lin ang="5400000" scaled="0"/>
                </a:gradFill>
                <a:latin typeface="Segoe UI"/>
              </a:endParaRPr>
            </a:p>
          </p:txBody>
        </p:sp>
        <p:sp>
          <p:nvSpPr>
            <p:cNvPr id="32" name="Oval 31"/>
            <p:cNvSpPr>
              <a:spLocks noChangeAspect="1"/>
            </p:cNvSpPr>
            <p:nvPr/>
          </p:nvSpPr>
          <p:spPr bwMode="auto">
            <a:xfrm>
              <a:off x="4865861" y="2747363"/>
              <a:ext cx="902916" cy="902916"/>
            </a:xfrm>
            <a:prstGeom prst="ellipse">
              <a:avLst/>
            </a:prstGeom>
            <a:solidFill>
              <a:schemeClr val="accent1"/>
            </a:solidFill>
            <a:ln w="10795" cap="flat" cmpd="sng" algn="ctr">
              <a:noFill/>
              <a:prstDash val="solid"/>
              <a:headEnd type="none" w="med" len="med"/>
              <a:tailEnd type="none" w="med" len="med"/>
            </a:ln>
            <a:effectLst/>
          </p:spPr>
          <p:txBody>
            <a:bodyPr rot="0" spcFirstLastPara="0" vertOverflow="overflow" horzOverflow="overflow" vert="horz" wrap="square" lIns="0" tIns="45715" rIns="0" bIns="0" numCol="1" spcCol="0" rtlCol="0" fromWordArt="0" anchor="b" anchorCtr="0" forceAA="0" compatLnSpc="1">
              <a:prstTxWarp prst="textNoShape">
                <a:avLst/>
              </a:prstTxWarp>
              <a:noAutofit/>
            </a:bodyPr>
            <a:lstStyle/>
            <a:p>
              <a:pPr algn="ctr" defTabSz="914017" fontAlgn="base">
                <a:lnSpc>
                  <a:spcPct val="90000"/>
                </a:lnSpc>
                <a:spcBef>
                  <a:spcPct val="0"/>
                </a:spcBef>
                <a:spcAft>
                  <a:spcPct val="0"/>
                </a:spcAft>
              </a:pPr>
              <a:r>
                <a:rPr lang="en-US" sz="700" kern="0" dirty="0">
                  <a:gradFill>
                    <a:gsLst>
                      <a:gs pos="0">
                        <a:schemeClr val="bg1"/>
                      </a:gs>
                      <a:gs pos="100000">
                        <a:schemeClr val="bg1"/>
                      </a:gs>
                    </a:gsLst>
                  </a:gradFill>
                  <a:latin typeface="Segoe UI Semibold" panose="020B0702040204020203" pitchFamily="34" charset="0"/>
                  <a:cs typeface="Segoe UI Semibold" panose="020B0702040204020203" pitchFamily="34" charset="0"/>
                </a:rPr>
                <a:t>User added in remarketing list</a:t>
              </a:r>
            </a:p>
          </p:txBody>
        </p:sp>
        <p:sp>
          <p:nvSpPr>
            <p:cNvPr id="30" name="Oval 29"/>
            <p:cNvSpPr>
              <a:spLocks noChangeAspect="1"/>
            </p:cNvSpPr>
            <p:nvPr/>
          </p:nvSpPr>
          <p:spPr bwMode="auto">
            <a:xfrm>
              <a:off x="3749114" y="2747363"/>
              <a:ext cx="902916" cy="902916"/>
            </a:xfrm>
            <a:prstGeom prst="ellipse">
              <a:avLst/>
            </a:prstGeom>
            <a:solidFill>
              <a:schemeClr val="accent6"/>
            </a:solidFill>
            <a:ln w="10795" cap="flat" cmpd="sng" algn="ctr">
              <a:noFill/>
              <a:prstDash val="solid"/>
              <a:headEnd type="none" w="med" len="med"/>
              <a:tailEnd type="none" w="med" len="med"/>
            </a:ln>
            <a:effectLst/>
          </p:spPr>
          <p:txBody>
            <a:bodyPr rot="0" spcFirstLastPara="0" vertOverflow="overflow" horzOverflow="overflow" vert="horz" wrap="square" lIns="91431" tIns="45715" rIns="91431" bIns="0" numCol="1" spcCol="0" rtlCol="0" fromWordArt="0" anchor="b" anchorCtr="0" forceAA="0" compatLnSpc="1">
              <a:prstTxWarp prst="textNoShape">
                <a:avLst/>
              </a:prstTxWarp>
              <a:noAutofit/>
            </a:bodyPr>
            <a:lstStyle/>
            <a:p>
              <a:pPr algn="ctr" defTabSz="914017" fontAlgn="base">
                <a:lnSpc>
                  <a:spcPct val="90000"/>
                </a:lnSpc>
                <a:spcBef>
                  <a:spcPct val="0"/>
                </a:spcBef>
                <a:spcAft>
                  <a:spcPct val="0"/>
                </a:spcAft>
              </a:pPr>
              <a:r>
                <a:rPr lang="en-US" sz="700" kern="0" dirty="0">
                  <a:gradFill>
                    <a:gsLst>
                      <a:gs pos="0">
                        <a:schemeClr val="bg1"/>
                      </a:gs>
                      <a:gs pos="100000">
                        <a:schemeClr val="bg1"/>
                      </a:gs>
                    </a:gsLst>
                    <a:lin ang="0" scaled="0"/>
                  </a:gradFill>
                  <a:latin typeface="Segoe UI Semibold" panose="020B0702040204020203" pitchFamily="34" charset="0"/>
                  <a:cs typeface="Segoe UI Semibold" panose="020B0702040204020203" pitchFamily="34" charset="0"/>
                </a:rPr>
                <a:t>Your website</a:t>
              </a:r>
            </a:p>
          </p:txBody>
        </p:sp>
        <p:sp>
          <p:nvSpPr>
            <p:cNvPr id="28" name="Oval 27"/>
            <p:cNvSpPr>
              <a:spLocks noChangeAspect="1"/>
            </p:cNvSpPr>
            <p:nvPr/>
          </p:nvSpPr>
          <p:spPr bwMode="auto">
            <a:xfrm>
              <a:off x="6933046" y="2747363"/>
              <a:ext cx="902916" cy="902916"/>
            </a:xfrm>
            <a:prstGeom prst="ellipse">
              <a:avLst/>
            </a:prstGeom>
            <a:solidFill>
              <a:schemeClr val="tx2"/>
            </a:solidFill>
            <a:ln w="10795" cap="flat" cmpd="sng" algn="ctr">
              <a:noFill/>
              <a:prstDash val="solid"/>
              <a:headEnd type="none" w="med" len="med"/>
              <a:tailEnd type="none" w="med" len="med"/>
            </a:ln>
            <a:effectLst/>
          </p:spPr>
          <p:txBody>
            <a:bodyPr rot="0" spcFirstLastPara="0" vertOverflow="overflow" horzOverflow="overflow" vert="horz" wrap="square" lIns="0" tIns="45715" rIns="0" bIns="0" numCol="1" spcCol="0" rtlCol="0" fromWordArt="0" anchor="b" anchorCtr="0" forceAA="0" compatLnSpc="1">
              <a:prstTxWarp prst="textNoShape">
                <a:avLst/>
              </a:prstTxWarp>
              <a:noAutofit/>
            </a:bodyPr>
            <a:lstStyle/>
            <a:p>
              <a:pPr algn="ctr" defTabSz="914017" fontAlgn="base">
                <a:lnSpc>
                  <a:spcPct val="90000"/>
                </a:lnSpc>
                <a:spcBef>
                  <a:spcPct val="0"/>
                </a:spcBef>
                <a:spcAft>
                  <a:spcPct val="0"/>
                </a:spcAft>
              </a:pPr>
              <a:r>
                <a:rPr lang="en-US" sz="700" kern="0" dirty="0">
                  <a:gradFill>
                    <a:gsLst>
                      <a:gs pos="0">
                        <a:schemeClr val="bg1"/>
                      </a:gs>
                      <a:gs pos="100000">
                        <a:schemeClr val="bg1"/>
                      </a:gs>
                    </a:gsLst>
                  </a:gradFill>
                  <a:latin typeface="Segoe UI Semibold" panose="020B0702040204020203" pitchFamily="34" charset="0"/>
                  <a:cs typeface="Segoe UI Semibold" panose="020B0702040204020203" pitchFamily="34" charset="0"/>
                </a:rPr>
                <a:t>Former visitor searches on Bing or Yahoo</a:t>
              </a:r>
            </a:p>
          </p:txBody>
        </p:sp>
        <p:sp>
          <p:nvSpPr>
            <p:cNvPr id="24" name="Oval 23"/>
            <p:cNvSpPr>
              <a:spLocks noChangeAspect="1"/>
            </p:cNvSpPr>
            <p:nvPr/>
          </p:nvSpPr>
          <p:spPr bwMode="auto">
            <a:xfrm>
              <a:off x="7883474" y="2747363"/>
              <a:ext cx="902916" cy="902916"/>
            </a:xfrm>
            <a:prstGeom prst="ellipse">
              <a:avLst/>
            </a:prstGeom>
            <a:solidFill>
              <a:schemeClr val="tx2"/>
            </a:solidFill>
            <a:ln w="10795" cap="flat" cmpd="sng" algn="ctr">
              <a:noFill/>
              <a:prstDash val="solid"/>
              <a:headEnd type="none" w="med" len="med"/>
              <a:tailEnd type="none" w="med" len="med"/>
            </a:ln>
            <a:effectLst/>
          </p:spPr>
          <p:txBody>
            <a:bodyPr rot="0" spcFirstLastPara="0" vertOverflow="overflow" horzOverflow="overflow" vert="horz" wrap="square" lIns="91431" tIns="45715" rIns="91431" bIns="0" numCol="1" spcCol="0" rtlCol="0" fromWordArt="0" anchor="b" anchorCtr="0" forceAA="0" compatLnSpc="1">
              <a:prstTxWarp prst="textNoShape">
                <a:avLst/>
              </a:prstTxWarp>
              <a:noAutofit/>
            </a:bodyPr>
            <a:lstStyle/>
            <a:p>
              <a:pPr algn="ctr" defTabSz="914017" fontAlgn="base">
                <a:lnSpc>
                  <a:spcPct val="90000"/>
                </a:lnSpc>
                <a:spcBef>
                  <a:spcPct val="0"/>
                </a:spcBef>
                <a:spcAft>
                  <a:spcPct val="0"/>
                </a:spcAft>
              </a:pPr>
              <a:r>
                <a:rPr lang="en-US" sz="700" kern="0" dirty="0">
                  <a:gradFill>
                    <a:gsLst>
                      <a:gs pos="0">
                        <a:schemeClr val="bg1"/>
                      </a:gs>
                      <a:gs pos="100000">
                        <a:schemeClr val="bg1"/>
                      </a:gs>
                    </a:gsLst>
                  </a:gradFill>
                  <a:latin typeface="Segoe UI Semibold" panose="020B0702040204020203" pitchFamily="34" charset="0"/>
                  <a:cs typeface="Segoe UI Semibold" panose="020B0702040204020203" pitchFamily="34" charset="0"/>
                </a:rPr>
                <a:t>Your ad is served</a:t>
              </a:r>
            </a:p>
          </p:txBody>
        </p:sp>
        <p:sp>
          <p:nvSpPr>
            <p:cNvPr id="18" name="Oval 17"/>
            <p:cNvSpPr>
              <a:spLocks noChangeAspect="1"/>
            </p:cNvSpPr>
            <p:nvPr/>
          </p:nvSpPr>
          <p:spPr bwMode="auto">
            <a:xfrm>
              <a:off x="5816298" y="2747363"/>
              <a:ext cx="902916" cy="902916"/>
            </a:xfrm>
            <a:prstGeom prst="ellipse">
              <a:avLst/>
            </a:prstGeom>
            <a:solidFill>
              <a:schemeClr val="accent1"/>
            </a:solidFill>
            <a:ln w="10795" cap="flat" cmpd="sng" algn="ctr">
              <a:noFill/>
              <a:prstDash val="solid"/>
              <a:headEnd type="none" w="med" len="med"/>
              <a:tailEnd type="none" w="med" len="med"/>
            </a:ln>
            <a:effectLst/>
          </p:spPr>
          <p:txBody>
            <a:bodyPr rot="0" spcFirstLastPara="0" vertOverflow="overflow" horzOverflow="overflow" vert="horz" wrap="square" lIns="91431" tIns="45715" rIns="91431" bIns="0" numCol="1" spcCol="0" rtlCol="0" fromWordArt="0" anchor="b" anchorCtr="0" forceAA="0" compatLnSpc="1">
              <a:prstTxWarp prst="textNoShape">
                <a:avLst/>
              </a:prstTxWarp>
              <a:noAutofit/>
            </a:bodyPr>
            <a:lstStyle/>
            <a:p>
              <a:pPr algn="ctr" defTabSz="914017" fontAlgn="base">
                <a:lnSpc>
                  <a:spcPct val="90000"/>
                </a:lnSpc>
                <a:spcBef>
                  <a:spcPct val="0"/>
                </a:spcBef>
                <a:spcAft>
                  <a:spcPct val="0"/>
                </a:spcAft>
              </a:pPr>
              <a:r>
                <a:rPr lang="en-US" sz="700" kern="0" dirty="0">
                  <a:gradFill>
                    <a:gsLst>
                      <a:gs pos="0">
                        <a:schemeClr val="bg1"/>
                      </a:gs>
                      <a:gs pos="100000">
                        <a:schemeClr val="bg1"/>
                      </a:gs>
                    </a:gsLst>
                  </a:gradFill>
                  <a:latin typeface="Segoe UI Semibold" panose="020B0702040204020203" pitchFamily="34" charset="0"/>
                  <a:cs typeface="Segoe UI Semibold" panose="020B0702040204020203" pitchFamily="34" charset="0"/>
                </a:rPr>
                <a:t>Visitor leaves</a:t>
              </a:r>
            </a:p>
          </p:txBody>
        </p:sp>
        <p:sp>
          <p:nvSpPr>
            <p:cNvPr id="22" name="Oval 21"/>
            <p:cNvSpPr>
              <a:spLocks noChangeAspect="1"/>
            </p:cNvSpPr>
            <p:nvPr/>
          </p:nvSpPr>
          <p:spPr bwMode="auto">
            <a:xfrm>
              <a:off x="2798686" y="2747363"/>
              <a:ext cx="902916" cy="902916"/>
            </a:xfrm>
            <a:prstGeom prst="ellipse">
              <a:avLst/>
            </a:prstGeom>
            <a:solidFill>
              <a:schemeClr val="accent6"/>
            </a:solidFill>
            <a:ln w="10795" cap="flat" cmpd="sng" algn="ctr">
              <a:noFill/>
              <a:prstDash val="solid"/>
              <a:headEnd type="none" w="med" len="med"/>
              <a:tailEnd type="none" w="med" len="med"/>
            </a:ln>
            <a:effectLst/>
          </p:spPr>
          <p:txBody>
            <a:bodyPr rot="0" spcFirstLastPara="0" vertOverflow="overflow" horzOverflow="overflow" vert="horz" wrap="square" lIns="91431" tIns="45715" rIns="91431" bIns="0" numCol="1" spcCol="0" rtlCol="0" fromWordArt="0" anchor="b" anchorCtr="0" forceAA="0" compatLnSpc="1">
              <a:prstTxWarp prst="textNoShape">
                <a:avLst/>
              </a:prstTxWarp>
              <a:noAutofit/>
            </a:bodyPr>
            <a:lstStyle/>
            <a:p>
              <a:pPr algn="ctr" defTabSz="914017" fontAlgn="base">
                <a:lnSpc>
                  <a:spcPct val="90000"/>
                </a:lnSpc>
                <a:spcBef>
                  <a:spcPct val="0"/>
                </a:spcBef>
                <a:spcAft>
                  <a:spcPct val="0"/>
                </a:spcAft>
              </a:pPr>
              <a:r>
                <a:rPr lang="en-US" sz="700" kern="0" dirty="0">
                  <a:gradFill>
                    <a:gsLst>
                      <a:gs pos="0">
                        <a:schemeClr val="bg1"/>
                      </a:gs>
                      <a:gs pos="100000">
                        <a:schemeClr val="bg1"/>
                      </a:gs>
                    </a:gsLst>
                  </a:gradFill>
                  <a:latin typeface="Segoe UI Semibold" panose="020B0702040204020203" pitchFamily="34" charset="0"/>
                  <a:cs typeface="Segoe UI Semibold" panose="020B0702040204020203" pitchFamily="34" charset="0"/>
                </a:rPr>
                <a:t>Visitor</a:t>
              </a:r>
            </a:p>
          </p:txBody>
        </p:sp>
        <p:sp>
          <p:nvSpPr>
            <p:cNvPr id="21" name="TextBox 20"/>
            <p:cNvSpPr txBox="1"/>
            <p:nvPr/>
          </p:nvSpPr>
          <p:spPr>
            <a:xfrm>
              <a:off x="4224455" y="3771263"/>
              <a:ext cx="4134406" cy="205333"/>
            </a:xfrm>
            <a:prstGeom prst="rect">
              <a:avLst/>
            </a:prstGeom>
            <a:noFill/>
          </p:spPr>
          <p:txBody>
            <a:bodyPr wrap="square" lIns="146296" tIns="45717" rIns="1920131" bIns="45717" rtlCol="0" anchor="b" anchorCtr="0">
              <a:spAutoFit/>
            </a:bodyPr>
            <a:lstStyle/>
            <a:p>
              <a:pPr algn="ctr" defTabSz="914017" fontAlgn="base">
                <a:lnSpc>
                  <a:spcPct val="90000"/>
                </a:lnSpc>
                <a:spcBef>
                  <a:spcPct val="0"/>
                </a:spcBef>
                <a:spcAft>
                  <a:spcPct val="0"/>
                </a:spcAft>
              </a:pPr>
              <a:r>
                <a:rPr lang="en-US" sz="800" kern="0" dirty="0">
                  <a:gradFill>
                    <a:gsLst>
                      <a:gs pos="53782">
                        <a:srgbClr val="002050">
                          <a:lumMod val="90000"/>
                        </a:srgbClr>
                      </a:gs>
                      <a:gs pos="33000">
                        <a:srgbClr val="002050">
                          <a:lumMod val="90000"/>
                        </a:srgbClr>
                      </a:gs>
                    </a:gsLst>
                    <a:lin ang="5400000" scaled="0"/>
                  </a:gradFill>
                  <a:latin typeface="Segoe UI Semibold" panose="020B0702040204020203" pitchFamily="34" charset="0"/>
                  <a:cs typeface="Segoe UI Semibold" panose="020B0702040204020203" pitchFamily="34" charset="0"/>
                </a:rPr>
                <a:t>USER RETURNS TO YOUR SITE</a:t>
              </a:r>
            </a:p>
          </p:txBody>
        </p:sp>
        <p:grpSp>
          <p:nvGrpSpPr>
            <p:cNvPr id="41" name="Group 9"/>
            <p:cNvGrpSpPr>
              <a:grpSpLocks noChangeAspect="1"/>
            </p:cNvGrpSpPr>
            <p:nvPr/>
          </p:nvGrpSpPr>
          <p:grpSpPr bwMode="auto">
            <a:xfrm>
              <a:off x="3146922" y="2893340"/>
              <a:ext cx="206444" cy="435067"/>
              <a:chOff x="-5" y="7"/>
              <a:chExt cx="2271" cy="4786"/>
            </a:xfrm>
          </p:grpSpPr>
          <p:sp>
            <p:nvSpPr>
              <p:cNvPr id="42" name="Freeform 10"/>
              <p:cNvSpPr>
                <a:spLocks/>
              </p:cNvSpPr>
              <p:nvPr/>
            </p:nvSpPr>
            <p:spPr bwMode="auto">
              <a:xfrm>
                <a:off x="-5" y="974"/>
                <a:ext cx="2271" cy="3819"/>
              </a:xfrm>
              <a:custGeom>
                <a:avLst/>
                <a:gdLst>
                  <a:gd name="T0" fmla="*/ 427 w 1190"/>
                  <a:gd name="T1" fmla="*/ 1998 h 1998"/>
                  <a:gd name="T2" fmla="*/ 375 w 1190"/>
                  <a:gd name="T3" fmla="*/ 1971 h 1998"/>
                  <a:gd name="T4" fmla="*/ 327 w 1190"/>
                  <a:gd name="T5" fmla="*/ 1862 h 1998"/>
                  <a:gd name="T6" fmla="*/ 327 w 1190"/>
                  <a:gd name="T7" fmla="*/ 1094 h 1998"/>
                  <a:gd name="T8" fmla="*/ 327 w 1190"/>
                  <a:gd name="T9" fmla="*/ 394 h 1998"/>
                  <a:gd name="T10" fmla="*/ 327 w 1190"/>
                  <a:gd name="T11" fmla="*/ 364 h 1998"/>
                  <a:gd name="T12" fmla="*/ 321 w 1190"/>
                  <a:gd name="T13" fmla="*/ 363 h 1998"/>
                  <a:gd name="T14" fmla="*/ 318 w 1190"/>
                  <a:gd name="T15" fmla="*/ 387 h 1998"/>
                  <a:gd name="T16" fmla="*/ 251 w 1190"/>
                  <a:gd name="T17" fmla="*/ 809 h 1998"/>
                  <a:gd name="T18" fmla="*/ 116 w 1190"/>
                  <a:gd name="T19" fmla="*/ 914 h 1998"/>
                  <a:gd name="T20" fmla="*/ 4 w 1190"/>
                  <a:gd name="T21" fmla="*/ 792 h 1998"/>
                  <a:gd name="T22" fmla="*/ 29 w 1190"/>
                  <a:gd name="T23" fmla="*/ 621 h 1998"/>
                  <a:gd name="T24" fmla="*/ 118 w 1190"/>
                  <a:gd name="T25" fmla="*/ 148 h 1998"/>
                  <a:gd name="T26" fmla="*/ 132 w 1190"/>
                  <a:gd name="T27" fmla="*/ 85 h 1998"/>
                  <a:gd name="T28" fmla="*/ 241 w 1190"/>
                  <a:gd name="T29" fmla="*/ 3 h 1998"/>
                  <a:gd name="T30" fmla="*/ 271 w 1190"/>
                  <a:gd name="T31" fmla="*/ 2 h 1998"/>
                  <a:gd name="T32" fmla="*/ 907 w 1190"/>
                  <a:gd name="T33" fmla="*/ 1 h 1998"/>
                  <a:gd name="T34" fmla="*/ 1062 w 1190"/>
                  <a:gd name="T35" fmla="*/ 132 h 1998"/>
                  <a:gd name="T36" fmla="*/ 1103 w 1190"/>
                  <a:gd name="T37" fmla="*/ 352 h 1998"/>
                  <a:gd name="T38" fmla="*/ 1177 w 1190"/>
                  <a:gd name="T39" fmla="*/ 750 h 1998"/>
                  <a:gd name="T40" fmla="*/ 1094 w 1190"/>
                  <a:gd name="T41" fmla="*/ 908 h 1998"/>
                  <a:gd name="T42" fmla="*/ 931 w 1190"/>
                  <a:gd name="T43" fmla="*/ 807 h 1998"/>
                  <a:gd name="T44" fmla="*/ 890 w 1190"/>
                  <a:gd name="T45" fmla="*/ 546 h 1998"/>
                  <a:gd name="T46" fmla="*/ 863 w 1190"/>
                  <a:gd name="T47" fmla="*/ 377 h 1998"/>
                  <a:gd name="T48" fmla="*/ 856 w 1190"/>
                  <a:gd name="T49" fmla="*/ 364 h 1998"/>
                  <a:gd name="T50" fmla="*/ 855 w 1190"/>
                  <a:gd name="T51" fmla="*/ 398 h 1998"/>
                  <a:gd name="T52" fmla="*/ 855 w 1190"/>
                  <a:gd name="T53" fmla="*/ 1860 h 1998"/>
                  <a:gd name="T54" fmla="*/ 807 w 1190"/>
                  <a:gd name="T55" fmla="*/ 1971 h 1998"/>
                  <a:gd name="T56" fmla="*/ 755 w 1190"/>
                  <a:gd name="T57" fmla="*/ 1998 h 1998"/>
                  <a:gd name="T58" fmla="*/ 707 w 1190"/>
                  <a:gd name="T59" fmla="*/ 1998 h 1998"/>
                  <a:gd name="T60" fmla="*/ 704 w 1190"/>
                  <a:gd name="T61" fmla="*/ 1995 h 1998"/>
                  <a:gd name="T62" fmla="*/ 605 w 1190"/>
                  <a:gd name="T63" fmla="*/ 1852 h 1998"/>
                  <a:gd name="T64" fmla="*/ 606 w 1190"/>
                  <a:gd name="T65" fmla="*/ 1168 h 1998"/>
                  <a:gd name="T66" fmla="*/ 606 w 1190"/>
                  <a:gd name="T67" fmla="*/ 1124 h 1998"/>
                  <a:gd name="T68" fmla="*/ 592 w 1190"/>
                  <a:gd name="T69" fmla="*/ 1108 h 1998"/>
                  <a:gd name="T70" fmla="*/ 576 w 1190"/>
                  <a:gd name="T71" fmla="*/ 1125 h 1998"/>
                  <a:gd name="T72" fmla="*/ 576 w 1190"/>
                  <a:gd name="T73" fmla="*/ 1143 h 1998"/>
                  <a:gd name="T74" fmla="*/ 576 w 1190"/>
                  <a:gd name="T75" fmla="*/ 1858 h 1998"/>
                  <a:gd name="T76" fmla="*/ 535 w 1190"/>
                  <a:gd name="T77" fmla="*/ 1964 h 1998"/>
                  <a:gd name="T78" fmla="*/ 475 w 1190"/>
                  <a:gd name="T79" fmla="*/ 1998 h 1998"/>
                  <a:gd name="T80" fmla="*/ 427 w 1190"/>
                  <a:gd name="T81" fmla="*/ 1998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90" h="1998">
                    <a:moveTo>
                      <a:pt x="427" y="1998"/>
                    </a:moveTo>
                    <a:cubicBezTo>
                      <a:pt x="409" y="1989"/>
                      <a:pt x="390" y="1982"/>
                      <a:pt x="375" y="1971"/>
                    </a:cubicBezTo>
                    <a:cubicBezTo>
                      <a:pt x="339" y="1944"/>
                      <a:pt x="327" y="1906"/>
                      <a:pt x="327" y="1862"/>
                    </a:cubicBezTo>
                    <a:cubicBezTo>
                      <a:pt x="327" y="1606"/>
                      <a:pt x="327" y="1350"/>
                      <a:pt x="327" y="1094"/>
                    </a:cubicBezTo>
                    <a:cubicBezTo>
                      <a:pt x="327" y="861"/>
                      <a:pt x="327" y="627"/>
                      <a:pt x="327" y="394"/>
                    </a:cubicBezTo>
                    <a:cubicBezTo>
                      <a:pt x="327" y="384"/>
                      <a:pt x="327" y="374"/>
                      <a:pt x="327" y="364"/>
                    </a:cubicBezTo>
                    <a:cubicBezTo>
                      <a:pt x="325" y="364"/>
                      <a:pt x="323" y="364"/>
                      <a:pt x="321" y="363"/>
                    </a:cubicBezTo>
                    <a:cubicBezTo>
                      <a:pt x="320" y="371"/>
                      <a:pt x="319" y="379"/>
                      <a:pt x="318" y="387"/>
                    </a:cubicBezTo>
                    <a:cubicBezTo>
                      <a:pt x="295" y="528"/>
                      <a:pt x="273" y="668"/>
                      <a:pt x="251" y="809"/>
                    </a:cubicBezTo>
                    <a:cubicBezTo>
                      <a:pt x="241" y="873"/>
                      <a:pt x="183" y="919"/>
                      <a:pt x="116" y="914"/>
                    </a:cubicBezTo>
                    <a:cubicBezTo>
                      <a:pt x="53" y="910"/>
                      <a:pt x="0" y="857"/>
                      <a:pt x="4" y="792"/>
                    </a:cubicBezTo>
                    <a:cubicBezTo>
                      <a:pt x="7" y="735"/>
                      <a:pt x="19" y="677"/>
                      <a:pt x="29" y="621"/>
                    </a:cubicBezTo>
                    <a:cubicBezTo>
                      <a:pt x="58" y="463"/>
                      <a:pt x="88" y="305"/>
                      <a:pt x="118" y="148"/>
                    </a:cubicBezTo>
                    <a:cubicBezTo>
                      <a:pt x="122" y="127"/>
                      <a:pt x="125" y="105"/>
                      <a:pt x="132" y="85"/>
                    </a:cubicBezTo>
                    <a:cubicBezTo>
                      <a:pt x="150" y="34"/>
                      <a:pt x="188" y="8"/>
                      <a:pt x="241" y="3"/>
                    </a:cubicBezTo>
                    <a:cubicBezTo>
                      <a:pt x="251" y="2"/>
                      <a:pt x="261" y="2"/>
                      <a:pt x="271" y="2"/>
                    </a:cubicBezTo>
                    <a:cubicBezTo>
                      <a:pt x="483" y="2"/>
                      <a:pt x="695" y="3"/>
                      <a:pt x="907" y="1"/>
                    </a:cubicBezTo>
                    <a:cubicBezTo>
                      <a:pt x="998" y="0"/>
                      <a:pt x="1048" y="42"/>
                      <a:pt x="1062" y="132"/>
                    </a:cubicBezTo>
                    <a:cubicBezTo>
                      <a:pt x="1075" y="205"/>
                      <a:pt x="1089" y="279"/>
                      <a:pt x="1103" y="352"/>
                    </a:cubicBezTo>
                    <a:cubicBezTo>
                      <a:pt x="1128" y="485"/>
                      <a:pt x="1155" y="617"/>
                      <a:pt x="1177" y="750"/>
                    </a:cubicBezTo>
                    <a:cubicBezTo>
                      <a:pt x="1190" y="826"/>
                      <a:pt x="1164" y="883"/>
                      <a:pt x="1094" y="908"/>
                    </a:cubicBezTo>
                    <a:cubicBezTo>
                      <a:pt x="1022" y="934"/>
                      <a:pt x="942" y="883"/>
                      <a:pt x="931" y="807"/>
                    </a:cubicBezTo>
                    <a:cubicBezTo>
                      <a:pt x="918" y="720"/>
                      <a:pt x="903" y="633"/>
                      <a:pt x="890" y="546"/>
                    </a:cubicBezTo>
                    <a:cubicBezTo>
                      <a:pt x="881" y="490"/>
                      <a:pt x="872" y="433"/>
                      <a:pt x="863" y="377"/>
                    </a:cubicBezTo>
                    <a:cubicBezTo>
                      <a:pt x="862" y="372"/>
                      <a:pt x="861" y="368"/>
                      <a:pt x="856" y="364"/>
                    </a:cubicBezTo>
                    <a:cubicBezTo>
                      <a:pt x="856" y="375"/>
                      <a:pt x="855" y="387"/>
                      <a:pt x="855" y="398"/>
                    </a:cubicBezTo>
                    <a:cubicBezTo>
                      <a:pt x="855" y="885"/>
                      <a:pt x="855" y="1372"/>
                      <a:pt x="855" y="1860"/>
                    </a:cubicBezTo>
                    <a:cubicBezTo>
                      <a:pt x="855" y="1904"/>
                      <a:pt x="844" y="1943"/>
                      <a:pt x="807" y="1971"/>
                    </a:cubicBezTo>
                    <a:cubicBezTo>
                      <a:pt x="792" y="1982"/>
                      <a:pt x="773" y="1989"/>
                      <a:pt x="755" y="1998"/>
                    </a:cubicBezTo>
                    <a:cubicBezTo>
                      <a:pt x="739" y="1998"/>
                      <a:pt x="723" y="1998"/>
                      <a:pt x="707" y="1998"/>
                    </a:cubicBezTo>
                    <a:cubicBezTo>
                      <a:pt x="706" y="1997"/>
                      <a:pt x="705" y="1996"/>
                      <a:pt x="704" y="1995"/>
                    </a:cubicBezTo>
                    <a:cubicBezTo>
                      <a:pt x="637" y="1977"/>
                      <a:pt x="605" y="1923"/>
                      <a:pt x="605" y="1852"/>
                    </a:cubicBezTo>
                    <a:cubicBezTo>
                      <a:pt x="607" y="1624"/>
                      <a:pt x="606" y="1396"/>
                      <a:pt x="606" y="1168"/>
                    </a:cubicBezTo>
                    <a:cubicBezTo>
                      <a:pt x="606" y="1154"/>
                      <a:pt x="606" y="1139"/>
                      <a:pt x="606" y="1124"/>
                    </a:cubicBezTo>
                    <a:cubicBezTo>
                      <a:pt x="606" y="1114"/>
                      <a:pt x="604" y="1108"/>
                      <a:pt x="592" y="1108"/>
                    </a:cubicBezTo>
                    <a:cubicBezTo>
                      <a:pt x="580" y="1108"/>
                      <a:pt x="575" y="1113"/>
                      <a:pt x="576" y="1125"/>
                    </a:cubicBezTo>
                    <a:cubicBezTo>
                      <a:pt x="576" y="1131"/>
                      <a:pt x="576" y="1137"/>
                      <a:pt x="576" y="1143"/>
                    </a:cubicBezTo>
                    <a:cubicBezTo>
                      <a:pt x="576" y="1381"/>
                      <a:pt x="576" y="1620"/>
                      <a:pt x="576" y="1858"/>
                    </a:cubicBezTo>
                    <a:cubicBezTo>
                      <a:pt x="576" y="1899"/>
                      <a:pt x="567" y="1937"/>
                      <a:pt x="535" y="1964"/>
                    </a:cubicBezTo>
                    <a:cubicBezTo>
                      <a:pt x="518" y="1979"/>
                      <a:pt x="495" y="1987"/>
                      <a:pt x="475" y="1998"/>
                    </a:cubicBezTo>
                    <a:cubicBezTo>
                      <a:pt x="459" y="1998"/>
                      <a:pt x="443" y="1998"/>
                      <a:pt x="427" y="1998"/>
                    </a:cubicBezTo>
                    <a:close/>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11"/>
              <p:cNvSpPr>
                <a:spLocks/>
              </p:cNvSpPr>
              <p:nvPr/>
            </p:nvSpPr>
            <p:spPr bwMode="auto">
              <a:xfrm>
                <a:off x="606" y="7"/>
                <a:ext cx="1019" cy="1007"/>
              </a:xfrm>
              <a:custGeom>
                <a:avLst/>
                <a:gdLst>
                  <a:gd name="T0" fmla="*/ 303 w 534"/>
                  <a:gd name="T1" fmla="*/ 0 h 527"/>
                  <a:gd name="T2" fmla="*/ 399 w 534"/>
                  <a:gd name="T3" fmla="*/ 38 h 527"/>
                  <a:gd name="T4" fmla="*/ 511 w 534"/>
                  <a:gd name="T5" fmla="*/ 298 h 527"/>
                  <a:gd name="T6" fmla="*/ 184 w 534"/>
                  <a:gd name="T7" fmla="*/ 477 h 527"/>
                  <a:gd name="T8" fmla="*/ 34 w 534"/>
                  <a:gd name="T9" fmla="*/ 185 h 527"/>
                  <a:gd name="T10" fmla="*/ 232 w 534"/>
                  <a:gd name="T11" fmla="*/ 3 h 527"/>
                  <a:gd name="T12" fmla="*/ 239 w 534"/>
                  <a:gd name="T13" fmla="*/ 0 h 527"/>
                  <a:gd name="T14" fmla="*/ 303 w 534"/>
                  <a:gd name="T15" fmla="*/ 0 h 5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4" h="527">
                    <a:moveTo>
                      <a:pt x="303" y="0"/>
                    </a:moveTo>
                    <a:cubicBezTo>
                      <a:pt x="335" y="12"/>
                      <a:pt x="368" y="22"/>
                      <a:pt x="399" y="38"/>
                    </a:cubicBezTo>
                    <a:cubicBezTo>
                      <a:pt x="485" y="83"/>
                      <a:pt x="534" y="202"/>
                      <a:pt x="511" y="298"/>
                    </a:cubicBezTo>
                    <a:cubicBezTo>
                      <a:pt x="476" y="449"/>
                      <a:pt x="321" y="527"/>
                      <a:pt x="184" y="477"/>
                    </a:cubicBezTo>
                    <a:cubicBezTo>
                      <a:pt x="70" y="435"/>
                      <a:pt x="0" y="302"/>
                      <a:pt x="34" y="185"/>
                    </a:cubicBezTo>
                    <a:cubicBezTo>
                      <a:pt x="63" y="84"/>
                      <a:pt x="131" y="26"/>
                      <a:pt x="232" y="3"/>
                    </a:cubicBezTo>
                    <a:cubicBezTo>
                      <a:pt x="234" y="3"/>
                      <a:pt x="237" y="1"/>
                      <a:pt x="239" y="0"/>
                    </a:cubicBezTo>
                    <a:cubicBezTo>
                      <a:pt x="260" y="0"/>
                      <a:pt x="282" y="0"/>
                      <a:pt x="303" y="0"/>
                    </a:cubicBezTo>
                    <a:close/>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4" name="Group 4"/>
            <p:cNvGrpSpPr>
              <a:grpSpLocks noChangeAspect="1"/>
            </p:cNvGrpSpPr>
            <p:nvPr/>
          </p:nvGrpSpPr>
          <p:grpSpPr bwMode="auto">
            <a:xfrm>
              <a:off x="4006787" y="2893340"/>
              <a:ext cx="371475" cy="274638"/>
              <a:chOff x="2" y="4"/>
              <a:chExt cx="234" cy="173"/>
            </a:xfrm>
            <a:solidFill>
              <a:schemeClr val="bg1"/>
            </a:solidFill>
          </p:grpSpPr>
          <p:sp>
            <p:nvSpPr>
              <p:cNvPr id="7" name="Freeform 5"/>
              <p:cNvSpPr>
                <a:spLocks noEditPoints="1"/>
              </p:cNvSpPr>
              <p:nvPr/>
            </p:nvSpPr>
            <p:spPr bwMode="auto">
              <a:xfrm>
                <a:off x="2" y="4"/>
                <a:ext cx="234" cy="173"/>
              </a:xfrm>
              <a:custGeom>
                <a:avLst/>
                <a:gdLst>
                  <a:gd name="T0" fmla="*/ 0 w 234"/>
                  <a:gd name="T1" fmla="*/ 0 h 173"/>
                  <a:gd name="T2" fmla="*/ 0 w 234"/>
                  <a:gd name="T3" fmla="*/ 8 h 173"/>
                  <a:gd name="T4" fmla="*/ 0 w 234"/>
                  <a:gd name="T5" fmla="*/ 16 h 173"/>
                  <a:gd name="T6" fmla="*/ 0 w 234"/>
                  <a:gd name="T7" fmla="*/ 126 h 173"/>
                  <a:gd name="T8" fmla="*/ 0 w 234"/>
                  <a:gd name="T9" fmla="*/ 134 h 173"/>
                  <a:gd name="T10" fmla="*/ 0 w 234"/>
                  <a:gd name="T11" fmla="*/ 142 h 173"/>
                  <a:gd name="T12" fmla="*/ 109 w 234"/>
                  <a:gd name="T13" fmla="*/ 142 h 173"/>
                  <a:gd name="T14" fmla="*/ 109 w 234"/>
                  <a:gd name="T15" fmla="*/ 157 h 173"/>
                  <a:gd name="T16" fmla="*/ 78 w 234"/>
                  <a:gd name="T17" fmla="*/ 157 h 173"/>
                  <a:gd name="T18" fmla="*/ 78 w 234"/>
                  <a:gd name="T19" fmla="*/ 173 h 173"/>
                  <a:gd name="T20" fmla="*/ 156 w 234"/>
                  <a:gd name="T21" fmla="*/ 173 h 173"/>
                  <a:gd name="T22" fmla="*/ 156 w 234"/>
                  <a:gd name="T23" fmla="*/ 157 h 173"/>
                  <a:gd name="T24" fmla="*/ 125 w 234"/>
                  <a:gd name="T25" fmla="*/ 157 h 173"/>
                  <a:gd name="T26" fmla="*/ 125 w 234"/>
                  <a:gd name="T27" fmla="*/ 142 h 173"/>
                  <a:gd name="T28" fmla="*/ 218 w 234"/>
                  <a:gd name="T29" fmla="*/ 142 h 173"/>
                  <a:gd name="T30" fmla="*/ 226 w 234"/>
                  <a:gd name="T31" fmla="*/ 142 h 173"/>
                  <a:gd name="T32" fmla="*/ 234 w 234"/>
                  <a:gd name="T33" fmla="*/ 142 h 173"/>
                  <a:gd name="T34" fmla="*/ 234 w 234"/>
                  <a:gd name="T35" fmla="*/ 16 h 173"/>
                  <a:gd name="T36" fmla="*/ 234 w 234"/>
                  <a:gd name="T37" fmla="*/ 8 h 173"/>
                  <a:gd name="T38" fmla="*/ 234 w 234"/>
                  <a:gd name="T39" fmla="*/ 0 h 173"/>
                  <a:gd name="T40" fmla="*/ 0 w 234"/>
                  <a:gd name="T41" fmla="*/ 0 h 173"/>
                  <a:gd name="T42" fmla="*/ 218 w 234"/>
                  <a:gd name="T43" fmla="*/ 126 h 173"/>
                  <a:gd name="T44" fmla="*/ 16 w 234"/>
                  <a:gd name="T45" fmla="*/ 126 h 173"/>
                  <a:gd name="T46" fmla="*/ 16 w 234"/>
                  <a:gd name="T47" fmla="*/ 16 h 173"/>
                  <a:gd name="T48" fmla="*/ 218 w 234"/>
                  <a:gd name="T49" fmla="*/ 16 h 173"/>
                  <a:gd name="T50" fmla="*/ 218 w 234"/>
                  <a:gd name="T51" fmla="*/ 12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4" h="173">
                    <a:moveTo>
                      <a:pt x="0" y="0"/>
                    </a:moveTo>
                    <a:lnTo>
                      <a:pt x="0" y="8"/>
                    </a:lnTo>
                    <a:lnTo>
                      <a:pt x="0" y="16"/>
                    </a:lnTo>
                    <a:lnTo>
                      <a:pt x="0" y="126"/>
                    </a:lnTo>
                    <a:lnTo>
                      <a:pt x="0" y="134"/>
                    </a:lnTo>
                    <a:lnTo>
                      <a:pt x="0" y="142"/>
                    </a:lnTo>
                    <a:lnTo>
                      <a:pt x="109" y="142"/>
                    </a:lnTo>
                    <a:lnTo>
                      <a:pt x="109" y="157"/>
                    </a:lnTo>
                    <a:lnTo>
                      <a:pt x="78" y="157"/>
                    </a:lnTo>
                    <a:lnTo>
                      <a:pt x="78" y="173"/>
                    </a:lnTo>
                    <a:lnTo>
                      <a:pt x="156" y="173"/>
                    </a:lnTo>
                    <a:lnTo>
                      <a:pt x="156" y="157"/>
                    </a:lnTo>
                    <a:lnTo>
                      <a:pt x="125" y="157"/>
                    </a:lnTo>
                    <a:lnTo>
                      <a:pt x="125" y="142"/>
                    </a:lnTo>
                    <a:lnTo>
                      <a:pt x="218" y="142"/>
                    </a:lnTo>
                    <a:lnTo>
                      <a:pt x="226" y="142"/>
                    </a:lnTo>
                    <a:lnTo>
                      <a:pt x="234" y="142"/>
                    </a:lnTo>
                    <a:lnTo>
                      <a:pt x="234" y="16"/>
                    </a:lnTo>
                    <a:lnTo>
                      <a:pt x="234" y="8"/>
                    </a:lnTo>
                    <a:lnTo>
                      <a:pt x="234" y="0"/>
                    </a:lnTo>
                    <a:lnTo>
                      <a:pt x="0" y="0"/>
                    </a:lnTo>
                    <a:close/>
                    <a:moveTo>
                      <a:pt x="218" y="126"/>
                    </a:moveTo>
                    <a:lnTo>
                      <a:pt x="16" y="126"/>
                    </a:lnTo>
                    <a:lnTo>
                      <a:pt x="16" y="16"/>
                    </a:lnTo>
                    <a:lnTo>
                      <a:pt x="218" y="16"/>
                    </a:lnTo>
                    <a:lnTo>
                      <a:pt x="218" y="1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6"/>
              <p:cNvSpPr>
                <a:spLocks noChangeArrowheads="1"/>
              </p:cNvSpPr>
              <p:nvPr/>
            </p:nvSpPr>
            <p:spPr bwMode="auto">
              <a:xfrm>
                <a:off x="33" y="98"/>
                <a:ext cx="172"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7" name="Freeform 10"/>
            <p:cNvSpPr>
              <a:spLocks noEditPoints="1"/>
            </p:cNvSpPr>
            <p:nvPr/>
          </p:nvSpPr>
          <p:spPr bwMode="auto">
            <a:xfrm>
              <a:off x="5200411" y="2893340"/>
              <a:ext cx="233817" cy="260179"/>
            </a:xfrm>
            <a:custGeom>
              <a:avLst/>
              <a:gdLst>
                <a:gd name="T0" fmla="*/ 70 w 104"/>
                <a:gd name="T1" fmla="*/ 67 h 116"/>
                <a:gd name="T2" fmla="*/ 88 w 104"/>
                <a:gd name="T3" fmla="*/ 36 h 116"/>
                <a:gd name="T4" fmla="*/ 52 w 104"/>
                <a:gd name="T5" fmla="*/ 0 h 116"/>
                <a:gd name="T6" fmla="*/ 16 w 104"/>
                <a:gd name="T7" fmla="*/ 36 h 116"/>
                <a:gd name="T8" fmla="*/ 34 w 104"/>
                <a:gd name="T9" fmla="*/ 67 h 116"/>
                <a:gd name="T10" fmla="*/ 0 w 104"/>
                <a:gd name="T11" fmla="*/ 116 h 116"/>
                <a:gd name="T12" fmla="*/ 8 w 104"/>
                <a:gd name="T13" fmla="*/ 116 h 116"/>
                <a:gd name="T14" fmla="*/ 52 w 104"/>
                <a:gd name="T15" fmla="*/ 72 h 116"/>
                <a:gd name="T16" fmla="*/ 96 w 104"/>
                <a:gd name="T17" fmla="*/ 116 h 116"/>
                <a:gd name="T18" fmla="*/ 104 w 104"/>
                <a:gd name="T19" fmla="*/ 116 h 116"/>
                <a:gd name="T20" fmla="*/ 70 w 104"/>
                <a:gd name="T21" fmla="*/ 67 h 116"/>
                <a:gd name="T22" fmla="*/ 24 w 104"/>
                <a:gd name="T23" fmla="*/ 36 h 116"/>
                <a:gd name="T24" fmla="*/ 52 w 104"/>
                <a:gd name="T25" fmla="*/ 8 h 116"/>
                <a:gd name="T26" fmla="*/ 80 w 104"/>
                <a:gd name="T27" fmla="*/ 36 h 116"/>
                <a:gd name="T28" fmla="*/ 52 w 104"/>
                <a:gd name="T29" fmla="*/ 64 h 116"/>
                <a:gd name="T30" fmla="*/ 24 w 104"/>
                <a:gd name="T31" fmla="*/ 3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 h="116">
                  <a:moveTo>
                    <a:pt x="70" y="67"/>
                  </a:moveTo>
                  <a:cubicBezTo>
                    <a:pt x="81" y="61"/>
                    <a:pt x="88" y="49"/>
                    <a:pt x="88" y="36"/>
                  </a:cubicBezTo>
                  <a:cubicBezTo>
                    <a:pt x="88" y="16"/>
                    <a:pt x="72" y="0"/>
                    <a:pt x="52" y="0"/>
                  </a:cubicBezTo>
                  <a:cubicBezTo>
                    <a:pt x="32" y="0"/>
                    <a:pt x="16" y="16"/>
                    <a:pt x="16" y="36"/>
                  </a:cubicBezTo>
                  <a:cubicBezTo>
                    <a:pt x="16" y="49"/>
                    <a:pt x="23" y="61"/>
                    <a:pt x="34" y="67"/>
                  </a:cubicBezTo>
                  <a:cubicBezTo>
                    <a:pt x="14" y="75"/>
                    <a:pt x="0" y="94"/>
                    <a:pt x="0" y="116"/>
                  </a:cubicBezTo>
                  <a:cubicBezTo>
                    <a:pt x="8" y="116"/>
                    <a:pt x="8" y="116"/>
                    <a:pt x="8" y="116"/>
                  </a:cubicBezTo>
                  <a:cubicBezTo>
                    <a:pt x="8" y="92"/>
                    <a:pt x="28" y="72"/>
                    <a:pt x="52" y="72"/>
                  </a:cubicBezTo>
                  <a:cubicBezTo>
                    <a:pt x="76" y="72"/>
                    <a:pt x="96" y="92"/>
                    <a:pt x="96" y="116"/>
                  </a:cubicBezTo>
                  <a:cubicBezTo>
                    <a:pt x="104" y="116"/>
                    <a:pt x="104" y="116"/>
                    <a:pt x="104" y="116"/>
                  </a:cubicBezTo>
                  <a:cubicBezTo>
                    <a:pt x="104" y="94"/>
                    <a:pt x="90" y="75"/>
                    <a:pt x="70" y="67"/>
                  </a:cubicBezTo>
                  <a:close/>
                  <a:moveTo>
                    <a:pt x="24" y="36"/>
                  </a:moveTo>
                  <a:cubicBezTo>
                    <a:pt x="24" y="21"/>
                    <a:pt x="37" y="8"/>
                    <a:pt x="52" y="8"/>
                  </a:cubicBezTo>
                  <a:cubicBezTo>
                    <a:pt x="67" y="8"/>
                    <a:pt x="80" y="21"/>
                    <a:pt x="80" y="36"/>
                  </a:cubicBezTo>
                  <a:cubicBezTo>
                    <a:pt x="80" y="51"/>
                    <a:pt x="67" y="64"/>
                    <a:pt x="52" y="64"/>
                  </a:cubicBezTo>
                  <a:cubicBezTo>
                    <a:pt x="37" y="64"/>
                    <a:pt x="24" y="51"/>
                    <a:pt x="24" y="3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49" name="Group 13"/>
            <p:cNvGrpSpPr>
              <a:grpSpLocks noChangeAspect="1"/>
            </p:cNvGrpSpPr>
            <p:nvPr/>
          </p:nvGrpSpPr>
          <p:grpSpPr bwMode="auto">
            <a:xfrm>
              <a:off x="6189016" y="2893340"/>
              <a:ext cx="165095" cy="382240"/>
              <a:chOff x="7" y="12"/>
              <a:chExt cx="1808" cy="4186"/>
            </a:xfrm>
          </p:grpSpPr>
          <p:sp>
            <p:nvSpPr>
              <p:cNvPr id="51" name="Freeform 14"/>
              <p:cNvSpPr>
                <a:spLocks/>
              </p:cNvSpPr>
              <p:nvPr/>
            </p:nvSpPr>
            <p:spPr bwMode="auto">
              <a:xfrm>
                <a:off x="7" y="12"/>
                <a:ext cx="1390" cy="4186"/>
              </a:xfrm>
              <a:custGeom>
                <a:avLst/>
                <a:gdLst>
                  <a:gd name="T0" fmla="*/ 0 w 1390"/>
                  <a:gd name="T1" fmla="*/ 0 h 4186"/>
                  <a:gd name="T2" fmla="*/ 0 w 1390"/>
                  <a:gd name="T3" fmla="*/ 3530 h 4186"/>
                  <a:gd name="T4" fmla="*/ 1390 w 1390"/>
                  <a:gd name="T5" fmla="*/ 4186 h 4186"/>
                  <a:gd name="T6" fmla="*/ 1390 w 1390"/>
                  <a:gd name="T7" fmla="*/ 656 h 4186"/>
                  <a:gd name="T8" fmla="*/ 0 w 1390"/>
                  <a:gd name="T9" fmla="*/ 0 h 4186"/>
                </a:gdLst>
                <a:ahLst/>
                <a:cxnLst>
                  <a:cxn ang="0">
                    <a:pos x="T0" y="T1"/>
                  </a:cxn>
                  <a:cxn ang="0">
                    <a:pos x="T2" y="T3"/>
                  </a:cxn>
                  <a:cxn ang="0">
                    <a:pos x="T4" y="T5"/>
                  </a:cxn>
                  <a:cxn ang="0">
                    <a:pos x="T6" y="T7"/>
                  </a:cxn>
                  <a:cxn ang="0">
                    <a:pos x="T8" y="T9"/>
                  </a:cxn>
                </a:cxnLst>
                <a:rect l="0" t="0" r="r" b="b"/>
                <a:pathLst>
                  <a:path w="1390" h="4186">
                    <a:moveTo>
                      <a:pt x="0" y="0"/>
                    </a:moveTo>
                    <a:lnTo>
                      <a:pt x="0" y="3530"/>
                    </a:lnTo>
                    <a:lnTo>
                      <a:pt x="1390" y="4186"/>
                    </a:lnTo>
                    <a:lnTo>
                      <a:pt x="1390" y="656"/>
                    </a:lnTo>
                    <a:lnTo>
                      <a:pt x="0" y="0"/>
                    </a:lnTo>
                    <a:close/>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Oval 15"/>
              <p:cNvSpPr>
                <a:spLocks noChangeArrowheads="1"/>
              </p:cNvSpPr>
              <p:nvPr/>
            </p:nvSpPr>
            <p:spPr bwMode="auto">
              <a:xfrm>
                <a:off x="1006" y="2242"/>
                <a:ext cx="227" cy="227"/>
              </a:xfrm>
              <a:prstGeom prst="ellipse">
                <a:avLst/>
              </a:pr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6"/>
              <p:cNvSpPr>
                <a:spLocks/>
              </p:cNvSpPr>
              <p:nvPr/>
            </p:nvSpPr>
            <p:spPr bwMode="auto">
              <a:xfrm>
                <a:off x="7" y="12"/>
                <a:ext cx="1808" cy="3530"/>
              </a:xfrm>
              <a:custGeom>
                <a:avLst/>
                <a:gdLst>
                  <a:gd name="T0" fmla="*/ 1390 w 1808"/>
                  <a:gd name="T1" fmla="*/ 3530 h 3530"/>
                  <a:gd name="T2" fmla="*/ 1808 w 1808"/>
                  <a:gd name="T3" fmla="*/ 3530 h 3530"/>
                  <a:gd name="T4" fmla="*/ 1808 w 1808"/>
                  <a:gd name="T5" fmla="*/ 0 h 3530"/>
                  <a:gd name="T6" fmla="*/ 0 w 1808"/>
                  <a:gd name="T7" fmla="*/ 0 h 3530"/>
                </a:gdLst>
                <a:ahLst/>
                <a:cxnLst>
                  <a:cxn ang="0">
                    <a:pos x="T0" y="T1"/>
                  </a:cxn>
                  <a:cxn ang="0">
                    <a:pos x="T2" y="T3"/>
                  </a:cxn>
                  <a:cxn ang="0">
                    <a:pos x="T4" y="T5"/>
                  </a:cxn>
                  <a:cxn ang="0">
                    <a:pos x="T6" y="T7"/>
                  </a:cxn>
                </a:cxnLst>
                <a:rect l="0" t="0" r="r" b="b"/>
                <a:pathLst>
                  <a:path w="1808" h="3530">
                    <a:moveTo>
                      <a:pt x="1390" y="3530"/>
                    </a:moveTo>
                    <a:lnTo>
                      <a:pt x="1808" y="3530"/>
                    </a:lnTo>
                    <a:lnTo>
                      <a:pt x="1808" y="0"/>
                    </a:lnTo>
                    <a:lnTo>
                      <a:pt x="0" y="0"/>
                    </a:ln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55" name="Group 19"/>
            <p:cNvGrpSpPr>
              <a:grpSpLocks noChangeAspect="1"/>
            </p:cNvGrpSpPr>
            <p:nvPr/>
          </p:nvGrpSpPr>
          <p:grpSpPr bwMode="auto">
            <a:xfrm>
              <a:off x="7246097" y="2893340"/>
              <a:ext cx="279526" cy="280716"/>
              <a:chOff x="5" y="7"/>
              <a:chExt cx="235" cy="236"/>
            </a:xfrm>
          </p:grpSpPr>
          <p:sp>
            <p:nvSpPr>
              <p:cNvPr id="57" name="Oval 20"/>
              <p:cNvSpPr>
                <a:spLocks noChangeArrowheads="1"/>
              </p:cNvSpPr>
              <p:nvPr/>
            </p:nvSpPr>
            <p:spPr bwMode="auto">
              <a:xfrm>
                <a:off x="98" y="7"/>
                <a:ext cx="142" cy="142"/>
              </a:xfrm>
              <a:prstGeom prst="ellipse">
                <a:avLst/>
              </a:pr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Line 21"/>
              <p:cNvSpPr>
                <a:spLocks noChangeShapeType="1"/>
              </p:cNvSpPr>
              <p:nvPr/>
            </p:nvSpPr>
            <p:spPr bwMode="auto">
              <a:xfrm flipH="1">
                <a:off x="5" y="128"/>
                <a:ext cx="115" cy="115"/>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8" name="Group 67"/>
            <p:cNvGrpSpPr/>
            <p:nvPr/>
          </p:nvGrpSpPr>
          <p:grpSpPr>
            <a:xfrm>
              <a:off x="8102132" y="2898009"/>
              <a:ext cx="465600" cy="377825"/>
              <a:chOff x="8060150" y="2898009"/>
              <a:chExt cx="465600" cy="377825"/>
            </a:xfrm>
          </p:grpSpPr>
          <p:sp>
            <p:nvSpPr>
              <p:cNvPr id="26" name="Rounded Rectangle 25"/>
              <p:cNvSpPr/>
              <p:nvPr/>
            </p:nvSpPr>
            <p:spPr bwMode="auto">
              <a:xfrm>
                <a:off x="8112309" y="2979210"/>
                <a:ext cx="413441" cy="80787"/>
              </a:xfrm>
              <a:prstGeom prst="roundRect">
                <a:avLst/>
              </a:prstGeom>
              <a:noFill/>
              <a:ln w="10795" cap="flat" cmpd="sng" algn="ctr">
                <a:noFill/>
                <a:prstDash val="solid"/>
                <a:headEnd type="none" w="med" len="med"/>
                <a:tailEnd type="none" w="med" len="med"/>
              </a:ln>
              <a:effectLst/>
            </p:spPr>
            <p:txBody>
              <a:bodyPr vert="horz" wrap="square" lIns="0" tIns="45715" rIns="0" bIns="45715" numCol="1" rtlCol="0" anchor="ctr" anchorCtr="0" compatLnSpc="1">
                <a:prstTxWarp prst="textNoShape">
                  <a:avLst/>
                </a:prstTxWarp>
              </a:bodyPr>
              <a:lstStyle/>
              <a:p>
                <a:pPr algn="ctr" defTabSz="914017" fontAlgn="base">
                  <a:spcBef>
                    <a:spcPct val="0"/>
                  </a:spcBef>
                  <a:spcAft>
                    <a:spcPct val="0"/>
                  </a:spcAft>
                </a:pPr>
                <a:r>
                  <a:rPr lang="en-US" sz="500" b="1" kern="0" dirty="0">
                    <a:gradFill>
                      <a:gsLst>
                        <a:gs pos="0">
                          <a:schemeClr val="bg1"/>
                        </a:gs>
                        <a:gs pos="100000">
                          <a:schemeClr val="bg1"/>
                        </a:gs>
                      </a:gsLst>
                      <a:lin ang="0" scaled="0"/>
                    </a:gradFill>
                    <a:latin typeface="Segoe UI"/>
                  </a:rPr>
                  <a:t>YOUR AD</a:t>
                </a:r>
              </a:p>
            </p:txBody>
          </p:sp>
          <p:grpSp>
            <p:nvGrpSpPr>
              <p:cNvPr id="60" name="Group 24"/>
              <p:cNvGrpSpPr>
                <a:grpSpLocks noChangeAspect="1"/>
              </p:cNvGrpSpPr>
              <p:nvPr/>
            </p:nvGrpSpPr>
            <p:grpSpPr bwMode="auto">
              <a:xfrm>
                <a:off x="8060150" y="2898009"/>
                <a:ext cx="436150" cy="377825"/>
                <a:chOff x="6" y="7"/>
                <a:chExt cx="226" cy="238"/>
              </a:xfrm>
            </p:grpSpPr>
            <p:sp>
              <p:nvSpPr>
                <p:cNvPr id="62" name="Freeform 25"/>
                <p:cNvSpPr>
                  <a:spLocks/>
                </p:cNvSpPr>
                <p:nvPr/>
              </p:nvSpPr>
              <p:spPr bwMode="auto">
                <a:xfrm>
                  <a:off x="6" y="7"/>
                  <a:ext cx="226" cy="238"/>
                </a:xfrm>
                <a:custGeom>
                  <a:avLst/>
                  <a:gdLst>
                    <a:gd name="T0" fmla="*/ 96 w 116"/>
                    <a:gd name="T1" fmla="*/ 20 h 122"/>
                    <a:gd name="T2" fmla="*/ 96 w 116"/>
                    <a:gd name="T3" fmla="*/ 0 h 122"/>
                    <a:gd name="T4" fmla="*/ 0 w 116"/>
                    <a:gd name="T5" fmla="*/ 0 h 122"/>
                    <a:gd name="T6" fmla="*/ 0 w 116"/>
                    <a:gd name="T7" fmla="*/ 107 h 122"/>
                    <a:gd name="T8" fmla="*/ 10 w 116"/>
                    <a:gd name="T9" fmla="*/ 122 h 122"/>
                    <a:gd name="T10" fmla="*/ 20 w 116"/>
                    <a:gd name="T11" fmla="*/ 107 h 122"/>
                    <a:gd name="T12" fmla="*/ 20 w 116"/>
                    <a:gd name="T13" fmla="*/ 20 h 122"/>
                    <a:gd name="T14" fmla="*/ 116 w 116"/>
                    <a:gd name="T15" fmla="*/ 20 h 122"/>
                    <a:gd name="T16" fmla="*/ 116 w 116"/>
                    <a:gd name="T17" fmla="*/ 107 h 122"/>
                    <a:gd name="T18" fmla="*/ 106 w 116"/>
                    <a:gd name="T19" fmla="*/ 122 h 122"/>
                    <a:gd name="T20" fmla="*/ 10 w 116"/>
                    <a:gd name="T21"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122">
                      <a:moveTo>
                        <a:pt x="96" y="20"/>
                      </a:moveTo>
                      <a:cubicBezTo>
                        <a:pt x="96" y="0"/>
                        <a:pt x="96" y="0"/>
                        <a:pt x="96" y="0"/>
                      </a:cubicBezTo>
                      <a:cubicBezTo>
                        <a:pt x="0" y="0"/>
                        <a:pt x="0" y="0"/>
                        <a:pt x="0" y="0"/>
                      </a:cubicBezTo>
                      <a:cubicBezTo>
                        <a:pt x="0" y="107"/>
                        <a:pt x="0" y="107"/>
                        <a:pt x="0" y="107"/>
                      </a:cubicBezTo>
                      <a:cubicBezTo>
                        <a:pt x="0" y="115"/>
                        <a:pt x="4" y="122"/>
                        <a:pt x="10" y="122"/>
                      </a:cubicBezTo>
                      <a:cubicBezTo>
                        <a:pt x="15" y="122"/>
                        <a:pt x="20" y="115"/>
                        <a:pt x="20" y="107"/>
                      </a:cubicBezTo>
                      <a:cubicBezTo>
                        <a:pt x="20" y="20"/>
                        <a:pt x="20" y="20"/>
                        <a:pt x="20" y="20"/>
                      </a:cubicBezTo>
                      <a:cubicBezTo>
                        <a:pt x="116" y="20"/>
                        <a:pt x="116" y="20"/>
                        <a:pt x="116" y="20"/>
                      </a:cubicBezTo>
                      <a:cubicBezTo>
                        <a:pt x="116" y="107"/>
                        <a:pt x="116" y="107"/>
                        <a:pt x="116" y="107"/>
                      </a:cubicBezTo>
                      <a:cubicBezTo>
                        <a:pt x="116" y="115"/>
                        <a:pt x="112" y="122"/>
                        <a:pt x="106" y="122"/>
                      </a:cubicBezTo>
                      <a:cubicBezTo>
                        <a:pt x="10" y="122"/>
                        <a:pt x="10" y="122"/>
                        <a:pt x="10" y="122"/>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Line 26"/>
                <p:cNvSpPr>
                  <a:spLocks noChangeShapeType="1"/>
                </p:cNvSpPr>
                <p:nvPr/>
              </p:nvSpPr>
              <p:spPr bwMode="auto">
                <a:xfrm>
                  <a:off x="133" y="173"/>
                  <a:ext cx="80"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Line 27"/>
                <p:cNvSpPr>
                  <a:spLocks noChangeShapeType="1"/>
                </p:cNvSpPr>
                <p:nvPr/>
              </p:nvSpPr>
              <p:spPr bwMode="auto">
                <a:xfrm>
                  <a:off x="133" y="194"/>
                  <a:ext cx="80"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Line 28"/>
                <p:cNvSpPr>
                  <a:spLocks noChangeShapeType="1"/>
                </p:cNvSpPr>
                <p:nvPr/>
              </p:nvSpPr>
              <p:spPr bwMode="auto">
                <a:xfrm>
                  <a:off x="133" y="216"/>
                  <a:ext cx="80"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Rectangle 29"/>
                <p:cNvSpPr>
                  <a:spLocks noChangeArrowheads="1"/>
                </p:cNvSpPr>
                <p:nvPr/>
              </p:nvSpPr>
              <p:spPr bwMode="auto">
                <a:xfrm>
                  <a:off x="66" y="132"/>
                  <a:ext cx="53" cy="84"/>
                </a:xfrm>
                <a:prstGeom prst="rect">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Rectangle 30"/>
                <p:cNvSpPr>
                  <a:spLocks noChangeArrowheads="1"/>
                </p:cNvSpPr>
                <p:nvPr/>
              </p:nvSpPr>
              <p:spPr bwMode="auto">
                <a:xfrm>
                  <a:off x="137" y="132"/>
                  <a:ext cx="72" cy="17"/>
                </a:xfrm>
                <a:prstGeom prst="rect">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spTree>
    <p:extLst>
      <p:ext uri="{BB962C8B-B14F-4D97-AF65-F5344CB8AC3E}">
        <p14:creationId xmlns:p14="http://schemas.microsoft.com/office/powerpoint/2010/main" val="6193994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1+#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nodeType="after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bwMode="auto">
          <a:xfrm flipH="1">
            <a:off x="262" y="2135562"/>
            <a:ext cx="9326034" cy="3647701"/>
          </a:xfrm>
          <a:prstGeom prst="rect">
            <a:avLst/>
          </a:prstGeom>
          <a:solidFill>
            <a:schemeClr val="accent1"/>
          </a:solidFill>
          <a:ln w="10795" cap="flat" cmpd="sng" algn="ctr">
            <a:noFill/>
            <a:prstDash val="solid"/>
            <a:headEnd type="none" w="med" len="med"/>
            <a:tailEnd type="none" w="med" len="med"/>
          </a:ln>
          <a:effectLst/>
        </p:spPr>
        <p:txBody>
          <a:bodyPr vert="horz" wrap="square" lIns="186521" tIns="46628" rIns="186521" bIns="46628" numCol="1" rtlCol="0" anchor="t" anchorCtr="0" compatLnSpc="1">
            <a:prstTxWarp prst="textNoShape">
              <a:avLst/>
            </a:prstTxWarp>
          </a:bodyPr>
          <a:lstStyle/>
          <a:p>
            <a:pPr defTabSz="932290" fontAlgn="base">
              <a:spcBef>
                <a:spcPct val="0"/>
              </a:spcBef>
              <a:spcAft>
                <a:spcPct val="0"/>
              </a:spcAft>
            </a:pPr>
            <a:endParaRPr lang="en-US" sz="2040" b="1" kern="0" dirty="0">
              <a:gradFill>
                <a:gsLst>
                  <a:gs pos="87611">
                    <a:srgbClr val="FFFFFF"/>
                  </a:gs>
                  <a:gs pos="46903">
                    <a:srgbClr val="FFFFFF"/>
                  </a:gs>
                </a:gsLst>
                <a:lin ang="5400000" scaled="0"/>
              </a:gradFill>
            </a:endParaRPr>
          </a:p>
        </p:txBody>
      </p:sp>
      <p:sp>
        <p:nvSpPr>
          <p:cNvPr id="2" name="Title 1"/>
          <p:cNvSpPr>
            <a:spLocks noGrp="1"/>
          </p:cNvSpPr>
          <p:nvPr>
            <p:ph type="title"/>
          </p:nvPr>
        </p:nvSpPr>
        <p:spPr/>
        <p:txBody>
          <a:bodyPr/>
          <a:lstStyle/>
          <a:p>
            <a:r>
              <a:rPr lang="en-US" dirty="0"/>
              <a:t>Drive even better performance with Ad Extensions</a:t>
            </a:r>
          </a:p>
        </p:txBody>
      </p:sp>
      <p:grpSp>
        <p:nvGrpSpPr>
          <p:cNvPr id="6" name="Group 5"/>
          <p:cNvGrpSpPr/>
          <p:nvPr/>
        </p:nvGrpSpPr>
        <p:grpSpPr>
          <a:xfrm>
            <a:off x="257175" y="2358415"/>
            <a:ext cx="8782050" cy="3114566"/>
            <a:chOff x="257175" y="2358415"/>
            <a:chExt cx="8782050" cy="3114566"/>
          </a:xfrm>
        </p:grpSpPr>
        <p:sp>
          <p:nvSpPr>
            <p:cNvPr id="39" name="Rectangle 38"/>
            <p:cNvSpPr/>
            <p:nvPr/>
          </p:nvSpPr>
          <p:spPr>
            <a:xfrm>
              <a:off x="6118013" y="4140052"/>
              <a:ext cx="2921212" cy="1329082"/>
            </a:xfrm>
            <a:prstGeom prst="rect">
              <a:avLst/>
            </a:prstGeom>
            <a:ln>
              <a:noFill/>
            </a:ln>
          </p:spPr>
          <p:txBody>
            <a:bodyPr wrap="square" lIns="182880" tIns="146304" rIns="182880" bIns="146304">
              <a:spAutoFit/>
            </a:bodyPr>
            <a:lstStyle/>
            <a:p>
              <a:pPr defTabSz="699483">
                <a:lnSpc>
                  <a:spcPct val="90000"/>
                </a:lnSpc>
                <a:spcAft>
                  <a:spcPts val="459"/>
                </a:spcAft>
              </a:pPr>
              <a:r>
                <a:rPr lang="en-US" sz="1400" b="1" dirty="0">
                  <a:gradFill>
                    <a:gsLst>
                      <a:gs pos="0">
                        <a:schemeClr val="bg1"/>
                      </a:gs>
                      <a:gs pos="100000">
                        <a:schemeClr val="bg1"/>
                      </a:gs>
                    </a:gsLst>
                    <a:lin ang="5400000" scaled="0"/>
                  </a:gradFill>
                </a:rPr>
                <a:t>Sitelink Extensions </a:t>
              </a:r>
            </a:p>
            <a:p>
              <a:pPr defTabSz="699483">
                <a:lnSpc>
                  <a:spcPct val="90000"/>
                </a:lnSpc>
              </a:pPr>
              <a:r>
                <a:rPr lang="en-US" sz="1400" dirty="0">
                  <a:gradFill>
                    <a:gsLst>
                      <a:gs pos="0">
                        <a:schemeClr val="bg1"/>
                      </a:gs>
                      <a:gs pos="100000">
                        <a:schemeClr val="bg1"/>
                      </a:gs>
                    </a:gsLst>
                    <a:lin ang="5400000" scaled="0"/>
                  </a:gradFill>
                </a:rPr>
                <a:t>Improve Click-Through Rate (CTR) and conversions by providing direct access to site content and purchase pages.</a:t>
              </a:r>
            </a:p>
          </p:txBody>
        </p:sp>
        <p:sp>
          <p:nvSpPr>
            <p:cNvPr id="44" name="Rectangle 43"/>
            <p:cNvSpPr/>
            <p:nvPr/>
          </p:nvSpPr>
          <p:spPr>
            <a:xfrm>
              <a:off x="257175" y="4140052"/>
              <a:ext cx="2880360" cy="1332929"/>
            </a:xfrm>
            <a:prstGeom prst="rect">
              <a:avLst/>
            </a:prstGeom>
          </p:spPr>
          <p:txBody>
            <a:bodyPr wrap="square" lIns="182880" tIns="146304" rIns="182880" bIns="146304">
              <a:spAutoFit/>
            </a:bodyPr>
            <a:lstStyle/>
            <a:p>
              <a:pPr defTabSz="699483">
                <a:lnSpc>
                  <a:spcPct val="90000"/>
                </a:lnSpc>
                <a:spcBef>
                  <a:spcPct val="20000"/>
                </a:spcBef>
                <a:spcAft>
                  <a:spcPts val="459"/>
                </a:spcAft>
                <a:buSzPct val="90000"/>
              </a:pPr>
              <a:r>
                <a:rPr lang="en-US" sz="1400" b="1" dirty="0">
                  <a:gradFill>
                    <a:gsLst>
                      <a:gs pos="0">
                        <a:schemeClr val="bg1"/>
                      </a:gs>
                      <a:gs pos="100000">
                        <a:schemeClr val="bg1"/>
                      </a:gs>
                    </a:gsLst>
                    <a:lin ang="5400000" scaled="0"/>
                  </a:gradFill>
                </a:rPr>
                <a:t>Location Extensions </a:t>
              </a:r>
            </a:p>
            <a:p>
              <a:pPr defTabSz="699483">
                <a:lnSpc>
                  <a:spcPct val="90000"/>
                </a:lnSpc>
                <a:spcAft>
                  <a:spcPts val="459"/>
                </a:spcAft>
              </a:pPr>
              <a:r>
                <a:rPr lang="en-US" sz="1400" dirty="0">
                  <a:gradFill>
                    <a:gsLst>
                      <a:gs pos="0">
                        <a:schemeClr val="bg1"/>
                      </a:gs>
                      <a:gs pos="100000">
                        <a:schemeClr val="bg1"/>
                      </a:gs>
                    </a:gsLst>
                    <a:lin ang="5400000" scaled="0"/>
                  </a:gradFill>
                </a:rPr>
                <a:t>Drive more in-store </a:t>
              </a:r>
              <a:br>
                <a:rPr lang="en-US" sz="1400" dirty="0">
                  <a:gradFill>
                    <a:gsLst>
                      <a:gs pos="0">
                        <a:schemeClr val="bg1"/>
                      </a:gs>
                      <a:gs pos="100000">
                        <a:schemeClr val="bg1"/>
                      </a:gs>
                    </a:gsLst>
                    <a:lin ang="5400000" scaled="0"/>
                  </a:gradFill>
                </a:rPr>
              </a:br>
              <a:r>
                <a:rPr lang="en-US" sz="1400" dirty="0">
                  <a:gradFill>
                    <a:gsLst>
                      <a:gs pos="0">
                        <a:schemeClr val="bg1"/>
                      </a:gs>
                      <a:gs pos="100000">
                        <a:schemeClr val="bg1"/>
                      </a:gs>
                    </a:gsLst>
                    <a:lin ang="5400000" scaled="0"/>
                  </a:gradFill>
                </a:rPr>
                <a:t>conversions with store locator, click-to-call, merchant ratings, and click-to-direction.</a:t>
              </a:r>
            </a:p>
          </p:txBody>
        </p:sp>
        <p:sp>
          <p:nvSpPr>
            <p:cNvPr id="49" name="Rectangle 48"/>
            <p:cNvSpPr/>
            <p:nvPr/>
          </p:nvSpPr>
          <p:spPr>
            <a:xfrm>
              <a:off x="3187594" y="4140052"/>
              <a:ext cx="2880360" cy="1139030"/>
            </a:xfrm>
            <a:prstGeom prst="rect">
              <a:avLst/>
            </a:prstGeom>
          </p:spPr>
          <p:txBody>
            <a:bodyPr wrap="square" lIns="182880" tIns="146304" rIns="182880" bIns="146304">
              <a:spAutoFit/>
            </a:bodyPr>
            <a:lstStyle/>
            <a:p>
              <a:pPr defTabSz="699483">
                <a:lnSpc>
                  <a:spcPct val="90000"/>
                </a:lnSpc>
                <a:spcAft>
                  <a:spcPts val="459"/>
                </a:spcAft>
              </a:pPr>
              <a:r>
                <a:rPr lang="en-US" sz="1400" b="1" dirty="0">
                  <a:gradFill>
                    <a:gsLst>
                      <a:gs pos="0">
                        <a:schemeClr val="bg1"/>
                      </a:gs>
                      <a:gs pos="100000">
                        <a:schemeClr val="bg1"/>
                      </a:gs>
                    </a:gsLst>
                    <a:lin ang="5400000" scaled="0"/>
                  </a:gradFill>
                </a:rPr>
                <a:t>Call Extensions</a:t>
              </a:r>
            </a:p>
            <a:p>
              <a:pPr defTabSz="699483">
                <a:lnSpc>
                  <a:spcPct val="90000"/>
                </a:lnSpc>
                <a:spcAft>
                  <a:spcPts val="459"/>
                </a:spcAft>
              </a:pPr>
              <a:r>
                <a:rPr lang="en-US" sz="1400" dirty="0">
                  <a:gradFill>
                    <a:gsLst>
                      <a:gs pos="0">
                        <a:schemeClr val="bg1"/>
                      </a:gs>
                      <a:gs pos="100000">
                        <a:schemeClr val="bg1"/>
                      </a:gs>
                    </a:gsLst>
                    <a:lin ang="5400000" scaled="0"/>
                  </a:gradFill>
                </a:rPr>
                <a:t>Connect customers </a:t>
              </a:r>
              <a:br>
                <a:rPr lang="en-US" sz="1400" dirty="0">
                  <a:gradFill>
                    <a:gsLst>
                      <a:gs pos="0">
                        <a:schemeClr val="bg1"/>
                      </a:gs>
                      <a:gs pos="100000">
                        <a:schemeClr val="bg1"/>
                      </a:gs>
                    </a:gsLst>
                    <a:lin ang="5400000" scaled="0"/>
                  </a:gradFill>
                </a:rPr>
              </a:br>
              <a:r>
                <a:rPr lang="en-US" sz="1400" dirty="0">
                  <a:gradFill>
                    <a:gsLst>
                      <a:gs pos="0">
                        <a:schemeClr val="bg1"/>
                      </a:gs>
                      <a:gs pos="100000">
                        <a:schemeClr val="bg1"/>
                      </a:gs>
                    </a:gsLst>
                    <a:lin ang="5400000" scaled="0"/>
                  </a:gradFill>
                </a:rPr>
                <a:t>quickly to your business </a:t>
              </a:r>
              <a:br>
                <a:rPr lang="en-US" sz="1400" dirty="0">
                  <a:gradFill>
                    <a:gsLst>
                      <a:gs pos="0">
                        <a:schemeClr val="bg1"/>
                      </a:gs>
                      <a:gs pos="100000">
                        <a:schemeClr val="bg1"/>
                      </a:gs>
                    </a:gsLst>
                    <a:lin ang="5400000" scaled="0"/>
                  </a:gradFill>
                </a:rPr>
              </a:br>
              <a:r>
                <a:rPr lang="en-US" sz="1400" dirty="0">
                  <a:gradFill>
                    <a:gsLst>
                      <a:gs pos="0">
                        <a:schemeClr val="bg1"/>
                      </a:gs>
                      <a:gs pos="100000">
                        <a:schemeClr val="bg1"/>
                      </a:gs>
                    </a:gsLst>
                    <a:lin ang="5400000" scaled="0"/>
                  </a:gradFill>
                </a:rPr>
                <a:t>with click-to-call.</a:t>
              </a:r>
            </a:p>
          </p:txBody>
        </p:sp>
        <p:sp>
          <p:nvSpPr>
            <p:cNvPr id="14" name="Rectangle 13"/>
            <p:cNvSpPr/>
            <p:nvPr/>
          </p:nvSpPr>
          <p:spPr bwMode="auto">
            <a:xfrm>
              <a:off x="1056994" y="3275620"/>
              <a:ext cx="1652684" cy="716559"/>
            </a:xfrm>
            <a:prstGeom prst="rect">
              <a:avLst/>
            </a:prstGeom>
            <a:noFill/>
            <a:ln w="10795" cap="flat" cmpd="sng" algn="ctr">
              <a:noFill/>
              <a:prstDash val="solid"/>
              <a:headEnd type="none" w="med" len="med"/>
              <a:tailEnd type="none" w="med" len="med"/>
            </a:ln>
            <a:effectLst/>
          </p:spPr>
          <p:txBody>
            <a:bodyPr vert="horz" wrap="square" lIns="93256" tIns="46628" rIns="93256" bIns="46628" numCol="1" rtlCol="0" anchor="ctr" anchorCtr="0" compatLnSpc="1">
              <a:prstTxWarp prst="textNoShape">
                <a:avLst/>
              </a:prstTxWarp>
            </a:bodyPr>
            <a:lstStyle/>
            <a:p>
              <a:pPr defTabSz="932290" fontAlgn="base">
                <a:spcBef>
                  <a:spcPct val="0"/>
                </a:spcBef>
                <a:spcAft>
                  <a:spcPct val="0"/>
                </a:spcAft>
              </a:pPr>
              <a:r>
                <a:rPr lang="en-US" sz="6000" b="1" kern="0" spc="-400" dirty="0">
                  <a:gradFill>
                    <a:gsLst>
                      <a:gs pos="0">
                        <a:schemeClr val="bg1"/>
                      </a:gs>
                      <a:gs pos="100000">
                        <a:schemeClr val="bg1"/>
                      </a:gs>
                    </a:gsLst>
                    <a:lin ang="5400000" scaled="0"/>
                  </a:gradFill>
                </a:rPr>
                <a:t>20%</a:t>
              </a:r>
            </a:p>
          </p:txBody>
        </p:sp>
        <p:sp>
          <p:nvSpPr>
            <p:cNvPr id="55" name="Rectangle 54"/>
            <p:cNvSpPr/>
            <p:nvPr/>
          </p:nvSpPr>
          <p:spPr bwMode="auto">
            <a:xfrm>
              <a:off x="3978664" y="3275620"/>
              <a:ext cx="1652684" cy="716559"/>
            </a:xfrm>
            <a:prstGeom prst="rect">
              <a:avLst/>
            </a:prstGeom>
            <a:noFill/>
            <a:ln w="10795" cap="flat" cmpd="sng" algn="ctr">
              <a:noFill/>
              <a:prstDash val="solid"/>
              <a:headEnd type="none" w="med" len="med"/>
              <a:tailEnd type="none" w="med" len="med"/>
            </a:ln>
            <a:effectLst/>
          </p:spPr>
          <p:txBody>
            <a:bodyPr vert="horz" wrap="square" lIns="93256" tIns="46628" rIns="93256" bIns="46628" numCol="1" rtlCol="0" anchor="ctr" anchorCtr="0" compatLnSpc="1">
              <a:prstTxWarp prst="textNoShape">
                <a:avLst/>
              </a:prstTxWarp>
            </a:bodyPr>
            <a:lstStyle/>
            <a:p>
              <a:pPr defTabSz="932290" fontAlgn="base">
                <a:spcBef>
                  <a:spcPct val="0"/>
                </a:spcBef>
                <a:spcAft>
                  <a:spcPct val="0"/>
                </a:spcAft>
              </a:pPr>
              <a:r>
                <a:rPr lang="en-US" sz="6000" b="1" kern="0" spc="-400" dirty="0">
                  <a:gradFill>
                    <a:gsLst>
                      <a:gs pos="0">
                        <a:schemeClr val="bg1"/>
                      </a:gs>
                      <a:gs pos="100000">
                        <a:schemeClr val="bg1"/>
                      </a:gs>
                    </a:gsLst>
                    <a:lin ang="5400000" scaled="0"/>
                  </a:gradFill>
                </a:rPr>
                <a:t>10%</a:t>
              </a:r>
            </a:p>
          </p:txBody>
        </p:sp>
        <p:sp>
          <p:nvSpPr>
            <p:cNvPr id="56" name="Rectangle 55"/>
            <p:cNvSpPr/>
            <p:nvPr/>
          </p:nvSpPr>
          <p:spPr bwMode="auto">
            <a:xfrm>
              <a:off x="6917832" y="3275620"/>
              <a:ext cx="1652684" cy="716559"/>
            </a:xfrm>
            <a:prstGeom prst="rect">
              <a:avLst/>
            </a:prstGeom>
            <a:noFill/>
            <a:ln w="10795" cap="flat" cmpd="sng" algn="ctr">
              <a:noFill/>
              <a:prstDash val="solid"/>
              <a:headEnd type="none" w="med" len="med"/>
              <a:tailEnd type="none" w="med" len="med"/>
            </a:ln>
            <a:effectLst/>
          </p:spPr>
          <p:txBody>
            <a:bodyPr vert="horz" wrap="square" lIns="93256" tIns="46628" rIns="93256" bIns="46628" numCol="1" rtlCol="0" anchor="ctr" anchorCtr="0" compatLnSpc="1">
              <a:prstTxWarp prst="textNoShape">
                <a:avLst/>
              </a:prstTxWarp>
            </a:bodyPr>
            <a:lstStyle/>
            <a:p>
              <a:pPr defTabSz="932290" fontAlgn="base">
                <a:spcBef>
                  <a:spcPct val="0"/>
                </a:spcBef>
                <a:spcAft>
                  <a:spcPct val="0"/>
                </a:spcAft>
              </a:pPr>
              <a:r>
                <a:rPr lang="en-US" sz="6000" b="1" kern="0" spc="-400" dirty="0">
                  <a:gradFill>
                    <a:gsLst>
                      <a:gs pos="0">
                        <a:schemeClr val="bg1"/>
                      </a:gs>
                      <a:gs pos="100000">
                        <a:schemeClr val="bg1"/>
                      </a:gs>
                    </a:gsLst>
                    <a:lin ang="5400000" scaled="0"/>
                  </a:gradFill>
                </a:rPr>
                <a:t>13%</a:t>
              </a:r>
            </a:p>
          </p:txBody>
        </p:sp>
        <p:sp>
          <p:nvSpPr>
            <p:cNvPr id="47" name="TextBox 46"/>
            <p:cNvSpPr txBox="1"/>
            <p:nvPr/>
          </p:nvSpPr>
          <p:spPr>
            <a:xfrm>
              <a:off x="257175" y="2358415"/>
              <a:ext cx="4406900" cy="683264"/>
            </a:xfrm>
            <a:prstGeom prst="rect">
              <a:avLst/>
            </a:prstGeom>
            <a:noFill/>
          </p:spPr>
          <p:txBody>
            <a:bodyPr wrap="square" lIns="182880" tIns="146304" rIns="182880" bIns="146304" rtlCol="0">
              <a:spAutoFit/>
            </a:bodyPr>
            <a:lstStyle/>
            <a:p>
              <a:pPr defTabSz="932622">
                <a:lnSpc>
                  <a:spcPct val="90000"/>
                </a:lnSpc>
                <a:spcBef>
                  <a:spcPct val="20000"/>
                </a:spcBef>
                <a:buSzPct val="90000"/>
              </a:pPr>
              <a:r>
                <a:rPr lang="en-US" sz="2800" dirty="0">
                  <a:gradFill>
                    <a:gsLst>
                      <a:gs pos="0">
                        <a:schemeClr val="bg1"/>
                      </a:gs>
                      <a:gs pos="100000">
                        <a:schemeClr val="bg1"/>
                      </a:gs>
                    </a:gsLst>
                    <a:lin ang="5400000" scaled="0"/>
                  </a:gradFill>
                  <a:latin typeface="+mj-lt"/>
                </a:rPr>
                <a:t>Lift in click-through rates</a:t>
              </a:r>
            </a:p>
          </p:txBody>
        </p:sp>
        <p:sp>
          <p:nvSpPr>
            <p:cNvPr id="21" name="Freeform 9"/>
            <p:cNvSpPr>
              <a:spLocks noChangeAspect="1" noEditPoints="1"/>
            </p:cNvSpPr>
            <p:nvPr/>
          </p:nvSpPr>
          <p:spPr bwMode="auto">
            <a:xfrm rot="16200000">
              <a:off x="414328" y="3315586"/>
              <a:ext cx="634051" cy="636627"/>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bg1"/>
            </a:solidFill>
            <a:ln>
              <a:noFill/>
            </a:ln>
            <a:extLst/>
          </p:spPr>
          <p:txBody>
            <a:bodyPr vert="horz" wrap="square" lIns="124297" tIns="62149" rIns="124297" bIns="62149" numCol="1" anchor="t" anchorCtr="0" compatLnSpc="1">
              <a:prstTxWarp prst="textNoShape">
                <a:avLst/>
              </a:prstTxWarp>
            </a:bodyPr>
            <a:lstStyle/>
            <a:p>
              <a:pPr defTabSz="1242950"/>
              <a:endParaRPr lang="en-US" sz="3328">
                <a:gradFill>
                  <a:gsLst>
                    <a:gs pos="0">
                      <a:schemeClr val="bg1"/>
                    </a:gs>
                    <a:gs pos="100000">
                      <a:schemeClr val="bg1"/>
                    </a:gs>
                  </a:gsLst>
                  <a:lin ang="5400000" scaled="0"/>
                </a:gradFill>
              </a:endParaRPr>
            </a:p>
          </p:txBody>
        </p:sp>
        <p:sp>
          <p:nvSpPr>
            <p:cNvPr id="22" name="Freeform 9"/>
            <p:cNvSpPr>
              <a:spLocks noChangeAspect="1" noEditPoints="1"/>
            </p:cNvSpPr>
            <p:nvPr/>
          </p:nvSpPr>
          <p:spPr bwMode="auto">
            <a:xfrm rot="16200000">
              <a:off x="3344748" y="3315586"/>
              <a:ext cx="634051" cy="636627"/>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bg1"/>
            </a:solidFill>
            <a:ln>
              <a:noFill/>
            </a:ln>
            <a:extLst/>
          </p:spPr>
          <p:txBody>
            <a:bodyPr vert="horz" wrap="square" lIns="124297" tIns="62149" rIns="124297" bIns="62149" numCol="1" anchor="t" anchorCtr="0" compatLnSpc="1">
              <a:prstTxWarp prst="textNoShape">
                <a:avLst/>
              </a:prstTxWarp>
            </a:bodyPr>
            <a:lstStyle/>
            <a:p>
              <a:pPr defTabSz="1242950"/>
              <a:endParaRPr lang="en-US" sz="3328">
                <a:gradFill>
                  <a:gsLst>
                    <a:gs pos="0">
                      <a:schemeClr val="bg1"/>
                    </a:gs>
                    <a:gs pos="100000">
                      <a:schemeClr val="bg1"/>
                    </a:gs>
                  </a:gsLst>
                  <a:lin ang="5400000" scaled="0"/>
                </a:gradFill>
              </a:endParaRPr>
            </a:p>
          </p:txBody>
        </p:sp>
        <p:sp>
          <p:nvSpPr>
            <p:cNvPr id="23" name="Freeform 9"/>
            <p:cNvSpPr>
              <a:spLocks noChangeAspect="1" noEditPoints="1"/>
            </p:cNvSpPr>
            <p:nvPr/>
          </p:nvSpPr>
          <p:spPr bwMode="auto">
            <a:xfrm rot="16200000">
              <a:off x="6275166" y="3315586"/>
              <a:ext cx="634051" cy="636627"/>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bg1"/>
            </a:solidFill>
            <a:ln>
              <a:noFill/>
            </a:ln>
            <a:extLst/>
          </p:spPr>
          <p:txBody>
            <a:bodyPr vert="horz" wrap="square" lIns="124297" tIns="62149" rIns="124297" bIns="62149" numCol="1" anchor="t" anchorCtr="0" compatLnSpc="1">
              <a:prstTxWarp prst="textNoShape">
                <a:avLst/>
              </a:prstTxWarp>
            </a:bodyPr>
            <a:lstStyle/>
            <a:p>
              <a:pPr defTabSz="1242950"/>
              <a:endParaRPr lang="en-US" sz="3328">
                <a:gradFill>
                  <a:gsLst>
                    <a:gs pos="0">
                      <a:schemeClr val="bg1"/>
                    </a:gs>
                    <a:gs pos="100000">
                      <a:schemeClr val="bg1"/>
                    </a:gs>
                  </a:gsLst>
                  <a:lin ang="5400000" scaled="0"/>
                </a:gradFill>
              </a:endParaRPr>
            </a:p>
          </p:txBody>
        </p:sp>
      </p:grpSp>
      <p:sp>
        <p:nvSpPr>
          <p:cNvPr id="20" name="TextBox 19"/>
          <p:cNvSpPr txBox="1"/>
          <p:nvPr/>
        </p:nvSpPr>
        <p:spPr>
          <a:xfrm>
            <a:off x="1399032" y="6528816"/>
            <a:ext cx="7461504" cy="283464"/>
          </a:xfrm>
          <a:prstGeom prst="rect">
            <a:avLst/>
          </a:prstGeom>
          <a:noFill/>
        </p:spPr>
        <p:txBody>
          <a:bodyPr wrap="square" lIns="182880" tIns="0" rIns="0" bIns="0" rtlCol="0" anchor="ctr" anchorCtr="0">
            <a:noAutofit/>
          </a:bodyPr>
          <a:lstStyle/>
          <a:p>
            <a:pPr algn="r">
              <a:lnSpc>
                <a:spcPct val="90000"/>
              </a:lnSpc>
              <a:spcBef>
                <a:spcPct val="20000"/>
              </a:spcBef>
              <a:buClr>
                <a:srgbClr val="737373"/>
              </a:buClr>
              <a:buSzPct val="115000"/>
            </a:pPr>
            <a:r>
              <a:rPr lang="en-US" sz="800" dirty="0">
                <a:gradFill>
                  <a:gsLst>
                    <a:gs pos="19802">
                      <a:schemeClr val="tx1"/>
                    </a:gs>
                    <a:gs pos="53000">
                      <a:schemeClr val="tx1"/>
                    </a:gs>
                  </a:gsLst>
                  <a:lin ang="5400000" scaled="0"/>
                </a:gradFill>
                <a:cs typeface="Segoe Pro Display Semibold"/>
              </a:rPr>
              <a:t>Source: Microsoft internal data.</a:t>
            </a:r>
          </a:p>
        </p:txBody>
      </p:sp>
    </p:spTree>
    <p:extLst>
      <p:ext uri="{BB962C8B-B14F-4D97-AF65-F5344CB8AC3E}">
        <p14:creationId xmlns:p14="http://schemas.microsoft.com/office/powerpoint/2010/main" val="166777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750" fill="hold"/>
                                        <p:tgtEl>
                                          <p:spTgt spid="33"/>
                                        </p:tgtEl>
                                        <p:attrNameLst>
                                          <p:attrName>ppt_x</p:attrName>
                                        </p:attrNameLst>
                                      </p:cBhvr>
                                      <p:tavLst>
                                        <p:tav tm="0">
                                          <p:val>
                                            <p:strVal val="1+#ppt_w/2"/>
                                          </p:val>
                                        </p:tav>
                                        <p:tav tm="100000">
                                          <p:val>
                                            <p:strVal val="#ppt_x"/>
                                          </p:val>
                                        </p:tav>
                                      </p:tavLst>
                                    </p:anim>
                                    <p:anim calcmode="lin" valueType="num">
                                      <p:cBhvr additive="base">
                                        <p:cTn id="8" dur="750" fill="hold"/>
                                        <p:tgtEl>
                                          <p:spTgt spid="33"/>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12733" y="3494487"/>
            <a:ext cx="4061637" cy="1344792"/>
          </a:xfrm>
          <a:prstGeom prst="rect">
            <a:avLst/>
          </a:prstGeom>
          <a:noFill/>
        </p:spPr>
        <p:txBody>
          <a:bodyPr wrap="square" lIns="46630" tIns="0" rIns="0" bIns="0" rtlCol="0">
            <a:spAutoFit/>
          </a:bodyPr>
          <a:lstStyle/>
          <a:p>
            <a:pPr defTabSz="932597" fontAlgn="base">
              <a:lnSpc>
                <a:spcPct val="114000"/>
              </a:lnSpc>
              <a:spcBef>
                <a:spcPct val="20000"/>
              </a:spcBef>
              <a:spcAft>
                <a:spcPct val="0"/>
              </a:spcAft>
              <a:buClr>
                <a:schemeClr val="tx2"/>
              </a:buClr>
              <a:buSzPct val="115000"/>
              <a:defRPr/>
            </a:pPr>
            <a:r>
              <a:rPr lang="en-US" kern="0" dirty="0">
                <a:gradFill>
                  <a:gsLst>
                    <a:gs pos="0">
                      <a:schemeClr val="tx1"/>
                    </a:gs>
                    <a:gs pos="100000">
                      <a:schemeClr val="tx1"/>
                    </a:gs>
                  </a:gsLst>
                  <a:lin ang="5400000" scaled="0"/>
                </a:gradFill>
              </a:rPr>
              <a:t>It’s quick and easy to import your Google AdWords campaigns directly into Bing Ads with just a few clicks.</a:t>
            </a:r>
          </a:p>
          <a:p>
            <a:pPr defTabSz="932597" fontAlgn="base">
              <a:lnSpc>
                <a:spcPct val="114000"/>
              </a:lnSpc>
              <a:spcBef>
                <a:spcPct val="20000"/>
              </a:spcBef>
              <a:spcAft>
                <a:spcPct val="0"/>
              </a:spcAft>
              <a:buClr>
                <a:schemeClr val="tx2"/>
              </a:buClr>
              <a:buSzPct val="115000"/>
              <a:defRPr/>
            </a:pPr>
            <a:r>
              <a:rPr lang="en-US" kern="0" dirty="0">
                <a:gradFill>
                  <a:gsLst>
                    <a:gs pos="0">
                      <a:schemeClr val="tx1"/>
                    </a:gs>
                    <a:gs pos="100000">
                      <a:schemeClr val="tx1"/>
                    </a:gs>
                  </a:gsLst>
                  <a:lin ang="5400000" scaled="0"/>
                </a:gradFill>
                <a:hlinkClick r:id="rId3"/>
              </a:rPr>
              <a:t>Learn how to import your campaigns</a:t>
            </a:r>
            <a:endParaRPr lang="en-US" kern="0" dirty="0">
              <a:gradFill>
                <a:gsLst>
                  <a:gs pos="0">
                    <a:schemeClr val="tx1"/>
                  </a:gs>
                  <a:gs pos="100000">
                    <a:schemeClr val="tx1"/>
                  </a:gs>
                </a:gsLst>
                <a:lin ang="5400000" scaled="0"/>
              </a:gradFill>
              <a:hlinkClick r:id="rId4"/>
            </a:endParaRPr>
          </a:p>
        </p:txBody>
      </p:sp>
      <p:sp>
        <p:nvSpPr>
          <p:cNvPr id="16" name="TextBox 15"/>
          <p:cNvSpPr txBox="1"/>
          <p:nvPr/>
        </p:nvSpPr>
        <p:spPr>
          <a:xfrm>
            <a:off x="412733" y="1948536"/>
            <a:ext cx="5582666" cy="1361014"/>
          </a:xfrm>
          <a:prstGeom prst="rect">
            <a:avLst/>
          </a:prstGeom>
          <a:noFill/>
        </p:spPr>
        <p:txBody>
          <a:bodyPr wrap="square" lIns="46630" tIns="0" rIns="0" bIns="0" rtlCol="0">
            <a:spAutoFit/>
          </a:bodyPr>
          <a:lstStyle/>
          <a:p>
            <a:pPr defTabSz="932597">
              <a:lnSpc>
                <a:spcPct val="114000"/>
              </a:lnSpc>
              <a:spcBef>
                <a:spcPct val="20000"/>
              </a:spcBef>
              <a:buClr>
                <a:schemeClr val="tx2"/>
              </a:buClr>
              <a:buSzPct val="115000"/>
              <a:defRPr sz="2400" b="0" i="0" u="none" strike="noStrike" kern="1200" spc="0" baseline="0">
                <a:solidFill>
                  <a:srgbClr val="505050">
                    <a:lumMod val="50000"/>
                  </a:srgbClr>
                </a:solidFill>
                <a:latin typeface="+mn-lt"/>
                <a:ea typeface="+mn-ea"/>
                <a:cs typeface="+mn-cs"/>
              </a:defRPr>
            </a:pPr>
            <a:r>
              <a:rPr lang="en-US" sz="4050" b="1" spc="-75" dirty="0">
                <a:ln w="3175">
                  <a:noFill/>
                </a:ln>
                <a:gradFill>
                  <a:gsLst>
                    <a:gs pos="0">
                      <a:schemeClr val="tx1"/>
                    </a:gs>
                    <a:gs pos="100000">
                      <a:schemeClr val="tx1"/>
                    </a:gs>
                  </a:gsLst>
                  <a:lin ang="5400000" scaled="0"/>
                </a:gradFill>
                <a:cs typeface="Segoe UI" pitchFamily="34" charset="0"/>
              </a:rPr>
              <a:t>Already advertising </a:t>
            </a:r>
            <a:br>
              <a:rPr lang="en-US" sz="4050" b="1" spc="-75" dirty="0">
                <a:ln w="3175">
                  <a:noFill/>
                </a:ln>
                <a:gradFill>
                  <a:gsLst>
                    <a:gs pos="0">
                      <a:schemeClr val="tx1"/>
                    </a:gs>
                    <a:gs pos="100000">
                      <a:schemeClr val="tx1"/>
                    </a:gs>
                  </a:gsLst>
                  <a:lin ang="5400000" scaled="0"/>
                </a:gradFill>
                <a:cs typeface="Segoe UI" pitchFamily="34" charset="0"/>
              </a:rPr>
            </a:br>
            <a:r>
              <a:rPr lang="en-US" sz="4050" b="1" spc="-75" dirty="0">
                <a:ln w="3175">
                  <a:noFill/>
                </a:ln>
                <a:gradFill>
                  <a:gsLst>
                    <a:gs pos="0">
                      <a:schemeClr val="tx1"/>
                    </a:gs>
                    <a:gs pos="100000">
                      <a:schemeClr val="tx1"/>
                    </a:gs>
                  </a:gsLst>
                  <a:lin ang="5400000" scaled="0"/>
                </a:gradFill>
                <a:cs typeface="Segoe UI" pitchFamily="34" charset="0"/>
              </a:rPr>
              <a:t>on Google AdWords?</a:t>
            </a:r>
          </a:p>
        </p:txBody>
      </p:sp>
      <p:grpSp>
        <p:nvGrpSpPr>
          <p:cNvPr id="8" name="Group 7"/>
          <p:cNvGrpSpPr/>
          <p:nvPr/>
        </p:nvGrpSpPr>
        <p:grpSpPr>
          <a:xfrm>
            <a:off x="1" y="0"/>
            <a:ext cx="9326298" cy="1165754"/>
            <a:chOff x="1" y="0"/>
            <a:chExt cx="9326298" cy="1165754"/>
          </a:xfrm>
        </p:grpSpPr>
        <p:grpSp>
          <p:nvGrpSpPr>
            <p:cNvPr id="9" name="Group 8"/>
            <p:cNvGrpSpPr/>
            <p:nvPr/>
          </p:nvGrpSpPr>
          <p:grpSpPr>
            <a:xfrm>
              <a:off x="1" y="0"/>
              <a:ext cx="9326298" cy="1165754"/>
              <a:chOff x="1" y="0"/>
              <a:chExt cx="9326298" cy="1165754"/>
            </a:xfrm>
          </p:grpSpPr>
          <p:sp>
            <p:nvSpPr>
              <p:cNvPr id="11" name="Rectangle 10"/>
              <p:cNvSpPr/>
              <p:nvPr/>
            </p:nvSpPr>
            <p:spPr bwMode="auto">
              <a:xfrm>
                <a:off x="1" y="0"/>
                <a:ext cx="9326298" cy="1165754"/>
              </a:xfrm>
              <a:prstGeom prst="rect">
                <a:avLst/>
              </a:prstGeom>
              <a:solidFill>
                <a:srgbClr val="F9F9F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pic>
            <p:nvPicPr>
              <p:cNvPr id="12" name="Picture 11"/>
              <p:cNvPicPr>
                <a:picLocks noChangeAspect="1"/>
              </p:cNvPicPr>
              <p:nvPr/>
            </p:nvPicPr>
            <p:blipFill rotWithShape="1">
              <a:blip r:embed="rId5"/>
              <a:srcRect l="17510" t="1653" r="7821" b="6879"/>
              <a:stretch/>
            </p:blipFill>
            <p:spPr>
              <a:xfrm>
                <a:off x="1771650" y="255747"/>
                <a:ext cx="7554383" cy="654259"/>
              </a:xfrm>
              <a:prstGeom prst="rect">
                <a:avLst/>
              </a:prstGeom>
            </p:spPr>
          </p:pic>
          <p:sp>
            <p:nvSpPr>
              <p:cNvPr id="13" name="Rectangle 12"/>
              <p:cNvSpPr/>
              <p:nvPr/>
            </p:nvSpPr>
            <p:spPr bwMode="auto">
              <a:xfrm>
                <a:off x="7244080" y="335280"/>
                <a:ext cx="1940560" cy="680719"/>
              </a:xfrm>
              <a:prstGeom prst="rect">
                <a:avLst/>
              </a:prstGeom>
              <a:noFill/>
              <a:ln w="3810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963" tIns="34963" rIns="34963" bIns="34963" numCol="1" spcCol="0" rtlCol="0" fromWordArt="0" anchor="ctr" anchorCtr="0" forceAA="0" compatLnSpc="1">
                <a:prstTxWarp prst="textNoShape">
                  <a:avLst/>
                </a:prstTxWarp>
                <a:noAutofit/>
              </a:bodyPr>
              <a:lstStyle/>
              <a:p>
                <a:pPr algn="ctr" defTabSz="699019" fontAlgn="base">
                  <a:spcBef>
                    <a:spcPct val="0"/>
                  </a:spcBef>
                  <a:spcAft>
                    <a:spcPct val="0"/>
                  </a:spcAft>
                  <a:defRPr/>
                </a:pPr>
                <a:endParaRPr lang="en-US" sz="1683" kern="0" dirty="0">
                  <a:gradFill>
                    <a:gsLst>
                      <a:gs pos="0">
                        <a:srgbClr val="FFFFFF"/>
                      </a:gs>
                      <a:gs pos="100000">
                        <a:srgbClr val="FFFFFF"/>
                      </a:gs>
                    </a:gsLst>
                    <a:lin ang="5400000" scaled="0"/>
                  </a:gradFill>
                  <a:latin typeface="Segoe UI Light" pitchFamily="34" charset="0"/>
                  <a:ea typeface="Segoe UI" pitchFamily="34" charset="0"/>
                  <a:cs typeface="Segoe UI" pitchFamily="34" charset="0"/>
                </a:endParaRPr>
              </a:p>
            </p:txBody>
          </p:sp>
        </p:gr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00" y="276710"/>
              <a:ext cx="1584960" cy="603175"/>
            </a:xfrm>
            <a:prstGeom prst="rect">
              <a:avLst/>
            </a:prstGeom>
          </p:spPr>
        </p:pic>
      </p:grpSp>
    </p:spTree>
    <p:extLst>
      <p:ext uri="{BB962C8B-B14F-4D97-AF65-F5344CB8AC3E}">
        <p14:creationId xmlns:p14="http://schemas.microsoft.com/office/powerpoint/2010/main" val="55556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4575" y="1615361"/>
            <a:ext cx="8831789" cy="3734836"/>
            <a:chOff x="279402" y="1157767"/>
            <a:chExt cx="8659403" cy="3661937"/>
          </a:xfrm>
        </p:grpSpPr>
        <p:sp>
          <p:nvSpPr>
            <p:cNvPr id="25" name="Rectangle 24"/>
            <p:cNvSpPr/>
            <p:nvPr/>
          </p:nvSpPr>
          <p:spPr>
            <a:xfrm>
              <a:off x="5219700" y="3084560"/>
              <a:ext cx="1990107" cy="359201"/>
            </a:xfrm>
            <a:prstGeom prst="rect">
              <a:avLst/>
            </a:prstGeom>
          </p:spPr>
          <p:txBody>
            <a:bodyPr wrap="square">
              <a:spAutoFit/>
            </a:bodyPr>
            <a:lstStyle/>
            <a:p>
              <a:pPr defTabSz="932046">
                <a:defRPr/>
              </a:pPr>
              <a:r>
                <a:rPr lang="en-US" sz="1734" kern="0" dirty="0">
                  <a:solidFill>
                    <a:srgbClr val="FFFFFF"/>
                  </a:solidFill>
                  <a:cs typeface="Segoe UI" panose="020B0502040204020203" pitchFamily="34" charset="0"/>
                  <a:hlinkClick r:id="rId3"/>
                </a:rPr>
                <a:t>@</a:t>
              </a:r>
              <a:r>
                <a:rPr lang="en-US" sz="1734" u="sng" kern="0" dirty="0">
                  <a:solidFill>
                    <a:srgbClr val="FFFFFF"/>
                  </a:solidFill>
                  <a:cs typeface="Segoe UI" panose="020B0502040204020203" pitchFamily="34" charset="0"/>
                  <a:hlinkClick r:id="rId3"/>
                </a:rPr>
                <a:t>bingads</a:t>
              </a:r>
              <a:endParaRPr lang="en-US" sz="1734" u="sng" kern="0" dirty="0">
                <a:solidFill>
                  <a:srgbClr val="FFFFFF"/>
                </a:solidFill>
                <a:cs typeface="Segoe UI" panose="020B0502040204020203" pitchFamily="34" charset="0"/>
              </a:endParaRPr>
            </a:p>
          </p:txBody>
        </p:sp>
        <p:sp>
          <p:nvSpPr>
            <p:cNvPr id="26" name="Rectangle 25">
              <a:hlinkClick r:id="rId4"/>
            </p:cNvPr>
            <p:cNvSpPr/>
            <p:nvPr/>
          </p:nvSpPr>
          <p:spPr>
            <a:xfrm>
              <a:off x="5219700" y="2578685"/>
              <a:ext cx="3719105" cy="359201"/>
            </a:xfrm>
            <a:prstGeom prst="rect">
              <a:avLst/>
            </a:prstGeom>
          </p:spPr>
          <p:txBody>
            <a:bodyPr wrap="square">
              <a:spAutoFit/>
            </a:bodyPr>
            <a:lstStyle/>
            <a:p>
              <a:pPr defTabSz="699390">
                <a:defRPr/>
              </a:pPr>
              <a:r>
                <a:rPr lang="en-US" sz="1734" kern="0" dirty="0">
                  <a:solidFill>
                    <a:srgbClr val="FFFFFF"/>
                  </a:solidFill>
                  <a:cs typeface="Segoe UI" panose="020B0502040204020203" pitchFamily="34" charset="0"/>
                  <a:hlinkClick r:id="rId4"/>
                </a:rPr>
                <a:t>linkedIn.com/company/bing-ads</a:t>
              </a:r>
              <a:endParaRPr lang="en-US" sz="1734" kern="0" dirty="0">
                <a:solidFill>
                  <a:srgbClr val="FFFFFF"/>
                </a:solidFill>
                <a:cs typeface="Segoe UI" panose="020B0502040204020203" pitchFamily="34" charset="0"/>
              </a:endParaRPr>
            </a:p>
          </p:txBody>
        </p:sp>
        <p:sp>
          <p:nvSpPr>
            <p:cNvPr id="27" name="Rectangle 26"/>
            <p:cNvSpPr/>
            <p:nvPr/>
          </p:nvSpPr>
          <p:spPr>
            <a:xfrm>
              <a:off x="5219700" y="3619826"/>
              <a:ext cx="3466034" cy="359201"/>
            </a:xfrm>
            <a:prstGeom prst="rect">
              <a:avLst/>
            </a:prstGeom>
          </p:spPr>
          <p:txBody>
            <a:bodyPr wrap="square">
              <a:spAutoFit/>
            </a:bodyPr>
            <a:lstStyle/>
            <a:p>
              <a:pPr defTabSz="699390">
                <a:defRPr/>
              </a:pPr>
              <a:r>
                <a:rPr lang="en-US" sz="1734" kern="0" dirty="0">
                  <a:solidFill>
                    <a:srgbClr val="FFFFFF"/>
                  </a:solidFill>
                  <a:cs typeface="Segoe UI" panose="020B0502040204020203" pitchFamily="34" charset="0"/>
                  <a:hlinkClick r:id="rId5"/>
                </a:rPr>
                <a:t>facebook.com/bingads</a:t>
              </a:r>
              <a:endParaRPr lang="en-US" sz="1734" kern="0" dirty="0">
                <a:solidFill>
                  <a:srgbClr val="FFFFFF"/>
                </a:solidFill>
                <a:cs typeface="Segoe UI" panose="020B0502040204020203" pitchFamily="34" charset="0"/>
              </a:endParaRPr>
            </a:p>
          </p:txBody>
        </p:sp>
        <p:sp>
          <p:nvSpPr>
            <p:cNvPr id="29" name="Rectangle 28"/>
            <p:cNvSpPr/>
            <p:nvPr/>
          </p:nvSpPr>
          <p:spPr>
            <a:xfrm>
              <a:off x="5219700" y="2037775"/>
              <a:ext cx="2504212" cy="359201"/>
            </a:xfrm>
            <a:prstGeom prst="rect">
              <a:avLst/>
            </a:prstGeom>
          </p:spPr>
          <p:txBody>
            <a:bodyPr wrap="none">
              <a:spAutoFit/>
            </a:bodyPr>
            <a:lstStyle/>
            <a:p>
              <a:pPr defTabSz="699390">
                <a:defRPr/>
              </a:pPr>
              <a:r>
                <a:rPr lang="en-US" sz="1734" kern="0" dirty="0">
                  <a:solidFill>
                    <a:srgbClr val="FFFFFF"/>
                  </a:solidFill>
                  <a:cs typeface="Segoe UI" panose="020B0502040204020203" pitchFamily="34" charset="0"/>
                  <a:hlinkClick r:id="rId6"/>
                </a:rPr>
                <a:t>instagram.com/bingads</a:t>
              </a:r>
              <a:endParaRPr lang="en-US" sz="1734" kern="0" dirty="0">
                <a:solidFill>
                  <a:srgbClr val="FFFFFF"/>
                </a:solidFill>
                <a:cs typeface="Segoe UI" panose="020B0502040204020203" pitchFamily="34" charset="0"/>
              </a:endParaRPr>
            </a:p>
          </p:txBody>
        </p:sp>
        <p:sp>
          <p:nvSpPr>
            <p:cNvPr id="30" name="Rectangle 29"/>
            <p:cNvSpPr/>
            <p:nvPr/>
          </p:nvSpPr>
          <p:spPr>
            <a:xfrm>
              <a:off x="5219700" y="1475593"/>
              <a:ext cx="3466035" cy="359201"/>
            </a:xfrm>
            <a:prstGeom prst="rect">
              <a:avLst/>
            </a:prstGeom>
          </p:spPr>
          <p:txBody>
            <a:bodyPr wrap="square">
              <a:spAutoFit/>
            </a:bodyPr>
            <a:lstStyle/>
            <a:p>
              <a:pPr defTabSz="699390">
                <a:defRPr/>
              </a:pPr>
              <a:r>
                <a:rPr lang="en-US" sz="1734" kern="0" dirty="0">
                  <a:solidFill>
                    <a:srgbClr val="FFFFFF"/>
                  </a:solidFill>
                  <a:cs typeface="Segoe UI" panose="020B0502040204020203" pitchFamily="34" charset="0"/>
                  <a:hlinkClick r:id="rId7"/>
                </a:rPr>
                <a:t>slideshare.net/bingads</a:t>
              </a:r>
              <a:endParaRPr lang="en-US" sz="1734" kern="0" dirty="0">
                <a:solidFill>
                  <a:srgbClr val="FFFFFF"/>
                </a:solidFill>
                <a:cs typeface="Segoe UI" panose="020B0502040204020203" pitchFamily="34" charset="0"/>
              </a:endParaRPr>
            </a:p>
          </p:txBody>
        </p:sp>
        <p:sp>
          <p:nvSpPr>
            <p:cNvPr id="31" name="Rectangle 30"/>
            <p:cNvSpPr/>
            <p:nvPr/>
          </p:nvSpPr>
          <p:spPr>
            <a:xfrm>
              <a:off x="5219700" y="4134376"/>
              <a:ext cx="2340705" cy="359201"/>
            </a:xfrm>
            <a:prstGeom prst="rect">
              <a:avLst/>
            </a:prstGeom>
          </p:spPr>
          <p:txBody>
            <a:bodyPr wrap="none">
              <a:spAutoFit/>
            </a:bodyPr>
            <a:lstStyle/>
            <a:p>
              <a:pPr defTabSz="699390">
                <a:defRPr/>
              </a:pPr>
              <a:r>
                <a:rPr lang="en-US" sz="1734" kern="0" dirty="0">
                  <a:solidFill>
                    <a:srgbClr val="FFFFFF"/>
                  </a:solidFill>
                  <a:cs typeface="Segoe UI" panose="020B0502040204020203" pitchFamily="34" charset="0"/>
                  <a:hlinkClick r:id="rId8"/>
                </a:rPr>
                <a:t>youtube.com/bingads</a:t>
              </a:r>
              <a:endParaRPr lang="en-US" sz="1734" kern="0" dirty="0">
                <a:solidFill>
                  <a:srgbClr val="FFFFFF"/>
                </a:solidFill>
                <a:cs typeface="Segoe UI" panose="020B0502040204020203" pitchFamily="34" charset="0"/>
              </a:endParaRPr>
            </a:p>
          </p:txBody>
        </p:sp>
        <p:sp>
          <p:nvSpPr>
            <p:cNvPr id="32" name="Text Placeholder 4"/>
            <p:cNvSpPr txBox="1">
              <a:spLocks/>
            </p:cNvSpPr>
            <p:nvPr/>
          </p:nvSpPr>
          <p:spPr>
            <a:xfrm>
              <a:off x="304800" y="1157767"/>
              <a:ext cx="4013669" cy="2473249"/>
            </a:xfrm>
            <a:prstGeom prst="rect">
              <a:avLst/>
            </a:prstGeom>
            <a:noFill/>
          </p:spPr>
          <p:txBody>
            <a:bodyPr wrap="square" lIns="46630" tIns="0" rIns="0" bIns="0" rtlCol="0">
              <a:spAutoFit/>
            </a:bodyPr>
            <a:lstStyle>
              <a:lvl1pPr marL="254810" marR="0" indent="-254810" algn="l" defTabSz="685819" rtl="0" eaLnBrk="1" fontAlgn="auto" latinLnBrk="0" hangingPunct="1">
                <a:lnSpc>
                  <a:spcPct val="90000"/>
                </a:lnSpc>
                <a:spcBef>
                  <a:spcPct val="20000"/>
                </a:spcBef>
                <a:spcAft>
                  <a:spcPts val="0"/>
                </a:spcAft>
                <a:buClrTx/>
                <a:buSzPct val="90000"/>
                <a:buFont typeface="Arial" pitchFamily="34" charset="0"/>
                <a:buChar char="•"/>
                <a:tabLst/>
                <a:defRPr sz="2101" kern="1200" spc="-53" baseline="0">
                  <a:gradFill>
                    <a:gsLst>
                      <a:gs pos="1250">
                        <a:schemeClr val="bg2"/>
                      </a:gs>
                      <a:gs pos="100000">
                        <a:schemeClr val="bg2"/>
                      </a:gs>
                    </a:gsLst>
                    <a:lin ang="5400000" scaled="0"/>
                  </a:gradFill>
                  <a:latin typeface="+mj-lt"/>
                  <a:ea typeface="+mn-ea"/>
                  <a:cs typeface="+mn-cs"/>
                </a:defRPr>
              </a:lvl1pPr>
              <a:lvl2pPr marL="429845" marR="0" indent="-175034" algn="l" defTabSz="685819" rtl="0" eaLnBrk="1" fontAlgn="auto" latinLnBrk="0" hangingPunct="1">
                <a:lnSpc>
                  <a:spcPct val="90000"/>
                </a:lnSpc>
                <a:spcBef>
                  <a:spcPct val="20000"/>
                </a:spcBef>
                <a:spcAft>
                  <a:spcPts val="0"/>
                </a:spcAft>
                <a:buClrTx/>
                <a:buSzPct val="90000"/>
                <a:buFont typeface="Arial" pitchFamily="34" charset="0"/>
                <a:buChar char="•"/>
                <a:tabLst/>
                <a:defRPr sz="1500" kern="1200" spc="0" baseline="0">
                  <a:gradFill>
                    <a:gsLst>
                      <a:gs pos="1250">
                        <a:schemeClr val="bg2"/>
                      </a:gs>
                      <a:gs pos="100000">
                        <a:schemeClr val="bg2"/>
                      </a:gs>
                    </a:gsLst>
                    <a:lin ang="5400000" scaled="0"/>
                  </a:gradFill>
                  <a:latin typeface="+mn-lt"/>
                  <a:ea typeface="+mn-ea"/>
                  <a:cs typeface="+mn-cs"/>
                </a:defRPr>
              </a:lvl2pPr>
              <a:lvl3pPr marL="598925" marR="0" indent="-169081" algn="l" defTabSz="685819" rtl="0" eaLnBrk="1" fontAlgn="auto" latinLnBrk="0" hangingPunct="1">
                <a:lnSpc>
                  <a:spcPct val="90000"/>
                </a:lnSpc>
                <a:spcBef>
                  <a:spcPct val="20000"/>
                </a:spcBef>
                <a:spcAft>
                  <a:spcPts val="0"/>
                </a:spcAft>
                <a:buClrTx/>
                <a:buSzPct val="90000"/>
                <a:buFont typeface="Arial" pitchFamily="34" charset="0"/>
                <a:buChar char="•"/>
                <a:tabLst>
                  <a:tab pos="598925" algn="l"/>
                </a:tabLst>
                <a:defRPr sz="1500" kern="1200" spc="0" baseline="0">
                  <a:gradFill>
                    <a:gsLst>
                      <a:gs pos="1250">
                        <a:schemeClr val="bg2"/>
                      </a:gs>
                      <a:gs pos="100000">
                        <a:schemeClr val="bg2"/>
                      </a:gs>
                    </a:gsLst>
                    <a:lin ang="5400000" scaled="0"/>
                  </a:gradFill>
                  <a:latin typeface="+mn-lt"/>
                  <a:ea typeface="+mn-ea"/>
                  <a:cs typeface="+mn-cs"/>
                </a:defRPr>
              </a:lvl3pPr>
              <a:lvl4pPr marL="772768" marR="0" indent="-173843" algn="l" defTabSz="685819" rtl="0" eaLnBrk="1" fontAlgn="auto" latinLnBrk="0" hangingPunct="1">
                <a:lnSpc>
                  <a:spcPct val="90000"/>
                </a:lnSpc>
                <a:spcBef>
                  <a:spcPct val="20000"/>
                </a:spcBef>
                <a:spcAft>
                  <a:spcPts val="0"/>
                </a:spcAft>
                <a:buClrTx/>
                <a:buSzPct val="90000"/>
                <a:buFont typeface="Arial" pitchFamily="34" charset="0"/>
                <a:buChar char="•"/>
                <a:tabLst/>
                <a:defRPr sz="1350" kern="1200" spc="0" baseline="0">
                  <a:gradFill>
                    <a:gsLst>
                      <a:gs pos="1250">
                        <a:schemeClr val="bg2"/>
                      </a:gs>
                      <a:gs pos="100000">
                        <a:schemeClr val="bg2"/>
                      </a:gs>
                    </a:gsLst>
                    <a:lin ang="5400000" scaled="0"/>
                  </a:gradFill>
                  <a:latin typeface="+mn-lt"/>
                  <a:ea typeface="+mn-ea"/>
                  <a:cs typeface="+mn-cs"/>
                </a:defRPr>
              </a:lvl4pPr>
              <a:lvl5pPr marL="941846" marR="0" indent="-169081" algn="l" defTabSz="685819" rtl="0" eaLnBrk="1" fontAlgn="auto" latinLnBrk="0" hangingPunct="1">
                <a:lnSpc>
                  <a:spcPct val="90000"/>
                </a:lnSpc>
                <a:spcBef>
                  <a:spcPct val="20000"/>
                </a:spcBef>
                <a:spcAft>
                  <a:spcPts val="0"/>
                </a:spcAft>
                <a:buClrTx/>
                <a:buSzPct val="90000"/>
                <a:buFont typeface="Arial" pitchFamily="34" charset="0"/>
                <a:buChar char="•"/>
                <a:tabLst>
                  <a:tab pos="941846" algn="l"/>
                </a:tabLst>
                <a:defRPr sz="1350" kern="1200" spc="0" baseline="0">
                  <a:gradFill>
                    <a:gsLst>
                      <a:gs pos="1250">
                        <a:schemeClr val="bg2"/>
                      </a:gs>
                      <a:gs pos="100000">
                        <a:schemeClr val="bg2"/>
                      </a:gs>
                    </a:gsLst>
                    <a:lin ang="5400000" scaled="0"/>
                  </a:gradFill>
                  <a:latin typeface="+mn-lt"/>
                  <a:ea typeface="+mn-ea"/>
                  <a:cs typeface="+mn-cs"/>
                </a:defRPr>
              </a:lvl5pPr>
              <a:lvl6pPr marL="1886000" indent="-171455" algn="l" defTabSz="685819"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909" indent="-171455" algn="l" defTabSz="685819"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819" indent="-171455" algn="l" defTabSz="685819"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727" indent="-171455" algn="l" defTabSz="685819"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932559">
                <a:lnSpc>
                  <a:spcPct val="114000"/>
                </a:lnSpc>
                <a:buClr>
                  <a:schemeClr val="tx2"/>
                </a:buClr>
                <a:buSzPct val="115000"/>
                <a:buNone/>
                <a:defRPr/>
              </a:pPr>
              <a:r>
                <a:rPr lang="en-US" sz="3672" b="1" spc="-75" dirty="0">
                  <a:ln w="3175">
                    <a:noFill/>
                  </a:ln>
                  <a:gradFill>
                    <a:gsLst>
                      <a:gs pos="0">
                        <a:schemeClr val="tx1"/>
                      </a:gs>
                      <a:gs pos="100000">
                        <a:schemeClr val="tx1"/>
                      </a:gs>
                    </a:gsLst>
                    <a:lin ang="5400000" scaled="0"/>
                  </a:gradFill>
                  <a:latin typeface="+mn-lt"/>
                  <a:cs typeface="Segoe UI" pitchFamily="34" charset="0"/>
                </a:rPr>
                <a:t>Connect with a Search Specialist who can help you get started today. </a:t>
              </a:r>
            </a:p>
          </p:txBody>
        </p:sp>
        <p:sp>
          <p:nvSpPr>
            <p:cNvPr id="33" name="Rectangle 32"/>
            <p:cNvSpPr/>
            <p:nvPr/>
          </p:nvSpPr>
          <p:spPr>
            <a:xfrm>
              <a:off x="279402" y="4124189"/>
              <a:ext cx="3886198" cy="695515"/>
            </a:xfrm>
            <a:prstGeom prst="rect">
              <a:avLst/>
            </a:prstGeom>
          </p:spPr>
          <p:txBody>
            <a:bodyPr wrap="square">
              <a:spAutoFit/>
            </a:bodyPr>
            <a:lstStyle/>
            <a:p>
              <a:pPr defTabSz="932597" fontAlgn="base">
                <a:lnSpc>
                  <a:spcPct val="114000"/>
                </a:lnSpc>
                <a:spcBef>
                  <a:spcPct val="20000"/>
                </a:spcBef>
                <a:spcAft>
                  <a:spcPct val="0"/>
                </a:spcAft>
                <a:buClr>
                  <a:schemeClr val="tx2"/>
                </a:buClr>
                <a:buSzPct val="115000"/>
                <a:defRPr/>
              </a:pPr>
              <a:r>
                <a:rPr lang="en-US" kern="0" spc="-51" dirty="0">
                  <a:gradFill>
                    <a:gsLst>
                      <a:gs pos="0">
                        <a:schemeClr val="tx1"/>
                      </a:gs>
                      <a:gs pos="100000">
                        <a:schemeClr val="tx1"/>
                      </a:gs>
                    </a:gsLst>
                    <a:lin ang="5400000" scaled="0"/>
                  </a:gradFill>
                </a:rPr>
                <a:t>Call 1-800-518-5689 or check out </a:t>
              </a:r>
              <a:br>
                <a:rPr lang="en-US" kern="0" spc="-51" dirty="0">
                  <a:gradFill>
                    <a:gsLst>
                      <a:gs pos="0">
                        <a:schemeClr val="tx1"/>
                      </a:gs>
                      <a:gs pos="100000">
                        <a:schemeClr val="tx1"/>
                      </a:gs>
                    </a:gsLst>
                    <a:lin ang="5400000" scaled="0"/>
                  </a:gradFill>
                </a:rPr>
              </a:br>
              <a:r>
                <a:rPr lang="en-US" kern="0" spc="-51" dirty="0">
                  <a:gradFill>
                    <a:gsLst>
                      <a:gs pos="0">
                        <a:schemeClr val="tx1"/>
                      </a:gs>
                      <a:gs pos="100000">
                        <a:schemeClr val="tx1"/>
                      </a:gs>
                    </a:gsLst>
                    <a:lin ang="5400000" scaled="0"/>
                  </a:gradFill>
                  <a:hlinkClick r:id="rId9"/>
                </a:rPr>
                <a:t>Getting started</a:t>
              </a:r>
              <a:endParaRPr lang="en-US" kern="0" spc="-51" dirty="0">
                <a:gradFill>
                  <a:gsLst>
                    <a:gs pos="0">
                      <a:schemeClr val="tx1"/>
                    </a:gs>
                    <a:gs pos="100000">
                      <a:schemeClr val="tx1"/>
                    </a:gs>
                  </a:gsLst>
                  <a:lin ang="5400000" scaled="0"/>
                </a:gradFill>
              </a:endParaRPr>
            </a:p>
          </p:txBody>
        </p:sp>
        <p:sp>
          <p:nvSpPr>
            <p:cNvPr id="34" name="Freeform 10"/>
            <p:cNvSpPr>
              <a:spLocks/>
            </p:cNvSpPr>
            <p:nvPr/>
          </p:nvSpPr>
          <p:spPr bwMode="auto">
            <a:xfrm>
              <a:off x="4697442" y="3084600"/>
              <a:ext cx="369388" cy="300174"/>
            </a:xfrm>
            <a:custGeom>
              <a:avLst/>
              <a:gdLst>
                <a:gd name="T0" fmla="*/ 4016 w 4016"/>
                <a:gd name="T1" fmla="*/ 386 h 3264"/>
                <a:gd name="T2" fmla="*/ 3543 w 4016"/>
                <a:gd name="T3" fmla="*/ 516 h 3264"/>
                <a:gd name="T4" fmla="*/ 3906 w 4016"/>
                <a:gd name="T5" fmla="*/ 60 h 3264"/>
                <a:gd name="T6" fmla="*/ 3382 w 4016"/>
                <a:gd name="T7" fmla="*/ 260 h 3264"/>
                <a:gd name="T8" fmla="*/ 2781 w 4016"/>
                <a:gd name="T9" fmla="*/ 0 h 3264"/>
                <a:gd name="T10" fmla="*/ 1957 w 4016"/>
                <a:gd name="T11" fmla="*/ 824 h 3264"/>
                <a:gd name="T12" fmla="*/ 1978 w 4016"/>
                <a:gd name="T13" fmla="*/ 1011 h 3264"/>
                <a:gd name="T14" fmla="*/ 279 w 4016"/>
                <a:gd name="T15" fmla="*/ 150 h 3264"/>
                <a:gd name="T16" fmla="*/ 168 w 4016"/>
                <a:gd name="T17" fmla="*/ 565 h 3264"/>
                <a:gd name="T18" fmla="*/ 534 w 4016"/>
                <a:gd name="T19" fmla="*/ 1251 h 3264"/>
                <a:gd name="T20" fmla="*/ 161 w 4016"/>
                <a:gd name="T21" fmla="*/ 1147 h 3264"/>
                <a:gd name="T22" fmla="*/ 161 w 4016"/>
                <a:gd name="T23" fmla="*/ 1158 h 3264"/>
                <a:gd name="T24" fmla="*/ 822 w 4016"/>
                <a:gd name="T25" fmla="*/ 1966 h 3264"/>
                <a:gd name="T26" fmla="*/ 605 w 4016"/>
                <a:gd name="T27" fmla="*/ 1995 h 3264"/>
                <a:gd name="T28" fmla="*/ 450 w 4016"/>
                <a:gd name="T29" fmla="*/ 1980 h 3264"/>
                <a:gd name="T30" fmla="*/ 1220 w 4016"/>
                <a:gd name="T31" fmla="*/ 2552 h 3264"/>
                <a:gd name="T32" fmla="*/ 196 w 4016"/>
                <a:gd name="T33" fmla="*/ 2905 h 3264"/>
                <a:gd name="T34" fmla="*/ 0 w 4016"/>
                <a:gd name="T35" fmla="*/ 2894 h 3264"/>
                <a:gd name="T36" fmla="*/ 1263 w 4016"/>
                <a:gd name="T37" fmla="*/ 3264 h 3264"/>
                <a:gd name="T38" fmla="*/ 3608 w 4016"/>
                <a:gd name="T39" fmla="*/ 919 h 3264"/>
                <a:gd name="T40" fmla="*/ 3605 w 4016"/>
                <a:gd name="T41" fmla="*/ 812 h 3264"/>
                <a:gd name="T42" fmla="*/ 4016 w 4016"/>
                <a:gd name="T43" fmla="*/ 386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16" h="3264">
                  <a:moveTo>
                    <a:pt x="4016" y="386"/>
                  </a:moveTo>
                  <a:cubicBezTo>
                    <a:pt x="3869" y="451"/>
                    <a:pt x="3710" y="496"/>
                    <a:pt x="3543" y="516"/>
                  </a:cubicBezTo>
                  <a:cubicBezTo>
                    <a:pt x="3713" y="414"/>
                    <a:pt x="3844" y="252"/>
                    <a:pt x="3906" y="60"/>
                  </a:cubicBezTo>
                  <a:cubicBezTo>
                    <a:pt x="3746" y="154"/>
                    <a:pt x="3570" y="223"/>
                    <a:pt x="3382" y="260"/>
                  </a:cubicBezTo>
                  <a:cubicBezTo>
                    <a:pt x="3232" y="100"/>
                    <a:pt x="3018" y="0"/>
                    <a:pt x="2781" y="0"/>
                  </a:cubicBezTo>
                  <a:cubicBezTo>
                    <a:pt x="2326" y="0"/>
                    <a:pt x="1957" y="369"/>
                    <a:pt x="1957" y="824"/>
                  </a:cubicBezTo>
                  <a:cubicBezTo>
                    <a:pt x="1957" y="888"/>
                    <a:pt x="1964" y="951"/>
                    <a:pt x="1978" y="1011"/>
                  </a:cubicBezTo>
                  <a:cubicBezTo>
                    <a:pt x="1293" y="977"/>
                    <a:pt x="686" y="649"/>
                    <a:pt x="279" y="150"/>
                  </a:cubicBezTo>
                  <a:cubicBezTo>
                    <a:pt x="208" y="272"/>
                    <a:pt x="168" y="414"/>
                    <a:pt x="168" y="565"/>
                  </a:cubicBezTo>
                  <a:cubicBezTo>
                    <a:pt x="168" y="851"/>
                    <a:pt x="313" y="1103"/>
                    <a:pt x="534" y="1251"/>
                  </a:cubicBezTo>
                  <a:cubicBezTo>
                    <a:pt x="399" y="1246"/>
                    <a:pt x="272" y="1209"/>
                    <a:pt x="161" y="1147"/>
                  </a:cubicBezTo>
                  <a:cubicBezTo>
                    <a:pt x="161" y="1158"/>
                    <a:pt x="161" y="1158"/>
                    <a:pt x="161" y="1158"/>
                  </a:cubicBezTo>
                  <a:cubicBezTo>
                    <a:pt x="161" y="1557"/>
                    <a:pt x="445" y="1890"/>
                    <a:pt x="822" y="1966"/>
                  </a:cubicBezTo>
                  <a:cubicBezTo>
                    <a:pt x="753" y="1985"/>
                    <a:pt x="680" y="1995"/>
                    <a:pt x="605" y="1995"/>
                  </a:cubicBezTo>
                  <a:cubicBezTo>
                    <a:pt x="552" y="1995"/>
                    <a:pt x="500" y="1990"/>
                    <a:pt x="450" y="1980"/>
                  </a:cubicBezTo>
                  <a:cubicBezTo>
                    <a:pt x="555" y="2307"/>
                    <a:pt x="859" y="2546"/>
                    <a:pt x="1220" y="2552"/>
                  </a:cubicBezTo>
                  <a:cubicBezTo>
                    <a:pt x="938" y="2773"/>
                    <a:pt x="583" y="2905"/>
                    <a:pt x="196" y="2905"/>
                  </a:cubicBezTo>
                  <a:cubicBezTo>
                    <a:pt x="130" y="2905"/>
                    <a:pt x="64" y="2901"/>
                    <a:pt x="0" y="2894"/>
                  </a:cubicBezTo>
                  <a:cubicBezTo>
                    <a:pt x="364" y="3127"/>
                    <a:pt x="798" y="3264"/>
                    <a:pt x="1263" y="3264"/>
                  </a:cubicBezTo>
                  <a:cubicBezTo>
                    <a:pt x="2779" y="3264"/>
                    <a:pt x="3608" y="2008"/>
                    <a:pt x="3608" y="919"/>
                  </a:cubicBezTo>
                  <a:cubicBezTo>
                    <a:pt x="3608" y="884"/>
                    <a:pt x="3607" y="848"/>
                    <a:pt x="3605" y="812"/>
                  </a:cubicBezTo>
                  <a:cubicBezTo>
                    <a:pt x="3766" y="696"/>
                    <a:pt x="3906" y="551"/>
                    <a:pt x="4016" y="38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kern="0" dirty="0">
                <a:solidFill>
                  <a:sysClr val="windowText" lastClr="000000"/>
                </a:solidFill>
              </a:endParaRPr>
            </a:p>
          </p:txBody>
        </p:sp>
        <p:sp>
          <p:nvSpPr>
            <p:cNvPr id="35" name="Freeform 11"/>
            <p:cNvSpPr>
              <a:spLocks noEditPoints="1"/>
            </p:cNvSpPr>
            <p:nvPr/>
          </p:nvSpPr>
          <p:spPr bwMode="auto">
            <a:xfrm>
              <a:off x="4699057" y="2553483"/>
              <a:ext cx="366158" cy="366118"/>
            </a:xfrm>
            <a:custGeom>
              <a:avLst/>
              <a:gdLst>
                <a:gd name="T0" fmla="*/ 3466 w 3981"/>
                <a:gd name="T1" fmla="*/ 0 h 3981"/>
                <a:gd name="T2" fmla="*/ 515 w 3981"/>
                <a:gd name="T3" fmla="*/ 0 h 3981"/>
                <a:gd name="T4" fmla="*/ 0 w 3981"/>
                <a:gd name="T5" fmla="*/ 515 h 3981"/>
                <a:gd name="T6" fmla="*/ 0 w 3981"/>
                <a:gd name="T7" fmla="*/ 3466 h 3981"/>
                <a:gd name="T8" fmla="*/ 515 w 3981"/>
                <a:gd name="T9" fmla="*/ 3981 h 3981"/>
                <a:gd name="T10" fmla="*/ 3466 w 3981"/>
                <a:gd name="T11" fmla="*/ 3981 h 3981"/>
                <a:gd name="T12" fmla="*/ 3981 w 3981"/>
                <a:gd name="T13" fmla="*/ 3466 h 3981"/>
                <a:gd name="T14" fmla="*/ 3981 w 3981"/>
                <a:gd name="T15" fmla="*/ 515 h 3981"/>
                <a:gd name="T16" fmla="*/ 3466 w 3981"/>
                <a:gd name="T17" fmla="*/ 0 h 3981"/>
                <a:gd name="T18" fmla="*/ 1242 w 3981"/>
                <a:gd name="T19" fmla="*/ 3341 h 3981"/>
                <a:gd name="T20" fmla="*/ 681 w 3981"/>
                <a:gd name="T21" fmla="*/ 3341 h 3981"/>
                <a:gd name="T22" fmla="*/ 681 w 3981"/>
                <a:gd name="T23" fmla="*/ 1537 h 3981"/>
                <a:gd name="T24" fmla="*/ 1242 w 3981"/>
                <a:gd name="T25" fmla="*/ 1537 h 3981"/>
                <a:gd name="T26" fmla="*/ 1242 w 3981"/>
                <a:gd name="T27" fmla="*/ 3341 h 3981"/>
                <a:gd name="T28" fmla="*/ 962 w 3981"/>
                <a:gd name="T29" fmla="*/ 1290 h 3981"/>
                <a:gd name="T30" fmla="*/ 636 w 3981"/>
                <a:gd name="T31" fmla="*/ 965 h 3981"/>
                <a:gd name="T32" fmla="*/ 962 w 3981"/>
                <a:gd name="T33" fmla="*/ 640 h 3981"/>
                <a:gd name="T34" fmla="*/ 1287 w 3981"/>
                <a:gd name="T35" fmla="*/ 965 h 3981"/>
                <a:gd name="T36" fmla="*/ 962 w 3981"/>
                <a:gd name="T37" fmla="*/ 1290 h 3981"/>
                <a:gd name="T38" fmla="*/ 3344 w 3981"/>
                <a:gd name="T39" fmla="*/ 3341 h 3981"/>
                <a:gd name="T40" fmla="*/ 2783 w 3981"/>
                <a:gd name="T41" fmla="*/ 3341 h 3981"/>
                <a:gd name="T42" fmla="*/ 2783 w 3981"/>
                <a:gd name="T43" fmla="*/ 2464 h 3981"/>
                <a:gd name="T44" fmla="*/ 2492 w 3981"/>
                <a:gd name="T45" fmla="*/ 1985 h 3981"/>
                <a:gd name="T46" fmla="*/ 2155 w 3981"/>
                <a:gd name="T47" fmla="*/ 2449 h 3981"/>
                <a:gd name="T48" fmla="*/ 2155 w 3981"/>
                <a:gd name="T49" fmla="*/ 3341 h 3981"/>
                <a:gd name="T50" fmla="*/ 1595 w 3981"/>
                <a:gd name="T51" fmla="*/ 3341 h 3981"/>
                <a:gd name="T52" fmla="*/ 1595 w 3981"/>
                <a:gd name="T53" fmla="*/ 1537 h 3981"/>
                <a:gd name="T54" fmla="*/ 2133 w 3981"/>
                <a:gd name="T55" fmla="*/ 1537 h 3981"/>
                <a:gd name="T56" fmla="*/ 2133 w 3981"/>
                <a:gd name="T57" fmla="*/ 1784 h 3981"/>
                <a:gd name="T58" fmla="*/ 2140 w 3981"/>
                <a:gd name="T59" fmla="*/ 1784 h 3981"/>
                <a:gd name="T60" fmla="*/ 2671 w 3981"/>
                <a:gd name="T61" fmla="*/ 1492 h 3981"/>
                <a:gd name="T62" fmla="*/ 3344 w 3981"/>
                <a:gd name="T63" fmla="*/ 2352 h 3981"/>
                <a:gd name="T64" fmla="*/ 3344 w 3981"/>
                <a:gd name="T65" fmla="*/ 3341 h 3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81" h="3981">
                  <a:moveTo>
                    <a:pt x="3466" y="0"/>
                  </a:moveTo>
                  <a:cubicBezTo>
                    <a:pt x="515" y="0"/>
                    <a:pt x="515" y="0"/>
                    <a:pt x="515" y="0"/>
                  </a:cubicBezTo>
                  <a:cubicBezTo>
                    <a:pt x="230" y="0"/>
                    <a:pt x="0" y="231"/>
                    <a:pt x="0" y="515"/>
                  </a:cubicBezTo>
                  <a:cubicBezTo>
                    <a:pt x="0" y="3466"/>
                    <a:pt x="0" y="3466"/>
                    <a:pt x="0" y="3466"/>
                  </a:cubicBezTo>
                  <a:cubicBezTo>
                    <a:pt x="0" y="3751"/>
                    <a:pt x="230" y="3981"/>
                    <a:pt x="515" y="3981"/>
                  </a:cubicBezTo>
                  <a:cubicBezTo>
                    <a:pt x="3466" y="3981"/>
                    <a:pt x="3466" y="3981"/>
                    <a:pt x="3466" y="3981"/>
                  </a:cubicBezTo>
                  <a:cubicBezTo>
                    <a:pt x="3750" y="3981"/>
                    <a:pt x="3981" y="3751"/>
                    <a:pt x="3981" y="3466"/>
                  </a:cubicBezTo>
                  <a:cubicBezTo>
                    <a:pt x="3981" y="515"/>
                    <a:pt x="3981" y="515"/>
                    <a:pt x="3981" y="515"/>
                  </a:cubicBezTo>
                  <a:cubicBezTo>
                    <a:pt x="3981" y="231"/>
                    <a:pt x="3750" y="0"/>
                    <a:pt x="3466" y="0"/>
                  </a:cubicBezTo>
                  <a:close/>
                  <a:moveTo>
                    <a:pt x="1242" y="3341"/>
                  </a:moveTo>
                  <a:cubicBezTo>
                    <a:pt x="681" y="3341"/>
                    <a:pt x="681" y="3341"/>
                    <a:pt x="681" y="3341"/>
                  </a:cubicBezTo>
                  <a:cubicBezTo>
                    <a:pt x="681" y="1537"/>
                    <a:pt x="681" y="1537"/>
                    <a:pt x="681" y="1537"/>
                  </a:cubicBezTo>
                  <a:cubicBezTo>
                    <a:pt x="1242" y="1537"/>
                    <a:pt x="1242" y="1537"/>
                    <a:pt x="1242" y="1537"/>
                  </a:cubicBezTo>
                  <a:lnTo>
                    <a:pt x="1242" y="3341"/>
                  </a:lnTo>
                  <a:close/>
                  <a:moveTo>
                    <a:pt x="962" y="1290"/>
                  </a:moveTo>
                  <a:cubicBezTo>
                    <a:pt x="782" y="1290"/>
                    <a:pt x="636" y="1145"/>
                    <a:pt x="636" y="965"/>
                  </a:cubicBezTo>
                  <a:cubicBezTo>
                    <a:pt x="636" y="786"/>
                    <a:pt x="782" y="640"/>
                    <a:pt x="962" y="640"/>
                  </a:cubicBezTo>
                  <a:cubicBezTo>
                    <a:pt x="1141" y="640"/>
                    <a:pt x="1287" y="786"/>
                    <a:pt x="1287" y="965"/>
                  </a:cubicBezTo>
                  <a:cubicBezTo>
                    <a:pt x="1287" y="1145"/>
                    <a:pt x="1141" y="1290"/>
                    <a:pt x="962" y="1290"/>
                  </a:cubicBezTo>
                  <a:close/>
                  <a:moveTo>
                    <a:pt x="3344" y="3341"/>
                  </a:moveTo>
                  <a:cubicBezTo>
                    <a:pt x="2783" y="3341"/>
                    <a:pt x="2783" y="3341"/>
                    <a:pt x="2783" y="3341"/>
                  </a:cubicBezTo>
                  <a:cubicBezTo>
                    <a:pt x="2783" y="2464"/>
                    <a:pt x="2783" y="2464"/>
                    <a:pt x="2783" y="2464"/>
                  </a:cubicBezTo>
                  <a:cubicBezTo>
                    <a:pt x="2783" y="2255"/>
                    <a:pt x="2779" y="1985"/>
                    <a:pt x="2492" y="1985"/>
                  </a:cubicBezTo>
                  <a:cubicBezTo>
                    <a:pt x="2200" y="1985"/>
                    <a:pt x="2155" y="2213"/>
                    <a:pt x="2155" y="2449"/>
                  </a:cubicBezTo>
                  <a:cubicBezTo>
                    <a:pt x="2155" y="3341"/>
                    <a:pt x="2155" y="3341"/>
                    <a:pt x="2155" y="3341"/>
                  </a:cubicBezTo>
                  <a:cubicBezTo>
                    <a:pt x="1595" y="3341"/>
                    <a:pt x="1595" y="3341"/>
                    <a:pt x="1595" y="3341"/>
                  </a:cubicBezTo>
                  <a:cubicBezTo>
                    <a:pt x="1595" y="1537"/>
                    <a:pt x="1595" y="1537"/>
                    <a:pt x="1595" y="1537"/>
                  </a:cubicBezTo>
                  <a:cubicBezTo>
                    <a:pt x="2133" y="1537"/>
                    <a:pt x="2133" y="1537"/>
                    <a:pt x="2133" y="1537"/>
                  </a:cubicBezTo>
                  <a:cubicBezTo>
                    <a:pt x="2133" y="1784"/>
                    <a:pt x="2133" y="1784"/>
                    <a:pt x="2133" y="1784"/>
                  </a:cubicBezTo>
                  <a:cubicBezTo>
                    <a:pt x="2140" y="1784"/>
                    <a:pt x="2140" y="1784"/>
                    <a:pt x="2140" y="1784"/>
                  </a:cubicBezTo>
                  <a:cubicBezTo>
                    <a:pt x="2215" y="1642"/>
                    <a:pt x="2398" y="1492"/>
                    <a:pt x="2671" y="1492"/>
                  </a:cubicBezTo>
                  <a:cubicBezTo>
                    <a:pt x="3239" y="1492"/>
                    <a:pt x="3344" y="1866"/>
                    <a:pt x="3344" y="2352"/>
                  </a:cubicBezTo>
                  <a:lnTo>
                    <a:pt x="3344" y="33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kern="0" dirty="0">
                <a:solidFill>
                  <a:sysClr val="windowText" lastClr="000000"/>
                </a:solidFill>
              </a:endParaRPr>
            </a:p>
          </p:txBody>
        </p:sp>
        <p:sp>
          <p:nvSpPr>
            <p:cNvPr id="36" name="Freeform 12"/>
            <p:cNvSpPr>
              <a:spLocks/>
            </p:cNvSpPr>
            <p:nvPr/>
          </p:nvSpPr>
          <p:spPr bwMode="auto">
            <a:xfrm>
              <a:off x="4699933" y="3549654"/>
              <a:ext cx="364406" cy="364288"/>
            </a:xfrm>
            <a:custGeom>
              <a:avLst/>
              <a:gdLst>
                <a:gd name="T0" fmla="*/ 3447 w 3962"/>
                <a:gd name="T1" fmla="*/ 0 h 3961"/>
                <a:gd name="T2" fmla="*/ 515 w 3962"/>
                <a:gd name="T3" fmla="*/ 0 h 3961"/>
                <a:gd name="T4" fmla="*/ 0 w 3962"/>
                <a:gd name="T5" fmla="*/ 515 h 3961"/>
                <a:gd name="T6" fmla="*/ 0 w 3962"/>
                <a:gd name="T7" fmla="*/ 3446 h 3961"/>
                <a:gd name="T8" fmla="*/ 515 w 3962"/>
                <a:gd name="T9" fmla="*/ 3961 h 3961"/>
                <a:gd name="T10" fmla="*/ 2016 w 3962"/>
                <a:gd name="T11" fmla="*/ 3961 h 3961"/>
                <a:gd name="T12" fmla="*/ 2016 w 3962"/>
                <a:gd name="T13" fmla="*/ 2405 h 3961"/>
                <a:gd name="T14" fmla="*/ 1493 w 3962"/>
                <a:gd name="T15" fmla="*/ 2405 h 3961"/>
                <a:gd name="T16" fmla="*/ 1493 w 3962"/>
                <a:gd name="T17" fmla="*/ 1799 h 3961"/>
                <a:gd name="T18" fmla="*/ 2016 w 3962"/>
                <a:gd name="T19" fmla="*/ 1799 h 3961"/>
                <a:gd name="T20" fmla="*/ 2016 w 3962"/>
                <a:gd name="T21" fmla="*/ 1352 h 3961"/>
                <a:gd name="T22" fmla="*/ 2796 w 3962"/>
                <a:gd name="T23" fmla="*/ 550 h 3961"/>
                <a:gd name="T24" fmla="*/ 3264 w 3962"/>
                <a:gd name="T25" fmla="*/ 574 h 3961"/>
                <a:gd name="T26" fmla="*/ 3264 w 3962"/>
                <a:gd name="T27" fmla="*/ 1116 h 3961"/>
                <a:gd name="T28" fmla="*/ 2943 w 3962"/>
                <a:gd name="T29" fmla="*/ 1117 h 3961"/>
                <a:gd name="T30" fmla="*/ 2642 w 3962"/>
                <a:gd name="T31" fmla="*/ 1412 h 3961"/>
                <a:gd name="T32" fmla="*/ 2642 w 3962"/>
                <a:gd name="T33" fmla="*/ 1799 h 3961"/>
                <a:gd name="T34" fmla="*/ 3243 w 3962"/>
                <a:gd name="T35" fmla="*/ 1799 h 3961"/>
                <a:gd name="T36" fmla="*/ 3165 w 3962"/>
                <a:gd name="T37" fmla="*/ 2405 h 3961"/>
                <a:gd name="T38" fmla="*/ 2642 w 3962"/>
                <a:gd name="T39" fmla="*/ 2405 h 3961"/>
                <a:gd name="T40" fmla="*/ 2642 w 3962"/>
                <a:gd name="T41" fmla="*/ 3961 h 3961"/>
                <a:gd name="T42" fmla="*/ 3447 w 3962"/>
                <a:gd name="T43" fmla="*/ 3961 h 3961"/>
                <a:gd name="T44" fmla="*/ 3962 w 3962"/>
                <a:gd name="T45" fmla="*/ 3446 h 3961"/>
                <a:gd name="T46" fmla="*/ 3962 w 3962"/>
                <a:gd name="T47" fmla="*/ 515 h 3961"/>
                <a:gd name="T48" fmla="*/ 3447 w 3962"/>
                <a:gd name="T49" fmla="*/ 0 h 3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62" h="3961">
                  <a:moveTo>
                    <a:pt x="3447" y="0"/>
                  </a:moveTo>
                  <a:cubicBezTo>
                    <a:pt x="515" y="0"/>
                    <a:pt x="515" y="0"/>
                    <a:pt x="515" y="0"/>
                  </a:cubicBezTo>
                  <a:cubicBezTo>
                    <a:pt x="231" y="0"/>
                    <a:pt x="0" y="230"/>
                    <a:pt x="0" y="515"/>
                  </a:cubicBezTo>
                  <a:cubicBezTo>
                    <a:pt x="0" y="3446"/>
                    <a:pt x="0" y="3446"/>
                    <a:pt x="0" y="3446"/>
                  </a:cubicBezTo>
                  <a:cubicBezTo>
                    <a:pt x="0" y="3731"/>
                    <a:pt x="231" y="3961"/>
                    <a:pt x="515" y="3961"/>
                  </a:cubicBezTo>
                  <a:cubicBezTo>
                    <a:pt x="2016" y="3961"/>
                    <a:pt x="2016" y="3961"/>
                    <a:pt x="2016" y="3961"/>
                  </a:cubicBezTo>
                  <a:cubicBezTo>
                    <a:pt x="2016" y="2405"/>
                    <a:pt x="2016" y="2405"/>
                    <a:pt x="2016" y="2405"/>
                  </a:cubicBezTo>
                  <a:cubicBezTo>
                    <a:pt x="1493" y="2405"/>
                    <a:pt x="1493" y="2405"/>
                    <a:pt x="1493" y="2405"/>
                  </a:cubicBezTo>
                  <a:cubicBezTo>
                    <a:pt x="1493" y="1799"/>
                    <a:pt x="1493" y="1799"/>
                    <a:pt x="1493" y="1799"/>
                  </a:cubicBezTo>
                  <a:cubicBezTo>
                    <a:pt x="2016" y="1799"/>
                    <a:pt x="2016" y="1799"/>
                    <a:pt x="2016" y="1799"/>
                  </a:cubicBezTo>
                  <a:cubicBezTo>
                    <a:pt x="2016" y="1352"/>
                    <a:pt x="2016" y="1352"/>
                    <a:pt x="2016" y="1352"/>
                  </a:cubicBezTo>
                  <a:cubicBezTo>
                    <a:pt x="2016" y="833"/>
                    <a:pt x="2333" y="550"/>
                    <a:pt x="2796" y="550"/>
                  </a:cubicBezTo>
                  <a:cubicBezTo>
                    <a:pt x="3018" y="550"/>
                    <a:pt x="3209" y="567"/>
                    <a:pt x="3264" y="574"/>
                  </a:cubicBezTo>
                  <a:cubicBezTo>
                    <a:pt x="3264" y="1116"/>
                    <a:pt x="3264" y="1116"/>
                    <a:pt x="3264" y="1116"/>
                  </a:cubicBezTo>
                  <a:cubicBezTo>
                    <a:pt x="2943" y="1117"/>
                    <a:pt x="2943" y="1117"/>
                    <a:pt x="2943" y="1117"/>
                  </a:cubicBezTo>
                  <a:cubicBezTo>
                    <a:pt x="2691" y="1117"/>
                    <a:pt x="2642" y="1236"/>
                    <a:pt x="2642" y="1412"/>
                  </a:cubicBezTo>
                  <a:cubicBezTo>
                    <a:pt x="2642" y="1799"/>
                    <a:pt x="2642" y="1799"/>
                    <a:pt x="2642" y="1799"/>
                  </a:cubicBezTo>
                  <a:cubicBezTo>
                    <a:pt x="3243" y="1799"/>
                    <a:pt x="3243" y="1799"/>
                    <a:pt x="3243" y="1799"/>
                  </a:cubicBezTo>
                  <a:cubicBezTo>
                    <a:pt x="3165" y="2405"/>
                    <a:pt x="3165" y="2405"/>
                    <a:pt x="3165" y="2405"/>
                  </a:cubicBezTo>
                  <a:cubicBezTo>
                    <a:pt x="2642" y="2405"/>
                    <a:pt x="2642" y="2405"/>
                    <a:pt x="2642" y="2405"/>
                  </a:cubicBezTo>
                  <a:cubicBezTo>
                    <a:pt x="2642" y="3961"/>
                    <a:pt x="2642" y="3961"/>
                    <a:pt x="2642" y="3961"/>
                  </a:cubicBezTo>
                  <a:cubicBezTo>
                    <a:pt x="3447" y="3961"/>
                    <a:pt x="3447" y="3961"/>
                    <a:pt x="3447" y="3961"/>
                  </a:cubicBezTo>
                  <a:cubicBezTo>
                    <a:pt x="3731" y="3961"/>
                    <a:pt x="3962" y="3731"/>
                    <a:pt x="3962" y="3446"/>
                  </a:cubicBezTo>
                  <a:cubicBezTo>
                    <a:pt x="3962" y="515"/>
                    <a:pt x="3962" y="515"/>
                    <a:pt x="3962" y="515"/>
                  </a:cubicBezTo>
                  <a:cubicBezTo>
                    <a:pt x="3962" y="230"/>
                    <a:pt x="3731" y="0"/>
                    <a:pt x="344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kern="0" dirty="0">
                <a:solidFill>
                  <a:sysClr val="windowText" lastClr="000000"/>
                </a:solidFill>
              </a:endParaRPr>
            </a:p>
          </p:txBody>
        </p:sp>
        <p:sp>
          <p:nvSpPr>
            <p:cNvPr id="37" name="Freeform 13"/>
            <p:cNvSpPr>
              <a:spLocks noEditPoints="1"/>
            </p:cNvSpPr>
            <p:nvPr/>
          </p:nvSpPr>
          <p:spPr bwMode="auto">
            <a:xfrm>
              <a:off x="4697851" y="4088407"/>
              <a:ext cx="368570" cy="445880"/>
            </a:xfrm>
            <a:custGeom>
              <a:avLst/>
              <a:gdLst>
                <a:gd name="T0" fmla="*/ 1309 w 4007"/>
                <a:gd name="T1" fmla="*/ 0 h 4848"/>
                <a:gd name="T2" fmla="*/ 931 w 4007"/>
                <a:gd name="T3" fmla="*/ 0 h 4848"/>
                <a:gd name="T4" fmla="*/ 820 w 4007"/>
                <a:gd name="T5" fmla="*/ 505 h 4848"/>
                <a:gd name="T6" fmla="*/ 986 w 4007"/>
                <a:gd name="T7" fmla="*/ 1812 h 4848"/>
                <a:gd name="T8" fmla="*/ 1257 w 4007"/>
                <a:gd name="T9" fmla="*/ 1078 h 4848"/>
                <a:gd name="T10" fmla="*/ 2309 w 4007"/>
                <a:gd name="T11" fmla="*/ 1375 h 4848"/>
                <a:gd name="T12" fmla="*/ 2233 w 4007"/>
                <a:gd name="T13" fmla="*/ 584 h 4848"/>
                <a:gd name="T14" fmla="*/ 1662 w 4007"/>
                <a:gd name="T15" fmla="*/ 584 h 4848"/>
                <a:gd name="T16" fmla="*/ 1586 w 4007"/>
                <a:gd name="T17" fmla="*/ 1375 h 4848"/>
                <a:gd name="T18" fmla="*/ 1947 w 4007"/>
                <a:gd name="T19" fmla="*/ 1831 h 4848"/>
                <a:gd name="T20" fmla="*/ 2309 w 4007"/>
                <a:gd name="T21" fmla="*/ 1375 h 4848"/>
                <a:gd name="T22" fmla="*/ 1947 w 4007"/>
                <a:gd name="T23" fmla="*/ 1609 h 4848"/>
                <a:gd name="T24" fmla="*/ 1831 w 4007"/>
                <a:gd name="T25" fmla="*/ 853 h 4848"/>
                <a:gd name="T26" fmla="*/ 2064 w 4007"/>
                <a:gd name="T27" fmla="*/ 853 h 4848"/>
                <a:gd name="T28" fmla="*/ 3214 w 4007"/>
                <a:gd name="T29" fmla="*/ 1812 h 4848"/>
                <a:gd name="T30" fmla="*/ 2969 w 4007"/>
                <a:gd name="T31" fmla="*/ 462 h 4848"/>
                <a:gd name="T32" fmla="*/ 2815 w 4007"/>
                <a:gd name="T33" fmla="*/ 1609 h 4848"/>
                <a:gd name="T34" fmla="*/ 2754 w 4007"/>
                <a:gd name="T35" fmla="*/ 1456 h 4848"/>
                <a:gd name="T36" fmla="*/ 2510 w 4007"/>
                <a:gd name="T37" fmla="*/ 462 h 4848"/>
                <a:gd name="T38" fmla="*/ 2532 w 4007"/>
                <a:gd name="T39" fmla="*/ 1731 h 4848"/>
                <a:gd name="T40" fmla="*/ 2969 w 4007"/>
                <a:gd name="T41" fmla="*/ 1665 h 4848"/>
                <a:gd name="T42" fmla="*/ 3214 w 4007"/>
                <a:gd name="T43" fmla="*/ 1812 h 4848"/>
                <a:gd name="T44" fmla="*/ 2552 w 4007"/>
                <a:gd name="T45" fmla="*/ 3937 h 4848"/>
                <a:gd name="T46" fmla="*/ 2326 w 4007"/>
                <a:gd name="T47" fmla="*/ 4057 h 4848"/>
                <a:gd name="T48" fmla="*/ 2447 w 4007"/>
                <a:gd name="T49" fmla="*/ 3184 h 4848"/>
                <a:gd name="T50" fmla="*/ 3466 w 4007"/>
                <a:gd name="T51" fmla="*/ 3369 h 4848"/>
                <a:gd name="T52" fmla="*/ 3224 w 4007"/>
                <a:gd name="T53" fmla="*/ 3493 h 4848"/>
                <a:gd name="T54" fmla="*/ 3345 w 4007"/>
                <a:gd name="T55" fmla="*/ 3184 h 4848"/>
                <a:gd name="T56" fmla="*/ 3937 w 4007"/>
                <a:gd name="T57" fmla="*/ 2504 h 4848"/>
                <a:gd name="T58" fmla="*/ 2004 w 4007"/>
                <a:gd name="T59" fmla="*/ 2055 h 4848"/>
                <a:gd name="T60" fmla="*/ 70 w 4007"/>
                <a:gd name="T61" fmla="*/ 2504 h 4848"/>
                <a:gd name="T62" fmla="*/ 69 w 4007"/>
                <a:gd name="T63" fmla="*/ 4399 h 4848"/>
                <a:gd name="T64" fmla="*/ 2003 w 4007"/>
                <a:gd name="T65" fmla="*/ 4848 h 4848"/>
                <a:gd name="T66" fmla="*/ 3936 w 4007"/>
                <a:gd name="T67" fmla="*/ 4399 h 4848"/>
                <a:gd name="T68" fmla="*/ 3937 w 4007"/>
                <a:gd name="T69" fmla="*/ 2504 h 4848"/>
                <a:gd name="T70" fmla="*/ 852 w 4007"/>
                <a:gd name="T71" fmla="*/ 2777 h 4848"/>
                <a:gd name="T72" fmla="*/ 583 w 4007"/>
                <a:gd name="T73" fmla="*/ 4318 h 4848"/>
                <a:gd name="T74" fmla="*/ 298 w 4007"/>
                <a:gd name="T75" fmla="*/ 2777 h 4848"/>
                <a:gd name="T76" fmla="*/ 1143 w 4007"/>
                <a:gd name="T77" fmla="*/ 2525 h 4848"/>
                <a:gd name="T78" fmla="*/ 1874 w 4007"/>
                <a:gd name="T79" fmla="*/ 4318 h 4848"/>
                <a:gd name="T80" fmla="*/ 1632 w 4007"/>
                <a:gd name="T81" fmla="*/ 4173 h 4848"/>
                <a:gd name="T82" fmla="*/ 1199 w 4007"/>
                <a:gd name="T83" fmla="*/ 4237 h 4848"/>
                <a:gd name="T84" fmla="*/ 1178 w 4007"/>
                <a:gd name="T85" fmla="*/ 2982 h 4848"/>
                <a:gd name="T86" fmla="*/ 1420 w 4007"/>
                <a:gd name="T87" fmla="*/ 3966 h 4848"/>
                <a:gd name="T88" fmla="*/ 1479 w 4007"/>
                <a:gd name="T89" fmla="*/ 4117 h 4848"/>
                <a:gd name="T90" fmla="*/ 1632 w 4007"/>
                <a:gd name="T91" fmla="*/ 2982 h 4848"/>
                <a:gd name="T92" fmla="*/ 1874 w 4007"/>
                <a:gd name="T93" fmla="*/ 4318 h 4848"/>
                <a:gd name="T94" fmla="*/ 2770 w 4007"/>
                <a:gd name="T95" fmla="*/ 4187 h 4848"/>
                <a:gd name="T96" fmla="*/ 2326 w 4007"/>
                <a:gd name="T97" fmla="*/ 4189 h 4848"/>
                <a:gd name="T98" fmla="*/ 2084 w 4007"/>
                <a:gd name="T99" fmla="*/ 4318 h 4848"/>
                <a:gd name="T100" fmla="*/ 2326 w 4007"/>
                <a:gd name="T101" fmla="*/ 2525 h 4848"/>
                <a:gd name="T102" fmla="*/ 2576 w 4007"/>
                <a:gd name="T103" fmla="*/ 2966 h 4848"/>
                <a:gd name="T104" fmla="*/ 2794 w 4007"/>
                <a:gd name="T105" fmla="*/ 3385 h 4848"/>
                <a:gd name="T106" fmla="*/ 3708 w 4007"/>
                <a:gd name="T107" fmla="*/ 3694 h 4848"/>
                <a:gd name="T108" fmla="*/ 3224 w 4007"/>
                <a:gd name="T109" fmla="*/ 3931 h 4848"/>
                <a:gd name="T110" fmla="*/ 3456 w 4007"/>
                <a:gd name="T111" fmla="*/ 4019 h 4848"/>
                <a:gd name="T112" fmla="*/ 3708 w 4007"/>
                <a:gd name="T113" fmla="*/ 3856 h 4848"/>
                <a:gd name="T114" fmla="*/ 3703 w 4007"/>
                <a:gd name="T115" fmla="*/ 4047 h 4848"/>
                <a:gd name="T116" fmla="*/ 3354 w 4007"/>
                <a:gd name="T117" fmla="*/ 4337 h 4848"/>
                <a:gd name="T118" fmla="*/ 2983 w 4007"/>
                <a:gd name="T119" fmla="*/ 3886 h 4848"/>
                <a:gd name="T120" fmla="*/ 3058 w 4007"/>
                <a:gd name="T121" fmla="*/ 3103 h 4848"/>
                <a:gd name="T122" fmla="*/ 3633 w 4007"/>
                <a:gd name="T123" fmla="*/ 3103 h 4848"/>
                <a:gd name="T124" fmla="*/ 3708 w 4007"/>
                <a:gd name="T125" fmla="*/ 3694 h 4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07" h="4848">
                  <a:moveTo>
                    <a:pt x="1584" y="0"/>
                  </a:moveTo>
                  <a:cubicBezTo>
                    <a:pt x="1309" y="0"/>
                    <a:pt x="1309" y="0"/>
                    <a:pt x="1309" y="0"/>
                  </a:cubicBezTo>
                  <a:cubicBezTo>
                    <a:pt x="1124" y="712"/>
                    <a:pt x="1124" y="712"/>
                    <a:pt x="1124" y="712"/>
                  </a:cubicBezTo>
                  <a:cubicBezTo>
                    <a:pt x="931" y="0"/>
                    <a:pt x="931" y="0"/>
                    <a:pt x="931" y="0"/>
                  </a:cubicBezTo>
                  <a:cubicBezTo>
                    <a:pt x="646" y="0"/>
                    <a:pt x="646" y="0"/>
                    <a:pt x="646" y="0"/>
                  </a:cubicBezTo>
                  <a:cubicBezTo>
                    <a:pt x="703" y="168"/>
                    <a:pt x="763" y="337"/>
                    <a:pt x="820" y="505"/>
                  </a:cubicBezTo>
                  <a:cubicBezTo>
                    <a:pt x="907" y="758"/>
                    <a:pt x="961" y="948"/>
                    <a:pt x="986" y="1078"/>
                  </a:cubicBezTo>
                  <a:cubicBezTo>
                    <a:pt x="986" y="1812"/>
                    <a:pt x="986" y="1812"/>
                    <a:pt x="986" y="1812"/>
                  </a:cubicBezTo>
                  <a:cubicBezTo>
                    <a:pt x="1257" y="1812"/>
                    <a:pt x="1257" y="1812"/>
                    <a:pt x="1257" y="1812"/>
                  </a:cubicBezTo>
                  <a:cubicBezTo>
                    <a:pt x="1257" y="1078"/>
                    <a:pt x="1257" y="1078"/>
                    <a:pt x="1257" y="1078"/>
                  </a:cubicBezTo>
                  <a:lnTo>
                    <a:pt x="1584" y="0"/>
                  </a:lnTo>
                  <a:close/>
                  <a:moveTo>
                    <a:pt x="2309" y="1375"/>
                  </a:moveTo>
                  <a:cubicBezTo>
                    <a:pt x="2309" y="902"/>
                    <a:pt x="2309" y="902"/>
                    <a:pt x="2309" y="902"/>
                  </a:cubicBezTo>
                  <a:cubicBezTo>
                    <a:pt x="2309" y="758"/>
                    <a:pt x="2284" y="652"/>
                    <a:pt x="2233" y="584"/>
                  </a:cubicBezTo>
                  <a:cubicBezTo>
                    <a:pt x="2165" y="492"/>
                    <a:pt x="2070" y="445"/>
                    <a:pt x="1947" y="445"/>
                  </a:cubicBezTo>
                  <a:cubicBezTo>
                    <a:pt x="1826" y="445"/>
                    <a:pt x="1730" y="492"/>
                    <a:pt x="1662" y="584"/>
                  </a:cubicBezTo>
                  <a:cubicBezTo>
                    <a:pt x="1610" y="652"/>
                    <a:pt x="1586" y="758"/>
                    <a:pt x="1586" y="902"/>
                  </a:cubicBezTo>
                  <a:cubicBezTo>
                    <a:pt x="1586" y="1375"/>
                    <a:pt x="1586" y="1375"/>
                    <a:pt x="1586" y="1375"/>
                  </a:cubicBezTo>
                  <a:cubicBezTo>
                    <a:pt x="1586" y="1519"/>
                    <a:pt x="1610" y="1625"/>
                    <a:pt x="1662" y="1693"/>
                  </a:cubicBezTo>
                  <a:cubicBezTo>
                    <a:pt x="1730" y="1785"/>
                    <a:pt x="1826" y="1831"/>
                    <a:pt x="1947" y="1831"/>
                  </a:cubicBezTo>
                  <a:cubicBezTo>
                    <a:pt x="2070" y="1831"/>
                    <a:pt x="2165" y="1785"/>
                    <a:pt x="2233" y="1693"/>
                  </a:cubicBezTo>
                  <a:cubicBezTo>
                    <a:pt x="2284" y="1625"/>
                    <a:pt x="2309" y="1519"/>
                    <a:pt x="2309" y="1375"/>
                  </a:cubicBezTo>
                  <a:close/>
                  <a:moveTo>
                    <a:pt x="2064" y="1421"/>
                  </a:moveTo>
                  <a:cubicBezTo>
                    <a:pt x="2064" y="1546"/>
                    <a:pt x="2026" y="1609"/>
                    <a:pt x="1947" y="1609"/>
                  </a:cubicBezTo>
                  <a:cubicBezTo>
                    <a:pt x="1868" y="1609"/>
                    <a:pt x="1831" y="1546"/>
                    <a:pt x="1831" y="1421"/>
                  </a:cubicBezTo>
                  <a:cubicBezTo>
                    <a:pt x="1831" y="853"/>
                    <a:pt x="1831" y="853"/>
                    <a:pt x="1831" y="853"/>
                  </a:cubicBezTo>
                  <a:cubicBezTo>
                    <a:pt x="1831" y="728"/>
                    <a:pt x="1868" y="666"/>
                    <a:pt x="1947" y="666"/>
                  </a:cubicBezTo>
                  <a:cubicBezTo>
                    <a:pt x="2026" y="666"/>
                    <a:pt x="2064" y="728"/>
                    <a:pt x="2064" y="853"/>
                  </a:cubicBezTo>
                  <a:lnTo>
                    <a:pt x="2064" y="1421"/>
                  </a:lnTo>
                  <a:close/>
                  <a:moveTo>
                    <a:pt x="3214" y="1812"/>
                  </a:moveTo>
                  <a:cubicBezTo>
                    <a:pt x="3214" y="462"/>
                    <a:pt x="3214" y="462"/>
                    <a:pt x="3214" y="462"/>
                  </a:cubicBezTo>
                  <a:cubicBezTo>
                    <a:pt x="2969" y="462"/>
                    <a:pt x="2969" y="462"/>
                    <a:pt x="2969" y="462"/>
                  </a:cubicBezTo>
                  <a:cubicBezTo>
                    <a:pt x="2969" y="1494"/>
                    <a:pt x="2969" y="1494"/>
                    <a:pt x="2969" y="1494"/>
                  </a:cubicBezTo>
                  <a:cubicBezTo>
                    <a:pt x="2915" y="1571"/>
                    <a:pt x="2863" y="1609"/>
                    <a:pt x="2815" y="1609"/>
                  </a:cubicBezTo>
                  <a:cubicBezTo>
                    <a:pt x="2782" y="1609"/>
                    <a:pt x="2763" y="1589"/>
                    <a:pt x="2757" y="1551"/>
                  </a:cubicBezTo>
                  <a:cubicBezTo>
                    <a:pt x="2754" y="1543"/>
                    <a:pt x="2754" y="1514"/>
                    <a:pt x="2754" y="1456"/>
                  </a:cubicBezTo>
                  <a:cubicBezTo>
                    <a:pt x="2754" y="462"/>
                    <a:pt x="2754" y="462"/>
                    <a:pt x="2754" y="462"/>
                  </a:cubicBezTo>
                  <a:cubicBezTo>
                    <a:pt x="2510" y="462"/>
                    <a:pt x="2510" y="462"/>
                    <a:pt x="2510" y="462"/>
                  </a:cubicBezTo>
                  <a:cubicBezTo>
                    <a:pt x="2510" y="1530"/>
                    <a:pt x="2510" y="1530"/>
                    <a:pt x="2510" y="1530"/>
                  </a:cubicBezTo>
                  <a:cubicBezTo>
                    <a:pt x="2510" y="1625"/>
                    <a:pt x="2519" y="1690"/>
                    <a:pt x="2532" y="1731"/>
                  </a:cubicBezTo>
                  <a:cubicBezTo>
                    <a:pt x="2556" y="1799"/>
                    <a:pt x="2611" y="1831"/>
                    <a:pt x="2690" y="1831"/>
                  </a:cubicBezTo>
                  <a:cubicBezTo>
                    <a:pt x="2779" y="1831"/>
                    <a:pt x="2872" y="1777"/>
                    <a:pt x="2969" y="1665"/>
                  </a:cubicBezTo>
                  <a:cubicBezTo>
                    <a:pt x="2969" y="1812"/>
                    <a:pt x="2969" y="1812"/>
                    <a:pt x="2969" y="1812"/>
                  </a:cubicBezTo>
                  <a:lnTo>
                    <a:pt x="3214" y="1812"/>
                  </a:lnTo>
                  <a:close/>
                  <a:moveTo>
                    <a:pt x="2552" y="3366"/>
                  </a:moveTo>
                  <a:cubicBezTo>
                    <a:pt x="2552" y="3937"/>
                    <a:pt x="2552" y="3937"/>
                    <a:pt x="2552" y="3937"/>
                  </a:cubicBezTo>
                  <a:cubicBezTo>
                    <a:pt x="2552" y="4057"/>
                    <a:pt x="2516" y="4117"/>
                    <a:pt x="2447" y="4117"/>
                  </a:cubicBezTo>
                  <a:cubicBezTo>
                    <a:pt x="2407" y="4117"/>
                    <a:pt x="2366" y="4098"/>
                    <a:pt x="2326" y="4057"/>
                  </a:cubicBezTo>
                  <a:cubicBezTo>
                    <a:pt x="2326" y="3243"/>
                    <a:pt x="2326" y="3243"/>
                    <a:pt x="2326" y="3243"/>
                  </a:cubicBezTo>
                  <a:cubicBezTo>
                    <a:pt x="2366" y="3203"/>
                    <a:pt x="2407" y="3184"/>
                    <a:pt x="2447" y="3184"/>
                  </a:cubicBezTo>
                  <a:cubicBezTo>
                    <a:pt x="2516" y="3184"/>
                    <a:pt x="2552" y="3246"/>
                    <a:pt x="2552" y="3366"/>
                  </a:cubicBezTo>
                  <a:close/>
                  <a:moveTo>
                    <a:pt x="3466" y="3369"/>
                  </a:moveTo>
                  <a:cubicBezTo>
                    <a:pt x="3466" y="3493"/>
                    <a:pt x="3466" y="3493"/>
                    <a:pt x="3466" y="3493"/>
                  </a:cubicBezTo>
                  <a:cubicBezTo>
                    <a:pt x="3224" y="3493"/>
                    <a:pt x="3224" y="3493"/>
                    <a:pt x="3224" y="3493"/>
                  </a:cubicBezTo>
                  <a:cubicBezTo>
                    <a:pt x="3224" y="3369"/>
                    <a:pt x="3224" y="3369"/>
                    <a:pt x="3224" y="3369"/>
                  </a:cubicBezTo>
                  <a:cubicBezTo>
                    <a:pt x="3224" y="3246"/>
                    <a:pt x="3264" y="3184"/>
                    <a:pt x="3345" y="3184"/>
                  </a:cubicBezTo>
                  <a:cubicBezTo>
                    <a:pt x="3425" y="3184"/>
                    <a:pt x="3466" y="3246"/>
                    <a:pt x="3466" y="3369"/>
                  </a:cubicBezTo>
                  <a:close/>
                  <a:moveTo>
                    <a:pt x="3937" y="2504"/>
                  </a:moveTo>
                  <a:cubicBezTo>
                    <a:pt x="3888" y="2291"/>
                    <a:pt x="3714" y="2134"/>
                    <a:pt x="3504" y="2111"/>
                  </a:cubicBezTo>
                  <a:cubicBezTo>
                    <a:pt x="3007" y="2055"/>
                    <a:pt x="2504" y="2055"/>
                    <a:pt x="2004" y="2055"/>
                  </a:cubicBezTo>
                  <a:cubicBezTo>
                    <a:pt x="1503" y="2055"/>
                    <a:pt x="1000" y="2055"/>
                    <a:pt x="503" y="2111"/>
                  </a:cubicBezTo>
                  <a:cubicBezTo>
                    <a:pt x="293" y="2134"/>
                    <a:pt x="119" y="2291"/>
                    <a:pt x="70" y="2504"/>
                  </a:cubicBezTo>
                  <a:cubicBezTo>
                    <a:pt x="0" y="2808"/>
                    <a:pt x="0" y="3139"/>
                    <a:pt x="0" y="3452"/>
                  </a:cubicBezTo>
                  <a:cubicBezTo>
                    <a:pt x="0" y="3764"/>
                    <a:pt x="0" y="4095"/>
                    <a:pt x="69" y="4399"/>
                  </a:cubicBezTo>
                  <a:cubicBezTo>
                    <a:pt x="118" y="4612"/>
                    <a:pt x="292" y="4769"/>
                    <a:pt x="502" y="4793"/>
                  </a:cubicBezTo>
                  <a:cubicBezTo>
                    <a:pt x="999" y="4848"/>
                    <a:pt x="1502" y="4848"/>
                    <a:pt x="2003" y="4848"/>
                  </a:cubicBezTo>
                  <a:cubicBezTo>
                    <a:pt x="2503" y="4848"/>
                    <a:pt x="3006" y="4848"/>
                    <a:pt x="3503" y="4793"/>
                  </a:cubicBezTo>
                  <a:cubicBezTo>
                    <a:pt x="3713" y="4769"/>
                    <a:pt x="3888" y="4612"/>
                    <a:pt x="3936" y="4399"/>
                  </a:cubicBezTo>
                  <a:cubicBezTo>
                    <a:pt x="4007" y="4095"/>
                    <a:pt x="4007" y="3764"/>
                    <a:pt x="4007" y="3452"/>
                  </a:cubicBezTo>
                  <a:cubicBezTo>
                    <a:pt x="4007" y="3139"/>
                    <a:pt x="4007" y="2808"/>
                    <a:pt x="3937" y="2504"/>
                  </a:cubicBezTo>
                  <a:close/>
                  <a:moveTo>
                    <a:pt x="1143" y="2777"/>
                  </a:moveTo>
                  <a:cubicBezTo>
                    <a:pt x="852" y="2777"/>
                    <a:pt x="852" y="2777"/>
                    <a:pt x="852" y="2777"/>
                  </a:cubicBezTo>
                  <a:cubicBezTo>
                    <a:pt x="852" y="4318"/>
                    <a:pt x="852" y="4318"/>
                    <a:pt x="852" y="4318"/>
                  </a:cubicBezTo>
                  <a:cubicBezTo>
                    <a:pt x="583" y="4318"/>
                    <a:pt x="583" y="4318"/>
                    <a:pt x="583" y="4318"/>
                  </a:cubicBezTo>
                  <a:cubicBezTo>
                    <a:pt x="583" y="2777"/>
                    <a:pt x="583" y="2777"/>
                    <a:pt x="583" y="2777"/>
                  </a:cubicBezTo>
                  <a:cubicBezTo>
                    <a:pt x="298" y="2777"/>
                    <a:pt x="298" y="2777"/>
                    <a:pt x="298" y="2777"/>
                  </a:cubicBezTo>
                  <a:cubicBezTo>
                    <a:pt x="298" y="2525"/>
                    <a:pt x="298" y="2525"/>
                    <a:pt x="298" y="2525"/>
                  </a:cubicBezTo>
                  <a:cubicBezTo>
                    <a:pt x="1143" y="2525"/>
                    <a:pt x="1143" y="2525"/>
                    <a:pt x="1143" y="2525"/>
                  </a:cubicBezTo>
                  <a:lnTo>
                    <a:pt x="1143" y="2777"/>
                  </a:lnTo>
                  <a:close/>
                  <a:moveTo>
                    <a:pt x="1874" y="4318"/>
                  </a:moveTo>
                  <a:cubicBezTo>
                    <a:pt x="1632" y="4318"/>
                    <a:pt x="1632" y="4318"/>
                    <a:pt x="1632" y="4318"/>
                  </a:cubicBezTo>
                  <a:cubicBezTo>
                    <a:pt x="1632" y="4173"/>
                    <a:pt x="1632" y="4173"/>
                    <a:pt x="1632" y="4173"/>
                  </a:cubicBezTo>
                  <a:cubicBezTo>
                    <a:pt x="1536" y="4283"/>
                    <a:pt x="1444" y="4337"/>
                    <a:pt x="1355" y="4337"/>
                  </a:cubicBezTo>
                  <a:cubicBezTo>
                    <a:pt x="1277" y="4337"/>
                    <a:pt x="1223" y="4305"/>
                    <a:pt x="1199" y="4237"/>
                  </a:cubicBezTo>
                  <a:cubicBezTo>
                    <a:pt x="1186" y="4197"/>
                    <a:pt x="1178" y="4133"/>
                    <a:pt x="1178" y="4039"/>
                  </a:cubicBezTo>
                  <a:cubicBezTo>
                    <a:pt x="1178" y="2982"/>
                    <a:pt x="1178" y="2982"/>
                    <a:pt x="1178" y="2982"/>
                  </a:cubicBezTo>
                  <a:cubicBezTo>
                    <a:pt x="1420" y="2982"/>
                    <a:pt x="1420" y="2982"/>
                    <a:pt x="1420" y="2982"/>
                  </a:cubicBezTo>
                  <a:cubicBezTo>
                    <a:pt x="1420" y="3966"/>
                    <a:pt x="1420" y="3966"/>
                    <a:pt x="1420" y="3966"/>
                  </a:cubicBezTo>
                  <a:cubicBezTo>
                    <a:pt x="1420" y="4023"/>
                    <a:pt x="1420" y="4052"/>
                    <a:pt x="1422" y="4060"/>
                  </a:cubicBezTo>
                  <a:cubicBezTo>
                    <a:pt x="1428" y="4098"/>
                    <a:pt x="1446" y="4117"/>
                    <a:pt x="1479" y="4117"/>
                  </a:cubicBezTo>
                  <a:cubicBezTo>
                    <a:pt x="1527" y="4117"/>
                    <a:pt x="1578" y="4079"/>
                    <a:pt x="1632" y="4003"/>
                  </a:cubicBezTo>
                  <a:cubicBezTo>
                    <a:pt x="1632" y="2982"/>
                    <a:pt x="1632" y="2982"/>
                    <a:pt x="1632" y="2982"/>
                  </a:cubicBezTo>
                  <a:cubicBezTo>
                    <a:pt x="1874" y="2982"/>
                    <a:pt x="1874" y="2982"/>
                    <a:pt x="1874" y="2982"/>
                  </a:cubicBezTo>
                  <a:lnTo>
                    <a:pt x="1874" y="4318"/>
                  </a:lnTo>
                  <a:close/>
                  <a:moveTo>
                    <a:pt x="2794" y="3918"/>
                  </a:moveTo>
                  <a:cubicBezTo>
                    <a:pt x="2794" y="4041"/>
                    <a:pt x="2786" y="4130"/>
                    <a:pt x="2770" y="4187"/>
                  </a:cubicBezTo>
                  <a:cubicBezTo>
                    <a:pt x="2737" y="4286"/>
                    <a:pt x="2673" y="4337"/>
                    <a:pt x="2576" y="4337"/>
                  </a:cubicBezTo>
                  <a:cubicBezTo>
                    <a:pt x="2490" y="4337"/>
                    <a:pt x="2407" y="4289"/>
                    <a:pt x="2326" y="4189"/>
                  </a:cubicBezTo>
                  <a:cubicBezTo>
                    <a:pt x="2326" y="4318"/>
                    <a:pt x="2326" y="4318"/>
                    <a:pt x="2326" y="4318"/>
                  </a:cubicBezTo>
                  <a:cubicBezTo>
                    <a:pt x="2084" y="4318"/>
                    <a:pt x="2084" y="4318"/>
                    <a:pt x="2084" y="4318"/>
                  </a:cubicBezTo>
                  <a:cubicBezTo>
                    <a:pt x="2084" y="2525"/>
                    <a:pt x="2084" y="2525"/>
                    <a:pt x="2084" y="2525"/>
                  </a:cubicBezTo>
                  <a:cubicBezTo>
                    <a:pt x="2326" y="2525"/>
                    <a:pt x="2326" y="2525"/>
                    <a:pt x="2326" y="2525"/>
                  </a:cubicBezTo>
                  <a:cubicBezTo>
                    <a:pt x="2326" y="3111"/>
                    <a:pt x="2326" y="3111"/>
                    <a:pt x="2326" y="3111"/>
                  </a:cubicBezTo>
                  <a:cubicBezTo>
                    <a:pt x="2404" y="3014"/>
                    <a:pt x="2487" y="2966"/>
                    <a:pt x="2576" y="2966"/>
                  </a:cubicBezTo>
                  <a:cubicBezTo>
                    <a:pt x="2673" y="2966"/>
                    <a:pt x="2737" y="3016"/>
                    <a:pt x="2770" y="3116"/>
                  </a:cubicBezTo>
                  <a:cubicBezTo>
                    <a:pt x="2786" y="3170"/>
                    <a:pt x="2794" y="3259"/>
                    <a:pt x="2794" y="3385"/>
                  </a:cubicBezTo>
                  <a:lnTo>
                    <a:pt x="2794" y="3918"/>
                  </a:lnTo>
                  <a:close/>
                  <a:moveTo>
                    <a:pt x="3708" y="3694"/>
                  </a:moveTo>
                  <a:cubicBezTo>
                    <a:pt x="3224" y="3694"/>
                    <a:pt x="3224" y="3694"/>
                    <a:pt x="3224" y="3694"/>
                  </a:cubicBezTo>
                  <a:cubicBezTo>
                    <a:pt x="3224" y="3931"/>
                    <a:pt x="3224" y="3931"/>
                    <a:pt x="3224" y="3931"/>
                  </a:cubicBezTo>
                  <a:cubicBezTo>
                    <a:pt x="3224" y="4055"/>
                    <a:pt x="3264" y="4117"/>
                    <a:pt x="3347" y="4117"/>
                  </a:cubicBezTo>
                  <a:cubicBezTo>
                    <a:pt x="3407" y="4117"/>
                    <a:pt x="3442" y="4084"/>
                    <a:pt x="3456" y="4019"/>
                  </a:cubicBezTo>
                  <a:cubicBezTo>
                    <a:pt x="3458" y="4006"/>
                    <a:pt x="3461" y="3953"/>
                    <a:pt x="3461" y="3856"/>
                  </a:cubicBezTo>
                  <a:cubicBezTo>
                    <a:pt x="3708" y="3856"/>
                    <a:pt x="3708" y="3856"/>
                    <a:pt x="3708" y="3856"/>
                  </a:cubicBezTo>
                  <a:cubicBezTo>
                    <a:pt x="3708" y="3891"/>
                    <a:pt x="3708" y="3891"/>
                    <a:pt x="3708" y="3891"/>
                  </a:cubicBezTo>
                  <a:cubicBezTo>
                    <a:pt x="3708" y="3969"/>
                    <a:pt x="3705" y="4023"/>
                    <a:pt x="3703" y="4047"/>
                  </a:cubicBezTo>
                  <a:cubicBezTo>
                    <a:pt x="3695" y="4100"/>
                    <a:pt x="3676" y="4149"/>
                    <a:pt x="3646" y="4192"/>
                  </a:cubicBezTo>
                  <a:cubicBezTo>
                    <a:pt x="3579" y="4289"/>
                    <a:pt x="3480" y="4337"/>
                    <a:pt x="3354" y="4337"/>
                  </a:cubicBezTo>
                  <a:cubicBezTo>
                    <a:pt x="3227" y="4337"/>
                    <a:pt x="3130" y="4291"/>
                    <a:pt x="3060" y="4200"/>
                  </a:cubicBezTo>
                  <a:cubicBezTo>
                    <a:pt x="3009" y="4133"/>
                    <a:pt x="2983" y="4028"/>
                    <a:pt x="2983" y="3886"/>
                  </a:cubicBezTo>
                  <a:cubicBezTo>
                    <a:pt x="2983" y="3418"/>
                    <a:pt x="2983" y="3418"/>
                    <a:pt x="2983" y="3418"/>
                  </a:cubicBezTo>
                  <a:cubicBezTo>
                    <a:pt x="2983" y="3275"/>
                    <a:pt x="3006" y="3170"/>
                    <a:pt x="3058" y="3103"/>
                  </a:cubicBezTo>
                  <a:cubicBezTo>
                    <a:pt x="3127" y="3011"/>
                    <a:pt x="3224" y="2966"/>
                    <a:pt x="3347" y="2966"/>
                  </a:cubicBezTo>
                  <a:cubicBezTo>
                    <a:pt x="3469" y="2966"/>
                    <a:pt x="3565" y="3011"/>
                    <a:pt x="3633" y="3103"/>
                  </a:cubicBezTo>
                  <a:cubicBezTo>
                    <a:pt x="3684" y="3170"/>
                    <a:pt x="3708" y="3275"/>
                    <a:pt x="3708" y="3418"/>
                  </a:cubicBezTo>
                  <a:lnTo>
                    <a:pt x="3708" y="36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kern="0" dirty="0">
                <a:solidFill>
                  <a:sysClr val="windowText" lastClr="000000"/>
                </a:solidFill>
              </a:endParaRPr>
            </a:p>
          </p:txBody>
        </p:sp>
        <p:sp>
          <p:nvSpPr>
            <p:cNvPr id="38" name="Freeform 14"/>
            <p:cNvSpPr>
              <a:spLocks noEditPoints="1"/>
            </p:cNvSpPr>
            <p:nvPr/>
          </p:nvSpPr>
          <p:spPr bwMode="auto">
            <a:xfrm>
              <a:off x="4699662" y="2019272"/>
              <a:ext cx="364948" cy="364948"/>
            </a:xfrm>
            <a:custGeom>
              <a:avLst/>
              <a:gdLst>
                <a:gd name="T0" fmla="*/ 509 w 3968"/>
                <a:gd name="T1" fmla="*/ 0 h 3968"/>
                <a:gd name="T2" fmla="*/ 3459 w 3968"/>
                <a:gd name="T3" fmla="*/ 0 h 3968"/>
                <a:gd name="T4" fmla="*/ 3968 w 3968"/>
                <a:gd name="T5" fmla="*/ 509 h 3968"/>
                <a:gd name="T6" fmla="*/ 3968 w 3968"/>
                <a:gd name="T7" fmla="*/ 3459 h 3968"/>
                <a:gd name="T8" fmla="*/ 3459 w 3968"/>
                <a:gd name="T9" fmla="*/ 3968 h 3968"/>
                <a:gd name="T10" fmla="*/ 509 w 3968"/>
                <a:gd name="T11" fmla="*/ 3968 h 3968"/>
                <a:gd name="T12" fmla="*/ 0 w 3968"/>
                <a:gd name="T13" fmla="*/ 3459 h 3968"/>
                <a:gd name="T14" fmla="*/ 0 w 3968"/>
                <a:gd name="T15" fmla="*/ 509 h 3968"/>
                <a:gd name="T16" fmla="*/ 509 w 3968"/>
                <a:gd name="T17" fmla="*/ 0 h 3968"/>
                <a:gd name="T18" fmla="*/ 2890 w 3968"/>
                <a:gd name="T19" fmla="*/ 441 h 3968"/>
                <a:gd name="T20" fmla="*/ 2712 w 3968"/>
                <a:gd name="T21" fmla="*/ 619 h 3968"/>
                <a:gd name="T22" fmla="*/ 2712 w 3968"/>
                <a:gd name="T23" fmla="*/ 1047 h 3968"/>
                <a:gd name="T24" fmla="*/ 2890 w 3968"/>
                <a:gd name="T25" fmla="*/ 1226 h 3968"/>
                <a:gd name="T26" fmla="*/ 3339 w 3968"/>
                <a:gd name="T27" fmla="*/ 1226 h 3968"/>
                <a:gd name="T28" fmla="*/ 3518 w 3968"/>
                <a:gd name="T29" fmla="*/ 1047 h 3968"/>
                <a:gd name="T30" fmla="*/ 3518 w 3968"/>
                <a:gd name="T31" fmla="*/ 619 h 3968"/>
                <a:gd name="T32" fmla="*/ 3339 w 3968"/>
                <a:gd name="T33" fmla="*/ 441 h 3968"/>
                <a:gd name="T34" fmla="*/ 2890 w 3968"/>
                <a:gd name="T35" fmla="*/ 441 h 3968"/>
                <a:gd name="T36" fmla="*/ 3519 w 3968"/>
                <a:gd name="T37" fmla="*/ 1678 h 3968"/>
                <a:gd name="T38" fmla="*/ 3170 w 3968"/>
                <a:gd name="T39" fmla="*/ 1678 h 3968"/>
                <a:gd name="T40" fmla="*/ 3221 w 3968"/>
                <a:gd name="T41" fmla="*/ 2019 h 3968"/>
                <a:gd name="T42" fmla="*/ 1987 w 3968"/>
                <a:gd name="T43" fmla="*/ 3214 h 3968"/>
                <a:gd name="T44" fmla="*/ 754 w 3968"/>
                <a:gd name="T45" fmla="*/ 2019 h 3968"/>
                <a:gd name="T46" fmla="*/ 805 w 3968"/>
                <a:gd name="T47" fmla="*/ 1678 h 3968"/>
                <a:gd name="T48" fmla="*/ 441 w 3968"/>
                <a:gd name="T49" fmla="*/ 1678 h 3968"/>
                <a:gd name="T50" fmla="*/ 441 w 3968"/>
                <a:gd name="T51" fmla="*/ 3354 h 3968"/>
                <a:gd name="T52" fmla="*/ 598 w 3968"/>
                <a:gd name="T53" fmla="*/ 3512 h 3968"/>
                <a:gd name="T54" fmla="*/ 3362 w 3968"/>
                <a:gd name="T55" fmla="*/ 3512 h 3968"/>
                <a:gd name="T56" fmla="*/ 3519 w 3968"/>
                <a:gd name="T57" fmla="*/ 3354 h 3968"/>
                <a:gd name="T58" fmla="*/ 3519 w 3968"/>
                <a:gd name="T59" fmla="*/ 1678 h 3968"/>
                <a:gd name="T60" fmla="*/ 1987 w 3968"/>
                <a:gd name="T61" fmla="*/ 1203 h 3968"/>
                <a:gd name="T62" fmla="*/ 1191 w 3968"/>
                <a:gd name="T63" fmla="*/ 1975 h 3968"/>
                <a:gd name="T64" fmla="*/ 1987 w 3968"/>
                <a:gd name="T65" fmla="*/ 2748 h 3968"/>
                <a:gd name="T66" fmla="*/ 2785 w 3968"/>
                <a:gd name="T67" fmla="*/ 1975 h 3968"/>
                <a:gd name="T68" fmla="*/ 1987 w 3968"/>
                <a:gd name="T69" fmla="*/ 1203 h 3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68" h="3968">
                  <a:moveTo>
                    <a:pt x="509" y="0"/>
                  </a:moveTo>
                  <a:cubicBezTo>
                    <a:pt x="3459" y="0"/>
                    <a:pt x="3459" y="0"/>
                    <a:pt x="3459" y="0"/>
                  </a:cubicBezTo>
                  <a:cubicBezTo>
                    <a:pt x="3739" y="0"/>
                    <a:pt x="3968" y="229"/>
                    <a:pt x="3968" y="509"/>
                  </a:cubicBezTo>
                  <a:cubicBezTo>
                    <a:pt x="3968" y="3459"/>
                    <a:pt x="3968" y="3459"/>
                    <a:pt x="3968" y="3459"/>
                  </a:cubicBezTo>
                  <a:cubicBezTo>
                    <a:pt x="3968" y="3739"/>
                    <a:pt x="3739" y="3968"/>
                    <a:pt x="3459" y="3968"/>
                  </a:cubicBezTo>
                  <a:cubicBezTo>
                    <a:pt x="509" y="3968"/>
                    <a:pt x="509" y="3968"/>
                    <a:pt x="509" y="3968"/>
                  </a:cubicBezTo>
                  <a:cubicBezTo>
                    <a:pt x="229" y="3968"/>
                    <a:pt x="0" y="3739"/>
                    <a:pt x="0" y="3459"/>
                  </a:cubicBezTo>
                  <a:cubicBezTo>
                    <a:pt x="0" y="509"/>
                    <a:pt x="0" y="509"/>
                    <a:pt x="0" y="509"/>
                  </a:cubicBezTo>
                  <a:cubicBezTo>
                    <a:pt x="0" y="229"/>
                    <a:pt x="229" y="0"/>
                    <a:pt x="509" y="0"/>
                  </a:cubicBezTo>
                  <a:close/>
                  <a:moveTo>
                    <a:pt x="2890" y="441"/>
                  </a:moveTo>
                  <a:cubicBezTo>
                    <a:pt x="2792" y="441"/>
                    <a:pt x="2712" y="521"/>
                    <a:pt x="2712" y="619"/>
                  </a:cubicBezTo>
                  <a:cubicBezTo>
                    <a:pt x="2712" y="1047"/>
                    <a:pt x="2712" y="1047"/>
                    <a:pt x="2712" y="1047"/>
                  </a:cubicBezTo>
                  <a:cubicBezTo>
                    <a:pt x="2712" y="1145"/>
                    <a:pt x="2792" y="1226"/>
                    <a:pt x="2890" y="1226"/>
                  </a:cubicBezTo>
                  <a:cubicBezTo>
                    <a:pt x="3339" y="1226"/>
                    <a:pt x="3339" y="1226"/>
                    <a:pt x="3339" y="1226"/>
                  </a:cubicBezTo>
                  <a:cubicBezTo>
                    <a:pt x="3437" y="1226"/>
                    <a:pt x="3518" y="1145"/>
                    <a:pt x="3518" y="1047"/>
                  </a:cubicBezTo>
                  <a:cubicBezTo>
                    <a:pt x="3518" y="619"/>
                    <a:pt x="3518" y="619"/>
                    <a:pt x="3518" y="619"/>
                  </a:cubicBezTo>
                  <a:cubicBezTo>
                    <a:pt x="3518" y="521"/>
                    <a:pt x="3437" y="441"/>
                    <a:pt x="3339" y="441"/>
                  </a:cubicBezTo>
                  <a:lnTo>
                    <a:pt x="2890" y="441"/>
                  </a:lnTo>
                  <a:close/>
                  <a:moveTo>
                    <a:pt x="3519" y="1678"/>
                  </a:moveTo>
                  <a:cubicBezTo>
                    <a:pt x="3170" y="1678"/>
                    <a:pt x="3170" y="1678"/>
                    <a:pt x="3170" y="1678"/>
                  </a:cubicBezTo>
                  <a:cubicBezTo>
                    <a:pt x="3203" y="1786"/>
                    <a:pt x="3221" y="1900"/>
                    <a:pt x="3221" y="2019"/>
                  </a:cubicBezTo>
                  <a:cubicBezTo>
                    <a:pt x="3221" y="2678"/>
                    <a:pt x="2669" y="3214"/>
                    <a:pt x="1987" y="3214"/>
                  </a:cubicBezTo>
                  <a:cubicBezTo>
                    <a:pt x="1306" y="3214"/>
                    <a:pt x="754" y="2678"/>
                    <a:pt x="754" y="2019"/>
                  </a:cubicBezTo>
                  <a:cubicBezTo>
                    <a:pt x="754" y="1900"/>
                    <a:pt x="772" y="1786"/>
                    <a:pt x="805" y="1678"/>
                  </a:cubicBezTo>
                  <a:cubicBezTo>
                    <a:pt x="441" y="1678"/>
                    <a:pt x="441" y="1678"/>
                    <a:pt x="441" y="1678"/>
                  </a:cubicBezTo>
                  <a:cubicBezTo>
                    <a:pt x="441" y="3354"/>
                    <a:pt x="441" y="3354"/>
                    <a:pt x="441" y="3354"/>
                  </a:cubicBezTo>
                  <a:cubicBezTo>
                    <a:pt x="441" y="3441"/>
                    <a:pt x="512" y="3512"/>
                    <a:pt x="598" y="3512"/>
                  </a:cubicBezTo>
                  <a:cubicBezTo>
                    <a:pt x="3362" y="3512"/>
                    <a:pt x="3362" y="3512"/>
                    <a:pt x="3362" y="3512"/>
                  </a:cubicBezTo>
                  <a:cubicBezTo>
                    <a:pt x="3449" y="3512"/>
                    <a:pt x="3519" y="3441"/>
                    <a:pt x="3519" y="3354"/>
                  </a:cubicBezTo>
                  <a:lnTo>
                    <a:pt x="3519" y="1678"/>
                  </a:lnTo>
                  <a:close/>
                  <a:moveTo>
                    <a:pt x="1987" y="1203"/>
                  </a:moveTo>
                  <a:cubicBezTo>
                    <a:pt x="1547" y="1203"/>
                    <a:pt x="1191" y="1549"/>
                    <a:pt x="1191" y="1975"/>
                  </a:cubicBezTo>
                  <a:cubicBezTo>
                    <a:pt x="1191" y="2402"/>
                    <a:pt x="1547" y="2748"/>
                    <a:pt x="1987" y="2748"/>
                  </a:cubicBezTo>
                  <a:cubicBezTo>
                    <a:pt x="2428" y="2748"/>
                    <a:pt x="2785" y="2402"/>
                    <a:pt x="2785" y="1975"/>
                  </a:cubicBezTo>
                  <a:cubicBezTo>
                    <a:pt x="2785" y="1549"/>
                    <a:pt x="2428" y="1203"/>
                    <a:pt x="1987" y="12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kern="0" dirty="0">
                <a:solidFill>
                  <a:sysClr val="windowText" lastClr="000000"/>
                </a:solidFill>
              </a:endParaRPr>
            </a:p>
          </p:txBody>
        </p:sp>
        <p:sp>
          <p:nvSpPr>
            <p:cNvPr id="43" name="Freeform 18"/>
            <p:cNvSpPr>
              <a:spLocks noEditPoints="1"/>
            </p:cNvSpPr>
            <p:nvPr/>
          </p:nvSpPr>
          <p:spPr bwMode="auto">
            <a:xfrm>
              <a:off x="4687494" y="1425551"/>
              <a:ext cx="389284" cy="420856"/>
            </a:xfrm>
            <a:custGeom>
              <a:avLst/>
              <a:gdLst>
                <a:gd name="T0" fmla="*/ 3396 w 3572"/>
                <a:gd name="T1" fmla="*/ 1695 h 3862"/>
                <a:gd name="T2" fmla="*/ 3355 w 3572"/>
                <a:gd name="T3" fmla="*/ 1723 h 3862"/>
                <a:gd name="T4" fmla="*/ 3355 w 3572"/>
                <a:gd name="T5" fmla="*/ 346 h 3862"/>
                <a:gd name="T6" fmla="*/ 3034 w 3572"/>
                <a:gd name="T7" fmla="*/ 0 h 3862"/>
                <a:gd name="T8" fmla="*/ 540 w 3572"/>
                <a:gd name="T9" fmla="*/ 0 h 3862"/>
                <a:gd name="T10" fmla="*/ 219 w 3572"/>
                <a:gd name="T11" fmla="*/ 346 h 3862"/>
                <a:gd name="T12" fmla="*/ 219 w 3572"/>
                <a:gd name="T13" fmla="*/ 1724 h 3862"/>
                <a:gd name="T14" fmla="*/ 176 w 3572"/>
                <a:gd name="T15" fmla="*/ 1695 h 3862"/>
                <a:gd name="T16" fmla="*/ 65 w 3572"/>
                <a:gd name="T17" fmla="*/ 1818 h 3862"/>
                <a:gd name="T18" fmla="*/ 803 w 3572"/>
                <a:gd name="T19" fmla="*/ 2318 h 3862"/>
                <a:gd name="T20" fmla="*/ 1738 w 3572"/>
                <a:gd name="T21" fmla="*/ 3179 h 3862"/>
                <a:gd name="T22" fmla="*/ 1739 w 3572"/>
                <a:gd name="T23" fmla="*/ 2507 h 3862"/>
                <a:gd name="T24" fmla="*/ 1834 w 3572"/>
                <a:gd name="T25" fmla="*/ 2531 h 3862"/>
                <a:gd name="T26" fmla="*/ 1835 w 3572"/>
                <a:gd name="T27" fmla="*/ 3179 h 3862"/>
                <a:gd name="T28" fmla="*/ 2769 w 3572"/>
                <a:gd name="T29" fmla="*/ 2318 h 3862"/>
                <a:gd name="T30" fmla="*/ 3507 w 3572"/>
                <a:gd name="T31" fmla="*/ 1818 h 3862"/>
                <a:gd name="T32" fmla="*/ 3396 w 3572"/>
                <a:gd name="T33" fmla="*/ 1695 h 3862"/>
                <a:gd name="T34" fmla="*/ 3185 w 3572"/>
                <a:gd name="T35" fmla="*/ 1827 h 3862"/>
                <a:gd name="T36" fmla="*/ 2068 w 3572"/>
                <a:gd name="T37" fmla="*/ 2034 h 3862"/>
                <a:gd name="T38" fmla="*/ 1834 w 3572"/>
                <a:gd name="T39" fmla="*/ 2207 h 3862"/>
                <a:gd name="T40" fmla="*/ 1713 w 3572"/>
                <a:gd name="T41" fmla="*/ 2105 h 3862"/>
                <a:gd name="T42" fmla="*/ 1504 w 3572"/>
                <a:gd name="T43" fmla="*/ 2034 h 3862"/>
                <a:gd name="T44" fmla="*/ 409 w 3572"/>
                <a:gd name="T45" fmla="*/ 1838 h 3862"/>
                <a:gd name="T46" fmla="*/ 409 w 3572"/>
                <a:gd name="T47" fmla="*/ 1772 h 3862"/>
                <a:gd name="T48" fmla="*/ 409 w 3572"/>
                <a:gd name="T49" fmla="*/ 502 h 3862"/>
                <a:gd name="T50" fmla="*/ 693 w 3572"/>
                <a:gd name="T51" fmla="*/ 184 h 3862"/>
                <a:gd name="T52" fmla="*/ 2901 w 3572"/>
                <a:gd name="T53" fmla="*/ 184 h 3862"/>
                <a:gd name="T54" fmla="*/ 3185 w 3572"/>
                <a:gd name="T55" fmla="*/ 502 h 3862"/>
                <a:gd name="T56" fmla="*/ 3185 w 3572"/>
                <a:gd name="T57" fmla="*/ 1827 h 3862"/>
                <a:gd name="T58" fmla="*/ 1734 w 3572"/>
                <a:gd name="T59" fmla="*/ 1473 h 3862"/>
                <a:gd name="T60" fmla="*/ 1323 w 3572"/>
                <a:gd name="T61" fmla="*/ 1864 h 3862"/>
                <a:gd name="T62" fmla="*/ 913 w 3572"/>
                <a:gd name="T63" fmla="*/ 1473 h 3862"/>
                <a:gd name="T64" fmla="*/ 1323 w 3572"/>
                <a:gd name="T65" fmla="*/ 1082 h 3862"/>
                <a:gd name="T66" fmla="*/ 1734 w 3572"/>
                <a:gd name="T67" fmla="*/ 1473 h 3862"/>
                <a:gd name="T68" fmla="*/ 2718 w 3572"/>
                <a:gd name="T69" fmla="*/ 1473 h 3862"/>
                <a:gd name="T70" fmla="*/ 2308 w 3572"/>
                <a:gd name="T71" fmla="*/ 1864 h 3862"/>
                <a:gd name="T72" fmla="*/ 1897 w 3572"/>
                <a:gd name="T73" fmla="*/ 1473 h 3862"/>
                <a:gd name="T74" fmla="*/ 2308 w 3572"/>
                <a:gd name="T75" fmla="*/ 1082 h 3862"/>
                <a:gd name="T76" fmla="*/ 2718 w 3572"/>
                <a:gd name="T77" fmla="*/ 1473 h 3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72" h="3862">
                  <a:moveTo>
                    <a:pt x="3396" y="1695"/>
                  </a:moveTo>
                  <a:cubicBezTo>
                    <a:pt x="3383" y="1704"/>
                    <a:pt x="3369" y="1714"/>
                    <a:pt x="3355" y="1723"/>
                  </a:cubicBezTo>
                  <a:cubicBezTo>
                    <a:pt x="3355" y="346"/>
                    <a:pt x="3355" y="346"/>
                    <a:pt x="3355" y="346"/>
                  </a:cubicBezTo>
                  <a:cubicBezTo>
                    <a:pt x="3355" y="155"/>
                    <a:pt x="3211" y="0"/>
                    <a:pt x="3034" y="0"/>
                  </a:cubicBezTo>
                  <a:cubicBezTo>
                    <a:pt x="540" y="0"/>
                    <a:pt x="540" y="0"/>
                    <a:pt x="540" y="0"/>
                  </a:cubicBezTo>
                  <a:cubicBezTo>
                    <a:pt x="363" y="0"/>
                    <a:pt x="219" y="155"/>
                    <a:pt x="219" y="346"/>
                  </a:cubicBezTo>
                  <a:cubicBezTo>
                    <a:pt x="219" y="1724"/>
                    <a:pt x="219" y="1724"/>
                    <a:pt x="219" y="1724"/>
                  </a:cubicBezTo>
                  <a:cubicBezTo>
                    <a:pt x="205" y="1715"/>
                    <a:pt x="191" y="1705"/>
                    <a:pt x="176" y="1695"/>
                  </a:cubicBezTo>
                  <a:cubicBezTo>
                    <a:pt x="70" y="1620"/>
                    <a:pt x="0" y="1721"/>
                    <a:pt x="65" y="1818"/>
                  </a:cubicBezTo>
                  <a:cubicBezTo>
                    <a:pt x="192" y="1973"/>
                    <a:pt x="433" y="2166"/>
                    <a:pt x="803" y="2318"/>
                  </a:cubicBezTo>
                  <a:cubicBezTo>
                    <a:pt x="412" y="3651"/>
                    <a:pt x="1758" y="3862"/>
                    <a:pt x="1738" y="3179"/>
                  </a:cubicBezTo>
                  <a:cubicBezTo>
                    <a:pt x="1738" y="3192"/>
                    <a:pt x="1738" y="2791"/>
                    <a:pt x="1739" y="2507"/>
                  </a:cubicBezTo>
                  <a:cubicBezTo>
                    <a:pt x="1774" y="2516"/>
                    <a:pt x="1805" y="2524"/>
                    <a:pt x="1834" y="2531"/>
                  </a:cubicBezTo>
                  <a:cubicBezTo>
                    <a:pt x="1834" y="2813"/>
                    <a:pt x="1835" y="3191"/>
                    <a:pt x="1835" y="3179"/>
                  </a:cubicBezTo>
                  <a:cubicBezTo>
                    <a:pt x="1814" y="3862"/>
                    <a:pt x="3161" y="3651"/>
                    <a:pt x="2769" y="2318"/>
                  </a:cubicBezTo>
                  <a:cubicBezTo>
                    <a:pt x="3139" y="2166"/>
                    <a:pt x="3380" y="1973"/>
                    <a:pt x="3507" y="1818"/>
                  </a:cubicBezTo>
                  <a:cubicBezTo>
                    <a:pt x="3572" y="1721"/>
                    <a:pt x="3503" y="1620"/>
                    <a:pt x="3396" y="1695"/>
                  </a:cubicBezTo>
                  <a:close/>
                  <a:moveTo>
                    <a:pt x="3185" y="1827"/>
                  </a:moveTo>
                  <a:cubicBezTo>
                    <a:pt x="2705" y="2086"/>
                    <a:pt x="2292" y="2041"/>
                    <a:pt x="2068" y="2034"/>
                  </a:cubicBezTo>
                  <a:cubicBezTo>
                    <a:pt x="1903" y="2026"/>
                    <a:pt x="1842" y="2097"/>
                    <a:pt x="1834" y="2207"/>
                  </a:cubicBezTo>
                  <a:cubicBezTo>
                    <a:pt x="1792" y="2176"/>
                    <a:pt x="1751" y="2142"/>
                    <a:pt x="1713" y="2105"/>
                  </a:cubicBezTo>
                  <a:cubicBezTo>
                    <a:pt x="1670" y="2057"/>
                    <a:pt x="1614" y="2029"/>
                    <a:pt x="1504" y="2034"/>
                  </a:cubicBezTo>
                  <a:cubicBezTo>
                    <a:pt x="1284" y="2041"/>
                    <a:pt x="880" y="2085"/>
                    <a:pt x="409" y="1838"/>
                  </a:cubicBezTo>
                  <a:cubicBezTo>
                    <a:pt x="409" y="1772"/>
                    <a:pt x="409" y="1772"/>
                    <a:pt x="409" y="1772"/>
                  </a:cubicBezTo>
                  <a:cubicBezTo>
                    <a:pt x="409" y="502"/>
                    <a:pt x="409" y="502"/>
                    <a:pt x="409" y="502"/>
                  </a:cubicBezTo>
                  <a:cubicBezTo>
                    <a:pt x="409" y="260"/>
                    <a:pt x="471" y="184"/>
                    <a:pt x="693" y="184"/>
                  </a:cubicBezTo>
                  <a:cubicBezTo>
                    <a:pt x="2901" y="184"/>
                    <a:pt x="2901" y="184"/>
                    <a:pt x="2901" y="184"/>
                  </a:cubicBezTo>
                  <a:cubicBezTo>
                    <a:pt x="3110" y="184"/>
                    <a:pt x="3185" y="274"/>
                    <a:pt x="3185" y="502"/>
                  </a:cubicBezTo>
                  <a:lnTo>
                    <a:pt x="3185" y="1827"/>
                  </a:lnTo>
                  <a:close/>
                  <a:moveTo>
                    <a:pt x="1734" y="1473"/>
                  </a:moveTo>
                  <a:cubicBezTo>
                    <a:pt x="1734" y="1689"/>
                    <a:pt x="1550" y="1864"/>
                    <a:pt x="1323" y="1864"/>
                  </a:cubicBezTo>
                  <a:cubicBezTo>
                    <a:pt x="1096" y="1864"/>
                    <a:pt x="913" y="1689"/>
                    <a:pt x="913" y="1473"/>
                  </a:cubicBezTo>
                  <a:cubicBezTo>
                    <a:pt x="913" y="1257"/>
                    <a:pt x="1096" y="1082"/>
                    <a:pt x="1323" y="1082"/>
                  </a:cubicBezTo>
                  <a:cubicBezTo>
                    <a:pt x="1550" y="1082"/>
                    <a:pt x="1734" y="1257"/>
                    <a:pt x="1734" y="1473"/>
                  </a:cubicBezTo>
                  <a:close/>
                  <a:moveTo>
                    <a:pt x="2718" y="1473"/>
                  </a:moveTo>
                  <a:cubicBezTo>
                    <a:pt x="2718" y="1689"/>
                    <a:pt x="2534" y="1864"/>
                    <a:pt x="2308" y="1864"/>
                  </a:cubicBezTo>
                  <a:cubicBezTo>
                    <a:pt x="2081" y="1864"/>
                    <a:pt x="1897" y="1689"/>
                    <a:pt x="1897" y="1473"/>
                  </a:cubicBezTo>
                  <a:cubicBezTo>
                    <a:pt x="1897" y="1257"/>
                    <a:pt x="2081" y="1082"/>
                    <a:pt x="2308" y="1082"/>
                  </a:cubicBezTo>
                  <a:cubicBezTo>
                    <a:pt x="2534" y="1082"/>
                    <a:pt x="2718" y="1257"/>
                    <a:pt x="2718" y="147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kern="0" dirty="0">
                <a:solidFill>
                  <a:sysClr val="windowText" lastClr="000000"/>
                </a:solidFill>
              </a:endParaRPr>
            </a:p>
          </p:txBody>
        </p:sp>
      </p:grpSp>
    </p:spTree>
    <p:extLst>
      <p:ext uri="{BB962C8B-B14F-4D97-AF65-F5344CB8AC3E}">
        <p14:creationId xmlns:p14="http://schemas.microsoft.com/office/powerpoint/2010/main" val="377557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19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75" y="295278"/>
            <a:ext cx="5145088" cy="731520"/>
          </a:xfrm>
        </p:spPr>
        <p:txBody>
          <a:bodyPr/>
          <a:lstStyle/>
          <a:p>
            <a:r>
              <a:rPr lang="en-US" dirty="0">
                <a:gradFill>
                  <a:gsLst>
                    <a:gs pos="0">
                      <a:schemeClr val="tx1"/>
                    </a:gs>
                    <a:gs pos="100000">
                      <a:schemeClr val="tx1"/>
                    </a:gs>
                  </a:gsLst>
                  <a:lin ang="5400000" scaled="0"/>
                </a:gradFill>
              </a:rPr>
              <a:t>Checking up on the healthcare market</a:t>
            </a:r>
          </a:p>
        </p:txBody>
      </p:sp>
      <p:sp>
        <p:nvSpPr>
          <p:cNvPr id="3" name="Text Placeholder 2"/>
          <p:cNvSpPr>
            <a:spLocks noGrp="1"/>
          </p:cNvSpPr>
          <p:nvPr>
            <p:ph type="body" sz="quarter" idx="10"/>
          </p:nvPr>
        </p:nvSpPr>
        <p:spPr>
          <a:xfrm>
            <a:off x="257175" y="1689496"/>
            <a:ext cx="5130800" cy="1865126"/>
          </a:xfrm>
        </p:spPr>
        <p:txBody>
          <a:bodyPr lIns="182880"/>
          <a:lstStyle/>
          <a:p>
            <a:r>
              <a:rPr lang="en-US" dirty="0">
                <a:gradFill>
                  <a:gsLst>
                    <a:gs pos="0">
                      <a:schemeClr val="accent2"/>
                    </a:gs>
                    <a:gs pos="100000">
                      <a:schemeClr val="accent2"/>
                    </a:gs>
                  </a:gsLst>
                  <a:lin ang="5400000" scaled="0"/>
                </a:gradFill>
              </a:rPr>
              <a:t>ACA open enrollment period</a:t>
            </a:r>
          </a:p>
          <a:p>
            <a:pPr marL="342872" lvl="1" indent="0">
              <a:spcBef>
                <a:spcPts val="1200"/>
              </a:spcBef>
              <a:buNone/>
            </a:pPr>
            <a:r>
              <a:rPr lang="en-US" sz="2000" dirty="0">
                <a:gradFill>
                  <a:gsLst>
                    <a:gs pos="0">
                      <a:schemeClr val="tx1"/>
                    </a:gs>
                    <a:gs pos="100000">
                      <a:schemeClr val="tx1"/>
                    </a:gs>
                  </a:gsLst>
                  <a:lin ang="5400000" scaled="0"/>
                </a:gradFill>
              </a:rPr>
              <a:t>Who’s enrolling</a:t>
            </a:r>
          </a:p>
          <a:p>
            <a:pPr marL="342872" lvl="1" indent="0">
              <a:spcBef>
                <a:spcPts val="1200"/>
              </a:spcBef>
              <a:buNone/>
            </a:pPr>
            <a:r>
              <a:rPr lang="en-US" sz="2000" dirty="0">
                <a:gradFill>
                  <a:gsLst>
                    <a:gs pos="0">
                      <a:schemeClr val="tx1"/>
                    </a:gs>
                    <a:gs pos="100000">
                      <a:schemeClr val="tx1"/>
                    </a:gs>
                  </a:gsLst>
                  <a:lin ang="5400000" scaled="0"/>
                </a:gradFill>
              </a:rPr>
              <a:t>How are they choosing plans</a:t>
            </a:r>
          </a:p>
          <a:p>
            <a:pPr marL="342872" lvl="1" indent="0">
              <a:spcBef>
                <a:spcPts val="1200"/>
              </a:spcBef>
              <a:buNone/>
            </a:pPr>
            <a:r>
              <a:rPr lang="en-US" sz="2000" dirty="0">
                <a:gradFill>
                  <a:gsLst>
                    <a:gs pos="0">
                      <a:schemeClr val="tx1"/>
                    </a:gs>
                    <a:gs pos="100000">
                      <a:schemeClr val="tx1"/>
                    </a:gs>
                  </a:gsLst>
                  <a:lin ang="5400000" scaled="0"/>
                </a:gradFill>
              </a:rPr>
              <a:t>When are they enrolling</a:t>
            </a:r>
          </a:p>
        </p:txBody>
      </p:sp>
      <p:sp>
        <p:nvSpPr>
          <p:cNvPr id="11" name="Text Placeholder 2"/>
          <p:cNvSpPr txBox="1">
            <a:spLocks/>
          </p:cNvSpPr>
          <p:nvPr/>
        </p:nvSpPr>
        <p:spPr>
          <a:xfrm>
            <a:off x="257175" y="3554621"/>
            <a:ext cx="5130800" cy="1754326"/>
          </a:xfrm>
          <a:prstGeom prst="rect">
            <a:avLst/>
          </a:prstGeom>
        </p:spPr>
        <p:txBody>
          <a:bodyPr vert="horz" wrap="square" lIns="182880" tIns="91440" rIns="146304" bIns="91440" rtlCol="0">
            <a:spAutoFit/>
          </a:bodyPr>
          <a:lstStyle>
            <a:lvl1pPr marL="0" marR="0" indent="0" algn="l" defTabSz="932664" rtl="0" eaLnBrk="1" fontAlgn="auto" latinLnBrk="0" hangingPunct="1">
              <a:lnSpc>
                <a:spcPct val="90000"/>
              </a:lnSpc>
              <a:spcBef>
                <a:spcPct val="20000"/>
              </a:spcBef>
              <a:spcAft>
                <a:spcPts val="0"/>
              </a:spcAft>
              <a:buClrTx/>
              <a:buSzPct val="90000"/>
              <a:buFont typeface="Arial" pitchFamily="34" charset="0"/>
              <a:buNone/>
              <a:tabLst/>
              <a:defRPr sz="2800" kern="1200" spc="0" baseline="0">
                <a:solidFill>
                  <a:schemeClr val="accent1"/>
                </a:solidFill>
                <a:latin typeface="+mj-lt"/>
                <a:ea typeface="+mn-ea"/>
                <a:cs typeface="+mn-cs"/>
              </a:defRPr>
            </a:lvl1pPr>
            <a:lvl2pPr marL="584152" marR="0" indent="-241280" algn="l" defTabSz="932664"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033" marR="0" indent="-228581" algn="l" defTabSz="932664"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614" marR="0" indent="-228581" algn="l" defTabSz="932664"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195" marR="0" indent="-228581" algn="l" defTabSz="932664"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826" indent="-233166" algn="l" defTabSz="9326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60" indent="-233166" algn="l" defTabSz="9326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491" indent="-233166" algn="l" defTabSz="9326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25" indent="-233166" algn="l" defTabSz="93266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defTabSz="932475">
              <a:lnSpc>
                <a:spcPct val="100000"/>
              </a:lnSpc>
              <a:spcBef>
                <a:spcPts val="0"/>
              </a:spcBef>
              <a:buSzTx/>
            </a:pPr>
            <a:r>
              <a:rPr lang="en-US" dirty="0">
                <a:gradFill>
                  <a:gsLst>
                    <a:gs pos="0">
                      <a:schemeClr val="accent2"/>
                    </a:gs>
                    <a:gs pos="100000">
                      <a:schemeClr val="accent2"/>
                    </a:gs>
                  </a:gsLst>
                  <a:lin ang="5400000" scaled="0"/>
                </a:gradFill>
              </a:rPr>
              <a:t>Medicare enrollment periods </a:t>
            </a:r>
          </a:p>
          <a:p>
            <a:pPr marL="342872" lvl="1" indent="0">
              <a:spcBef>
                <a:spcPts val="1200"/>
              </a:spcBef>
              <a:buNone/>
            </a:pPr>
            <a:r>
              <a:rPr lang="en-US" sz="2000" dirty="0">
                <a:gradFill>
                  <a:gsLst>
                    <a:gs pos="0">
                      <a:schemeClr val="tx1"/>
                    </a:gs>
                    <a:gs pos="100000">
                      <a:schemeClr val="tx1"/>
                    </a:gs>
                  </a:gsLst>
                  <a:lin ang="5400000" scaled="0"/>
                </a:gradFill>
              </a:rPr>
              <a:t>How big is the opportunity</a:t>
            </a:r>
          </a:p>
          <a:p>
            <a:pPr marL="342872" lvl="1" indent="0">
              <a:spcBef>
                <a:spcPts val="1200"/>
              </a:spcBef>
              <a:buNone/>
            </a:pPr>
            <a:r>
              <a:rPr lang="en-US" sz="2000" dirty="0">
                <a:gradFill>
                  <a:gsLst>
                    <a:gs pos="0">
                      <a:schemeClr val="tx1"/>
                    </a:gs>
                    <a:gs pos="100000">
                      <a:schemeClr val="tx1"/>
                    </a:gs>
                  </a:gsLst>
                  <a:lin ang="5400000" scaled="0"/>
                </a:gradFill>
              </a:rPr>
              <a:t>What’s happening with </a:t>
            </a:r>
            <a:br>
              <a:rPr lang="en-US" sz="2000" dirty="0">
                <a:gradFill>
                  <a:gsLst>
                    <a:gs pos="0">
                      <a:schemeClr val="tx1"/>
                    </a:gs>
                    <a:gs pos="100000">
                      <a:schemeClr val="tx1"/>
                    </a:gs>
                  </a:gsLst>
                  <a:lin ang="5400000" scaled="0"/>
                </a:gradFill>
              </a:rPr>
            </a:br>
            <a:r>
              <a:rPr lang="en-US" sz="2000" dirty="0">
                <a:gradFill>
                  <a:gsLst>
                    <a:gs pos="0">
                      <a:schemeClr val="tx1"/>
                    </a:gs>
                    <a:gs pos="100000">
                      <a:schemeClr val="tx1"/>
                    </a:gs>
                  </a:gsLst>
                  <a:lin ang="5400000" scaled="0"/>
                </a:gradFill>
              </a:rPr>
              <a:t>Medicare Advantage</a:t>
            </a:r>
          </a:p>
        </p:txBody>
      </p:sp>
      <p:sp>
        <p:nvSpPr>
          <p:cNvPr id="12" name="Text Placeholder 2"/>
          <p:cNvSpPr txBox="1">
            <a:spLocks/>
          </p:cNvSpPr>
          <p:nvPr/>
        </p:nvSpPr>
        <p:spPr>
          <a:xfrm>
            <a:off x="257175" y="5308946"/>
            <a:ext cx="5130800" cy="615553"/>
          </a:xfrm>
          <a:prstGeom prst="rect">
            <a:avLst/>
          </a:prstGeom>
        </p:spPr>
        <p:txBody>
          <a:bodyPr vert="horz" wrap="square" lIns="182880" tIns="91440" rIns="146304" bIns="91440" rtlCol="0">
            <a:spAutoFit/>
          </a:bodyPr>
          <a:lstStyle>
            <a:lvl1pPr marL="0" marR="0" indent="0" algn="l" defTabSz="932664" rtl="0" eaLnBrk="1" fontAlgn="auto" latinLnBrk="0" hangingPunct="1">
              <a:lnSpc>
                <a:spcPct val="90000"/>
              </a:lnSpc>
              <a:spcBef>
                <a:spcPct val="20000"/>
              </a:spcBef>
              <a:spcAft>
                <a:spcPts val="0"/>
              </a:spcAft>
              <a:buClrTx/>
              <a:buSzPct val="90000"/>
              <a:buFont typeface="Arial" pitchFamily="34" charset="0"/>
              <a:buNone/>
              <a:tabLst/>
              <a:defRPr sz="2800" kern="1200" spc="0" baseline="0">
                <a:solidFill>
                  <a:schemeClr val="accent1"/>
                </a:solidFill>
                <a:latin typeface="+mj-lt"/>
                <a:ea typeface="+mn-ea"/>
                <a:cs typeface="+mn-cs"/>
              </a:defRPr>
            </a:lvl1pPr>
            <a:lvl2pPr marL="584152" marR="0" indent="-241280" algn="l" defTabSz="932664"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033" marR="0" indent="-228581" algn="l" defTabSz="932664"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614" marR="0" indent="-228581" algn="l" defTabSz="932664"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195" marR="0" indent="-228581" algn="l" defTabSz="932664"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826" indent="-233166" algn="l" defTabSz="9326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60" indent="-233166" algn="l" defTabSz="9326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491" indent="-233166" algn="l" defTabSz="9326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25" indent="-233166" algn="l" defTabSz="93266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defTabSz="932475">
              <a:lnSpc>
                <a:spcPct val="100000"/>
              </a:lnSpc>
              <a:spcBef>
                <a:spcPts val="0"/>
              </a:spcBef>
              <a:buSzTx/>
            </a:pPr>
            <a:r>
              <a:rPr lang="en-US" dirty="0">
                <a:gradFill>
                  <a:gsLst>
                    <a:gs pos="0">
                      <a:schemeClr val="accent2"/>
                    </a:gs>
                    <a:gs pos="100000">
                      <a:schemeClr val="accent2"/>
                    </a:gs>
                  </a:gsLst>
                  <a:lin ang="5400000" scaled="0"/>
                </a:gradFill>
              </a:rPr>
              <a:t>Healthcare digital ad spending </a:t>
            </a:r>
          </a:p>
        </p:txBody>
      </p:sp>
      <p:cxnSp>
        <p:nvCxnSpPr>
          <p:cNvPr id="9" name="Straight Connector 8"/>
          <p:cNvCxnSpPr/>
          <p:nvPr/>
        </p:nvCxnSpPr>
        <p:spPr>
          <a:xfrm>
            <a:off x="308768" y="3554622"/>
            <a:ext cx="5402263" cy="0"/>
          </a:xfrm>
          <a:prstGeom prst="line">
            <a:avLst/>
          </a:prstGeom>
          <a:ln>
            <a:solidFill>
              <a:schemeClr val="bg2">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08768" y="5308947"/>
            <a:ext cx="5402263" cy="0"/>
          </a:xfrm>
          <a:prstGeom prst="line">
            <a:avLst/>
          </a:prstGeom>
          <a:ln>
            <a:solidFill>
              <a:schemeClr val="bg2">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636" r="10282"/>
          <a:stretch/>
        </p:blipFill>
        <p:spPr>
          <a:xfrm>
            <a:off x="5405755" y="0"/>
            <a:ext cx="3920808" cy="6994525"/>
          </a:xfrm>
          <a:prstGeom prst="rect">
            <a:avLst/>
          </a:prstGeom>
        </p:spPr>
      </p:pic>
    </p:spTree>
    <p:extLst>
      <p:ext uri="{BB962C8B-B14F-4D97-AF65-F5344CB8AC3E}">
        <p14:creationId xmlns:p14="http://schemas.microsoft.com/office/powerpoint/2010/main" val="1890480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par>
                          <p:cTn id="11" fill="hold">
                            <p:stCondLst>
                              <p:cond delay="500"/>
                            </p:stCondLst>
                            <p:childTnLst>
                              <p:par>
                                <p:cTn id="12" presetID="2" presetClass="entr" presetSubtype="8" decel="10000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750" fill="hold"/>
                                        <p:tgtEl>
                                          <p:spTgt spid="3"/>
                                        </p:tgtEl>
                                        <p:attrNameLst>
                                          <p:attrName>ppt_x</p:attrName>
                                        </p:attrNameLst>
                                      </p:cBhvr>
                                      <p:tavLst>
                                        <p:tav tm="0">
                                          <p:val>
                                            <p:strVal val="0-#ppt_w/2"/>
                                          </p:val>
                                        </p:tav>
                                        <p:tav tm="100000">
                                          <p:val>
                                            <p:strVal val="#ppt_x"/>
                                          </p:val>
                                        </p:tav>
                                      </p:tavLst>
                                    </p:anim>
                                    <p:anim calcmode="lin" valueType="num">
                                      <p:cBhvr additive="base">
                                        <p:cTn id="15" dur="750" fill="hold"/>
                                        <p:tgtEl>
                                          <p:spTgt spid="3"/>
                                        </p:tgtEl>
                                        <p:attrNameLst>
                                          <p:attrName>ppt_y</p:attrName>
                                        </p:attrNameLst>
                                      </p:cBhvr>
                                      <p:tavLst>
                                        <p:tav tm="0">
                                          <p:val>
                                            <p:strVal val="#ppt_y"/>
                                          </p:val>
                                        </p:tav>
                                        <p:tav tm="100000">
                                          <p:val>
                                            <p:strVal val="#ppt_y"/>
                                          </p:val>
                                        </p:tav>
                                      </p:tavLst>
                                    </p:anim>
                                  </p:childTnLst>
                                </p:cTn>
                              </p:par>
                              <p:par>
                                <p:cTn id="16" presetID="2" presetClass="entr" presetSubtype="8" decel="100000" fill="hold" grpId="0" nodeType="withEffect">
                                  <p:stCondLst>
                                    <p:cond delay="25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750" fill="hold"/>
                                        <p:tgtEl>
                                          <p:spTgt spid="11"/>
                                        </p:tgtEl>
                                        <p:attrNameLst>
                                          <p:attrName>ppt_x</p:attrName>
                                        </p:attrNameLst>
                                      </p:cBhvr>
                                      <p:tavLst>
                                        <p:tav tm="0">
                                          <p:val>
                                            <p:strVal val="0-#ppt_w/2"/>
                                          </p:val>
                                        </p:tav>
                                        <p:tav tm="100000">
                                          <p:val>
                                            <p:strVal val="#ppt_x"/>
                                          </p:val>
                                        </p:tav>
                                      </p:tavLst>
                                    </p:anim>
                                    <p:anim calcmode="lin" valueType="num">
                                      <p:cBhvr additive="base">
                                        <p:cTn id="19" dur="750" fill="hold"/>
                                        <p:tgtEl>
                                          <p:spTgt spid="11"/>
                                        </p:tgtEl>
                                        <p:attrNameLst>
                                          <p:attrName>ppt_y</p:attrName>
                                        </p:attrNameLst>
                                      </p:cBhvr>
                                      <p:tavLst>
                                        <p:tav tm="0">
                                          <p:val>
                                            <p:strVal val="#ppt_y"/>
                                          </p:val>
                                        </p:tav>
                                        <p:tav tm="100000">
                                          <p:val>
                                            <p:strVal val="#ppt_y"/>
                                          </p:val>
                                        </p:tav>
                                      </p:tavLst>
                                    </p:anim>
                                  </p:childTnLst>
                                </p:cTn>
                              </p:par>
                              <p:par>
                                <p:cTn id="20" presetID="2" presetClass="entr" presetSubtype="8" decel="100000" fill="hold" grpId="0" nodeType="withEffect">
                                  <p:stCondLst>
                                    <p:cond delay="50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750" fill="hold"/>
                                        <p:tgtEl>
                                          <p:spTgt spid="12"/>
                                        </p:tgtEl>
                                        <p:attrNameLst>
                                          <p:attrName>ppt_x</p:attrName>
                                        </p:attrNameLst>
                                      </p:cBhvr>
                                      <p:tavLst>
                                        <p:tav tm="0">
                                          <p:val>
                                            <p:strVal val="0-#ppt_w/2"/>
                                          </p:val>
                                        </p:tav>
                                        <p:tav tm="100000">
                                          <p:val>
                                            <p:strVal val="#ppt_x"/>
                                          </p:val>
                                        </p:tav>
                                      </p:tavLst>
                                    </p:anim>
                                    <p:anim calcmode="lin" valueType="num">
                                      <p:cBhvr additive="base">
                                        <p:cTn id="23"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l="29961" r="29961"/>
          <a:stretch/>
        </p:blipFill>
        <p:spPr>
          <a:xfrm flipH="1">
            <a:off x="1" y="-1"/>
            <a:ext cx="4201884" cy="6994525"/>
          </a:xfrm>
          <a:prstGeom prst="rect">
            <a:avLst/>
          </a:prstGeom>
        </p:spPr>
      </p:pic>
      <p:sp>
        <p:nvSpPr>
          <p:cNvPr id="8" name="Title 7"/>
          <p:cNvSpPr>
            <a:spLocks noGrp="1"/>
          </p:cNvSpPr>
          <p:nvPr>
            <p:ph type="title"/>
          </p:nvPr>
        </p:nvSpPr>
        <p:spPr>
          <a:xfrm>
            <a:off x="4201885" y="295278"/>
            <a:ext cx="4920491" cy="731520"/>
          </a:xfrm>
        </p:spPr>
        <p:txBody>
          <a:bodyPr/>
          <a:lstStyle/>
          <a:p>
            <a:r>
              <a:rPr lang="en-US" dirty="0">
                <a:gradFill>
                  <a:gsLst>
                    <a:gs pos="0">
                      <a:schemeClr val="tx1"/>
                    </a:gs>
                    <a:gs pos="100000">
                      <a:schemeClr val="tx1"/>
                    </a:gs>
                  </a:gsLst>
                  <a:lin ang="5400000" scaled="0"/>
                </a:gradFill>
              </a:rPr>
              <a:t>The ACA marketplaces are hitting their stride </a:t>
            </a:r>
          </a:p>
        </p:txBody>
      </p:sp>
      <p:grpSp>
        <p:nvGrpSpPr>
          <p:cNvPr id="10" name="Group 9"/>
          <p:cNvGrpSpPr/>
          <p:nvPr/>
        </p:nvGrpSpPr>
        <p:grpSpPr>
          <a:xfrm>
            <a:off x="4364181" y="1668463"/>
            <a:ext cx="4675044" cy="4496150"/>
            <a:chOff x="4416303" y="1316727"/>
            <a:chExt cx="4910260" cy="4836456"/>
          </a:xfrm>
        </p:grpSpPr>
        <p:sp>
          <p:nvSpPr>
            <p:cNvPr id="3" name="Rectangle 2"/>
            <p:cNvSpPr/>
            <p:nvPr/>
          </p:nvSpPr>
          <p:spPr bwMode="auto">
            <a:xfrm>
              <a:off x="4416303" y="1316727"/>
              <a:ext cx="4910260" cy="1573775"/>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39891" rIns="457200" bIns="104919" numCol="1" spcCol="0" rtlCol="0" fromWordArt="0" anchor="t" anchorCtr="0" forceAA="0" compatLnSpc="1">
              <a:prstTxWarp prst="textNoShape">
                <a:avLst/>
              </a:prstTxWarp>
              <a:noAutofit/>
            </a:bodyPr>
            <a:lstStyle/>
            <a:p>
              <a:pPr defTabSz="1243395" fontAlgn="base">
                <a:lnSpc>
                  <a:spcPct val="90000"/>
                </a:lnSpc>
                <a:spcBef>
                  <a:spcPct val="0"/>
                </a:spcBef>
                <a:spcAft>
                  <a:spcPts val="408"/>
                </a:spcAft>
              </a:pPr>
              <a:r>
                <a:rPr lang="en-US" sz="2800" b="1" dirty="0">
                  <a:gradFill>
                    <a:gsLst>
                      <a:gs pos="0">
                        <a:schemeClr val="accent1"/>
                      </a:gs>
                      <a:gs pos="100000">
                        <a:schemeClr val="accent1"/>
                      </a:gs>
                    </a:gsLst>
                    <a:lin ang="5400000" scaled="0"/>
                  </a:gradFill>
                </a:rPr>
                <a:t>20 million </a:t>
              </a:r>
              <a:br>
                <a:rPr lang="en-US" sz="2800" dirty="0">
                  <a:gradFill>
                    <a:gsLst>
                      <a:gs pos="0">
                        <a:schemeClr val="tx1"/>
                      </a:gs>
                      <a:gs pos="100000">
                        <a:schemeClr val="tx1"/>
                      </a:gs>
                    </a:gsLst>
                    <a:lin ang="5400000" scaled="0"/>
                  </a:gradFill>
                </a:rPr>
              </a:br>
              <a:r>
                <a:rPr lang="en-US" sz="1600" dirty="0">
                  <a:gradFill>
                    <a:gsLst>
                      <a:gs pos="0">
                        <a:schemeClr val="tx1"/>
                      </a:gs>
                      <a:gs pos="100000">
                        <a:schemeClr val="tx1"/>
                      </a:gs>
                    </a:gsLst>
                    <a:lin ang="5400000" scaled="0"/>
                  </a:gradFill>
                </a:rPr>
                <a:t>American adults gained health insurance since the Affordable Care Act (ACA, aka ‘Obamacare’) individual mandate took </a:t>
              </a:r>
              <a:br>
                <a:rPr lang="en-US" sz="1600" dirty="0">
                  <a:gradFill>
                    <a:gsLst>
                      <a:gs pos="0">
                        <a:schemeClr val="tx1"/>
                      </a:gs>
                      <a:gs pos="100000">
                        <a:schemeClr val="tx1"/>
                      </a:gs>
                    </a:gsLst>
                    <a:lin ang="5400000" scaled="0"/>
                  </a:gradFill>
                </a:rPr>
              </a:br>
              <a:r>
                <a:rPr lang="en-US" sz="1600" dirty="0">
                  <a:gradFill>
                    <a:gsLst>
                      <a:gs pos="0">
                        <a:schemeClr val="tx1"/>
                      </a:gs>
                      <a:gs pos="100000">
                        <a:schemeClr val="tx1"/>
                      </a:gs>
                    </a:gsLst>
                    <a:lin ang="5400000" scaled="0"/>
                  </a:gradFill>
                </a:rPr>
                <a:t>effect in early 2014</a:t>
              </a:r>
              <a:r>
                <a:rPr lang="en-US" sz="1600" baseline="30000" dirty="0">
                  <a:gradFill>
                    <a:gsLst>
                      <a:gs pos="0">
                        <a:schemeClr val="tx1"/>
                      </a:gs>
                      <a:gs pos="100000">
                        <a:schemeClr val="tx1"/>
                      </a:gs>
                    </a:gsLst>
                    <a:lin ang="5400000" scaled="0"/>
                  </a:gradFill>
                </a:rPr>
                <a:t>1</a:t>
              </a:r>
            </a:p>
          </p:txBody>
        </p:sp>
        <p:sp>
          <p:nvSpPr>
            <p:cNvPr id="4" name="Rectangle 3"/>
            <p:cNvSpPr/>
            <p:nvPr/>
          </p:nvSpPr>
          <p:spPr bwMode="auto">
            <a:xfrm>
              <a:off x="4416303" y="2948066"/>
              <a:ext cx="4910260" cy="1770497"/>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39891" rIns="457200" bIns="104919" numCol="1" spcCol="0" rtlCol="0" fromWordArt="0" anchor="t" anchorCtr="0" forceAA="0" compatLnSpc="1">
              <a:prstTxWarp prst="textNoShape">
                <a:avLst/>
              </a:prstTxWarp>
              <a:noAutofit/>
            </a:bodyPr>
            <a:lstStyle/>
            <a:p>
              <a:pPr defTabSz="1243395" fontAlgn="base">
                <a:lnSpc>
                  <a:spcPct val="90000"/>
                </a:lnSpc>
                <a:spcBef>
                  <a:spcPct val="0"/>
                </a:spcBef>
                <a:spcAft>
                  <a:spcPts val="408"/>
                </a:spcAft>
              </a:pPr>
              <a:r>
                <a:rPr lang="en-US" sz="2800" b="1" dirty="0">
                  <a:gradFill>
                    <a:gsLst>
                      <a:gs pos="0">
                        <a:schemeClr val="accent1"/>
                      </a:gs>
                      <a:gs pos="100000">
                        <a:schemeClr val="accent1"/>
                      </a:gs>
                    </a:gsLst>
                    <a:lin ang="5400000" scaled="0"/>
                  </a:gradFill>
                </a:rPr>
                <a:t>12.7 million </a:t>
              </a:r>
              <a:br>
                <a:rPr lang="en-US" sz="2800" dirty="0">
                  <a:gradFill>
                    <a:gsLst>
                      <a:gs pos="0">
                        <a:schemeClr val="tx1"/>
                      </a:gs>
                      <a:gs pos="100000">
                        <a:schemeClr val="tx1"/>
                      </a:gs>
                    </a:gsLst>
                    <a:lin ang="5400000" scaled="0"/>
                  </a:gradFill>
                </a:rPr>
              </a:br>
              <a:r>
                <a:rPr lang="en-US" sz="1600" dirty="0">
                  <a:gradFill>
                    <a:gsLst>
                      <a:gs pos="0">
                        <a:schemeClr val="tx1"/>
                      </a:gs>
                      <a:gs pos="100000">
                        <a:schemeClr val="tx1"/>
                      </a:gs>
                    </a:gsLst>
                    <a:lin ang="5400000" scaled="0"/>
                  </a:gradFill>
                </a:rPr>
                <a:t>Americans signed up for or renewed health insurance plans during the third ACA Open Enrollment period from November 1, 2015 </a:t>
              </a:r>
              <a:br>
                <a:rPr lang="en-US" sz="1600" dirty="0">
                  <a:gradFill>
                    <a:gsLst>
                      <a:gs pos="0">
                        <a:schemeClr val="tx1"/>
                      </a:gs>
                      <a:gs pos="100000">
                        <a:schemeClr val="tx1"/>
                      </a:gs>
                    </a:gsLst>
                    <a:lin ang="5400000" scaled="0"/>
                  </a:gradFill>
                </a:rPr>
              </a:br>
              <a:r>
                <a:rPr lang="en-US" sz="1600" dirty="0">
                  <a:gradFill>
                    <a:gsLst>
                      <a:gs pos="0">
                        <a:schemeClr val="tx1"/>
                      </a:gs>
                      <a:gs pos="100000">
                        <a:schemeClr val="tx1"/>
                      </a:gs>
                    </a:gsLst>
                    <a:lin ang="5400000" scaled="0"/>
                  </a:gradFill>
                </a:rPr>
                <a:t>to January 31, 2016</a:t>
              </a:r>
              <a:r>
                <a:rPr lang="en-US" sz="1600" baseline="30000" dirty="0">
                  <a:gradFill>
                    <a:gsLst>
                      <a:gs pos="0">
                        <a:schemeClr val="tx1"/>
                      </a:gs>
                      <a:gs pos="100000">
                        <a:schemeClr val="tx1"/>
                      </a:gs>
                    </a:gsLst>
                    <a:lin ang="5400000" scaled="0"/>
                  </a:gradFill>
                </a:rPr>
                <a:t>2</a:t>
              </a:r>
            </a:p>
          </p:txBody>
        </p:sp>
        <p:sp>
          <p:nvSpPr>
            <p:cNvPr id="5" name="Rectangle 4"/>
            <p:cNvSpPr/>
            <p:nvPr/>
          </p:nvSpPr>
          <p:spPr bwMode="auto">
            <a:xfrm>
              <a:off x="4416303" y="4776130"/>
              <a:ext cx="4910260" cy="1377053"/>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39891" rIns="457200" bIns="104919" numCol="1" spcCol="0" rtlCol="0" fromWordArt="0" anchor="t" anchorCtr="0" forceAA="0" compatLnSpc="1">
              <a:prstTxWarp prst="textNoShape">
                <a:avLst/>
              </a:prstTxWarp>
              <a:noAutofit/>
            </a:bodyPr>
            <a:lstStyle/>
            <a:p>
              <a:pPr defTabSz="1243395" fontAlgn="base">
                <a:lnSpc>
                  <a:spcPct val="90000"/>
                </a:lnSpc>
                <a:spcBef>
                  <a:spcPct val="0"/>
                </a:spcBef>
                <a:spcAft>
                  <a:spcPts val="408"/>
                </a:spcAft>
              </a:pPr>
              <a:r>
                <a:rPr lang="en-US" sz="2800" b="1" dirty="0">
                  <a:gradFill>
                    <a:gsLst>
                      <a:gs pos="0">
                        <a:schemeClr val="accent1"/>
                      </a:gs>
                      <a:gs pos="100000">
                        <a:schemeClr val="accent1"/>
                      </a:gs>
                    </a:gsLst>
                    <a:lin ang="5400000" scaled="0"/>
                  </a:gradFill>
                </a:rPr>
                <a:t>4.9 million </a:t>
              </a:r>
              <a:br>
                <a:rPr lang="en-US" sz="2800" b="1" dirty="0">
                  <a:gradFill>
                    <a:gsLst>
                      <a:gs pos="0">
                        <a:schemeClr val="accent1"/>
                      </a:gs>
                      <a:gs pos="100000">
                        <a:schemeClr val="accent1"/>
                      </a:gs>
                    </a:gsLst>
                    <a:lin ang="5400000" scaled="0"/>
                  </a:gradFill>
                </a:rPr>
              </a:br>
              <a:r>
                <a:rPr lang="en-US" sz="1600" dirty="0">
                  <a:gradFill>
                    <a:gsLst>
                      <a:gs pos="0">
                        <a:schemeClr val="tx1"/>
                      </a:gs>
                      <a:gs pos="100000">
                        <a:schemeClr val="tx1"/>
                      </a:gs>
                    </a:gsLst>
                    <a:lin ang="5400000" scaled="0"/>
                  </a:gradFill>
                </a:rPr>
                <a:t>New customers signed up for coverage </a:t>
              </a:r>
              <a:br>
                <a:rPr lang="en-US" sz="1600" dirty="0">
                  <a:gradFill>
                    <a:gsLst>
                      <a:gs pos="0">
                        <a:schemeClr val="tx1"/>
                      </a:gs>
                      <a:gs pos="100000">
                        <a:schemeClr val="tx1"/>
                      </a:gs>
                    </a:gsLst>
                    <a:lin ang="5400000" scaled="0"/>
                  </a:gradFill>
                </a:rPr>
              </a:br>
              <a:r>
                <a:rPr lang="en-US" sz="1600" dirty="0">
                  <a:gradFill>
                    <a:gsLst>
                      <a:gs pos="0">
                        <a:schemeClr val="tx1"/>
                      </a:gs>
                      <a:gs pos="100000">
                        <a:schemeClr val="tx1"/>
                      </a:gs>
                    </a:gsLst>
                    <a:lin ang="5400000" scaled="0"/>
                  </a:gradFill>
                </a:rPr>
                <a:t>in the third Open Enrollment period</a:t>
              </a:r>
              <a:r>
                <a:rPr lang="en-US" sz="1600" baseline="30000" dirty="0">
                  <a:gradFill>
                    <a:gsLst>
                      <a:gs pos="0">
                        <a:schemeClr val="tx1"/>
                      </a:gs>
                      <a:gs pos="100000">
                        <a:schemeClr val="tx1"/>
                      </a:gs>
                    </a:gsLst>
                    <a:lin ang="5400000" scaled="0"/>
                  </a:gradFill>
                </a:rPr>
                <a:t>2</a:t>
              </a:r>
            </a:p>
            <a:p>
              <a:pPr defTabSz="1243395" fontAlgn="base">
                <a:lnSpc>
                  <a:spcPct val="90000"/>
                </a:lnSpc>
                <a:spcBef>
                  <a:spcPct val="0"/>
                </a:spcBef>
                <a:spcAft>
                  <a:spcPts val="408"/>
                </a:spcAft>
              </a:pPr>
              <a:endParaRPr lang="en-US" sz="1632" dirty="0">
                <a:gradFill>
                  <a:gsLst>
                    <a:gs pos="0">
                      <a:schemeClr val="tx1"/>
                    </a:gs>
                    <a:gs pos="100000">
                      <a:schemeClr val="tx1"/>
                    </a:gs>
                  </a:gsLst>
                  <a:lin ang="5400000" scaled="0"/>
                </a:gradFill>
              </a:endParaRPr>
            </a:p>
          </p:txBody>
        </p:sp>
      </p:grpSp>
      <p:sp>
        <p:nvSpPr>
          <p:cNvPr id="11" name="Rectangle 10"/>
          <p:cNvSpPr/>
          <p:nvPr/>
        </p:nvSpPr>
        <p:spPr bwMode="auto">
          <a:xfrm>
            <a:off x="0" y="5878286"/>
            <a:ext cx="4201885" cy="1116239"/>
          </a:xfrm>
          <a:prstGeom prst="rect">
            <a:avLst/>
          </a:prstGeom>
          <a:gradFill flip="none" rotWithShape="1">
            <a:gsLst>
              <a:gs pos="0">
                <a:srgbClr val="2F2F10">
                  <a:alpha val="61000"/>
                </a:srgbClr>
              </a:gs>
              <a:gs pos="100000">
                <a:srgbClr val="7D7C2F">
                  <a:alpha val="0"/>
                </a:srgb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000000"/>
                  </a:gs>
                  <a:gs pos="100000">
                    <a:srgbClr val="000000">
                      <a:alpha val="0"/>
                    </a:srgbClr>
                  </a:gs>
                </a:gsLst>
                <a:lin ang="5400000" scaled="0"/>
              </a:gradFill>
              <a:ea typeface="Segoe UI" pitchFamily="34" charset="0"/>
              <a:cs typeface="Segoe UI" pitchFamily="34" charset="0"/>
            </a:endParaRPr>
          </a:p>
        </p:txBody>
      </p:sp>
      <p:sp>
        <p:nvSpPr>
          <p:cNvPr id="6" name="Content Placeholder 2"/>
          <p:cNvSpPr txBox="1">
            <a:spLocks/>
          </p:cNvSpPr>
          <p:nvPr/>
        </p:nvSpPr>
        <p:spPr>
          <a:xfrm>
            <a:off x="4201885" y="6528816"/>
            <a:ext cx="4837340" cy="279781"/>
          </a:xfrm>
          <a:prstGeom prst="rect">
            <a:avLst/>
          </a:prstGeom>
        </p:spPr>
        <p:txBody>
          <a:bodyPr lIns="0" tIns="0" rIns="0" bIns="0" anchor="ctr" anchorCtr="0"/>
          <a:lstStyle>
            <a:defPPr>
              <a:defRPr lang="en-US"/>
            </a:defPPr>
            <a:lvl1pPr indent="0">
              <a:spcBef>
                <a:spcPct val="20000"/>
              </a:spcBef>
              <a:buFont typeface="Arial"/>
              <a:buNone/>
              <a:defRPr sz="700"/>
            </a:lvl1pPr>
            <a:lvl2pPr marL="990575" indent="-380990">
              <a:spcBef>
                <a:spcPct val="20000"/>
              </a:spcBef>
              <a:buFont typeface="Arial"/>
              <a:buChar char="–"/>
              <a:defRPr sz="3733"/>
            </a:lvl2pPr>
            <a:lvl3pPr marL="1523962" indent="-304792">
              <a:spcBef>
                <a:spcPct val="20000"/>
              </a:spcBef>
              <a:buFont typeface="Arial"/>
              <a:buChar char="•"/>
              <a:defRPr sz="3200"/>
            </a:lvl3pPr>
            <a:lvl4pPr marL="2133547" indent="-304792">
              <a:spcBef>
                <a:spcPct val="20000"/>
              </a:spcBef>
              <a:buFont typeface="Arial"/>
              <a:buChar char="–"/>
              <a:defRPr sz="2667"/>
            </a:lvl4pPr>
            <a:lvl5pPr marL="2743131" indent="-304792">
              <a:spcBef>
                <a:spcPct val="20000"/>
              </a:spcBef>
              <a:buFont typeface="Arial"/>
              <a:buChar char="»"/>
              <a:defRPr sz="2667"/>
            </a:lvl5pPr>
            <a:lvl6pPr marL="3352716" indent="-304792">
              <a:spcBef>
                <a:spcPct val="20000"/>
              </a:spcBef>
              <a:buFont typeface="Arial"/>
              <a:buChar char="•"/>
              <a:defRPr sz="2667"/>
            </a:lvl6pPr>
            <a:lvl7pPr marL="3962301" indent="-304792">
              <a:spcBef>
                <a:spcPct val="20000"/>
              </a:spcBef>
              <a:buFont typeface="Arial"/>
              <a:buChar char="•"/>
              <a:defRPr sz="2667"/>
            </a:lvl7pPr>
            <a:lvl8pPr marL="4571886" indent="-304792">
              <a:spcBef>
                <a:spcPct val="20000"/>
              </a:spcBef>
              <a:buFont typeface="Arial"/>
              <a:buChar char="•"/>
              <a:defRPr sz="2667"/>
            </a:lvl8pPr>
            <a:lvl9pPr marL="5181470" indent="-304792">
              <a:spcBef>
                <a:spcPct val="20000"/>
              </a:spcBef>
              <a:buFont typeface="Arial"/>
              <a:buChar char="•"/>
              <a:defRPr sz="2667"/>
            </a:lvl9pPr>
          </a:lstStyle>
          <a:p>
            <a:pPr algn="r"/>
            <a:r>
              <a:rPr lang="en-US" dirty="0">
                <a:solidFill>
                  <a:schemeClr val="tx2"/>
                </a:solidFill>
              </a:rPr>
              <a:t>Sources: 1. U.S. Department of Health and Human Services (HHS), </a:t>
            </a:r>
            <a:r>
              <a:rPr lang="en-US" dirty="0">
                <a:solidFill>
                  <a:schemeClr val="tx2"/>
                </a:solidFill>
                <a:hlinkClick r:id="rId4"/>
              </a:rPr>
              <a:t>Health Insurance Coverage and the Affordable Care Act, 2010 – 2016</a:t>
            </a:r>
            <a:r>
              <a:rPr lang="en-US" dirty="0">
                <a:solidFill>
                  <a:schemeClr val="tx2"/>
                </a:solidFill>
              </a:rPr>
              <a:t>, March 3, 2016.</a:t>
            </a:r>
            <a:br>
              <a:rPr lang="en-US" dirty="0">
                <a:solidFill>
                  <a:schemeClr val="tx2"/>
                </a:solidFill>
              </a:rPr>
            </a:br>
            <a:r>
              <a:rPr lang="en-US" dirty="0">
                <a:solidFill>
                  <a:schemeClr val="tx2"/>
                </a:solidFill>
              </a:rPr>
              <a:t>2. HHS, </a:t>
            </a:r>
            <a:r>
              <a:rPr lang="en-US" dirty="0">
                <a:solidFill>
                  <a:schemeClr val="tx2"/>
                </a:solidFill>
                <a:hlinkClick r:id="rId5"/>
              </a:rPr>
              <a:t>Health Insurance Marketplaces 2016 Open Enrollment Period: Final Enrollment Report</a:t>
            </a:r>
            <a:r>
              <a:rPr lang="en-US" dirty="0">
                <a:solidFill>
                  <a:schemeClr val="tx2"/>
                </a:solidFill>
              </a:rPr>
              <a:t>, March 11, 2016.</a:t>
            </a:r>
          </a:p>
        </p:txBody>
      </p:sp>
      <p:pic>
        <p:nvPicPr>
          <p:cNvPr id="9" name="Picture 8"/>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81540" y="6506452"/>
            <a:ext cx="640209" cy="258794"/>
          </a:xfrm>
          <a:prstGeom prst="rect">
            <a:avLst/>
          </a:prstGeom>
        </p:spPr>
      </p:pic>
    </p:spTree>
    <p:extLst>
      <p:ext uri="{BB962C8B-B14F-4D97-AF65-F5344CB8AC3E}">
        <p14:creationId xmlns:p14="http://schemas.microsoft.com/office/powerpoint/2010/main" val="1231482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1+#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5217886" y="1671688"/>
            <a:ext cx="4108678" cy="1828800"/>
            <a:chOff x="5217886" y="1671688"/>
            <a:chExt cx="4108678" cy="1828800"/>
          </a:xfrm>
        </p:grpSpPr>
        <p:sp>
          <p:nvSpPr>
            <p:cNvPr id="9" name="Rectangle 8"/>
            <p:cNvSpPr/>
            <p:nvPr/>
          </p:nvSpPr>
          <p:spPr bwMode="auto">
            <a:xfrm>
              <a:off x="5217886" y="1671688"/>
              <a:ext cx="4108678" cy="18288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457200" bIns="146304" numCol="1" spcCol="0" rtlCol="0" fromWordArt="0" anchor="t" anchorCtr="0" forceAA="0" compatLnSpc="1">
              <a:prstTxWarp prst="textNoShape">
                <a:avLst/>
              </a:prstTxWarp>
              <a:noAutofit/>
            </a:bodyPr>
            <a:lstStyle/>
            <a:p>
              <a:pPr marL="117914"/>
              <a:r>
                <a:rPr lang="en-US" sz="1800" b="1" dirty="0">
                  <a:gradFill>
                    <a:gsLst>
                      <a:gs pos="0">
                        <a:schemeClr val="bg1"/>
                      </a:gs>
                      <a:gs pos="100000">
                        <a:schemeClr val="bg1"/>
                      </a:gs>
                    </a:gsLst>
                  </a:gradFill>
                </a:rPr>
                <a:t>TIP</a:t>
              </a:r>
            </a:p>
            <a:p>
              <a:pPr marL="117914">
                <a:spcAft>
                  <a:spcPts val="600"/>
                </a:spcAft>
              </a:pPr>
              <a:r>
                <a:rPr lang="en-US" sz="1600" dirty="0">
                  <a:gradFill>
                    <a:gsLst>
                      <a:gs pos="0">
                        <a:schemeClr val="bg1"/>
                      </a:gs>
                      <a:gs pos="100000">
                        <a:schemeClr val="bg1"/>
                      </a:gs>
                    </a:gsLst>
                  </a:gradFill>
                </a:rPr>
                <a:t>Know your markets </a:t>
              </a:r>
              <a:br>
                <a:rPr lang="en-US" sz="1600" dirty="0">
                  <a:gradFill>
                    <a:gsLst>
                      <a:gs pos="0">
                        <a:schemeClr val="bg1"/>
                      </a:gs>
                      <a:gs pos="100000">
                        <a:schemeClr val="bg1"/>
                      </a:gs>
                    </a:gsLst>
                  </a:gradFill>
                </a:rPr>
              </a:br>
              <a:r>
                <a:rPr lang="en-US" sz="1600" dirty="0">
                  <a:gradFill>
                    <a:gsLst>
                      <a:gs pos="0">
                        <a:schemeClr val="bg1"/>
                      </a:gs>
                      <a:gs pos="100000">
                        <a:schemeClr val="bg1"/>
                      </a:gs>
                    </a:gsLst>
                  </a:gradFill>
                </a:rPr>
                <a:t>and competitors. </a:t>
              </a:r>
            </a:p>
            <a:p>
              <a:pPr marL="117914">
                <a:spcAft>
                  <a:spcPts val="600"/>
                </a:spcAft>
              </a:pPr>
              <a:r>
                <a:rPr lang="en-US" sz="1600" dirty="0">
                  <a:gradFill>
                    <a:gsLst>
                      <a:gs pos="0">
                        <a:schemeClr val="bg1"/>
                      </a:gs>
                      <a:gs pos="100000">
                        <a:schemeClr val="bg1"/>
                      </a:gs>
                    </a:gsLst>
                  </a:gradFill>
                </a:rPr>
                <a:t>Expect less competition in the southern U.S. where fewer insurers are participating in the ACA marketplaces. </a:t>
              </a:r>
            </a:p>
          </p:txBody>
        </p:sp>
        <p:grpSp>
          <p:nvGrpSpPr>
            <p:cNvPr id="22" name="Group 21"/>
            <p:cNvGrpSpPr/>
            <p:nvPr/>
          </p:nvGrpSpPr>
          <p:grpSpPr>
            <a:xfrm>
              <a:off x="8853487" y="1790295"/>
              <a:ext cx="390525" cy="390525"/>
              <a:chOff x="8496300" y="2287295"/>
              <a:chExt cx="390525" cy="390525"/>
            </a:xfrm>
          </p:grpSpPr>
          <p:grpSp>
            <p:nvGrpSpPr>
              <p:cNvPr id="23" name="Group 4"/>
              <p:cNvGrpSpPr>
                <a:grpSpLocks noChangeAspect="1"/>
              </p:cNvGrpSpPr>
              <p:nvPr/>
            </p:nvGrpSpPr>
            <p:grpSpPr bwMode="auto">
              <a:xfrm>
                <a:off x="8612733" y="2350730"/>
                <a:ext cx="157658" cy="263654"/>
                <a:chOff x="2" y="0"/>
                <a:chExt cx="177" cy="296"/>
              </a:xfrm>
              <a:solidFill>
                <a:schemeClr val="bg1"/>
              </a:solidFill>
            </p:grpSpPr>
            <p:sp>
              <p:nvSpPr>
                <p:cNvPr id="25" name="Rectangle 5"/>
                <p:cNvSpPr>
                  <a:spLocks noChangeArrowheads="1"/>
                </p:cNvSpPr>
                <p:nvPr/>
              </p:nvSpPr>
              <p:spPr bwMode="auto">
                <a:xfrm>
                  <a:off x="49" y="218"/>
                  <a:ext cx="83"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6"/>
                <p:cNvSpPr>
                  <a:spLocks noChangeArrowheads="1"/>
                </p:cNvSpPr>
                <p:nvPr/>
              </p:nvSpPr>
              <p:spPr bwMode="auto">
                <a:xfrm>
                  <a:off x="49" y="249"/>
                  <a:ext cx="83"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7"/>
                <p:cNvSpPr>
                  <a:spLocks noChangeArrowheads="1"/>
                </p:cNvSpPr>
                <p:nvPr/>
              </p:nvSpPr>
              <p:spPr bwMode="auto">
                <a:xfrm>
                  <a:off x="59" y="280"/>
                  <a:ext cx="63"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8"/>
                <p:cNvSpPr>
                  <a:spLocks noEditPoints="1"/>
                </p:cNvSpPr>
                <p:nvPr/>
              </p:nvSpPr>
              <p:spPr bwMode="auto">
                <a:xfrm>
                  <a:off x="2" y="0"/>
                  <a:ext cx="177" cy="202"/>
                </a:xfrm>
                <a:custGeom>
                  <a:avLst/>
                  <a:gdLst>
                    <a:gd name="T0" fmla="*/ 70 w 90"/>
                    <a:gd name="T1" fmla="*/ 104 h 104"/>
                    <a:gd name="T2" fmla="*/ 20 w 90"/>
                    <a:gd name="T3" fmla="*/ 104 h 104"/>
                    <a:gd name="T4" fmla="*/ 20 w 90"/>
                    <a:gd name="T5" fmla="*/ 100 h 104"/>
                    <a:gd name="T6" fmla="*/ 9 w 90"/>
                    <a:gd name="T7" fmla="*/ 72 h 104"/>
                    <a:gd name="T8" fmla="*/ 12 w 90"/>
                    <a:gd name="T9" fmla="*/ 70 h 104"/>
                    <a:gd name="T10" fmla="*/ 9 w 90"/>
                    <a:gd name="T11" fmla="*/ 72 h 104"/>
                    <a:gd name="T12" fmla="*/ 0 w 90"/>
                    <a:gd name="T13" fmla="*/ 45 h 104"/>
                    <a:gd name="T14" fmla="*/ 45 w 90"/>
                    <a:gd name="T15" fmla="*/ 0 h 104"/>
                    <a:gd name="T16" fmla="*/ 90 w 90"/>
                    <a:gd name="T17" fmla="*/ 45 h 104"/>
                    <a:gd name="T18" fmla="*/ 81 w 90"/>
                    <a:gd name="T19" fmla="*/ 72 h 104"/>
                    <a:gd name="T20" fmla="*/ 80 w 90"/>
                    <a:gd name="T21" fmla="*/ 74 h 104"/>
                    <a:gd name="T22" fmla="*/ 70 w 90"/>
                    <a:gd name="T23" fmla="*/ 100 h 104"/>
                    <a:gd name="T24" fmla="*/ 70 w 90"/>
                    <a:gd name="T25" fmla="*/ 104 h 104"/>
                    <a:gd name="T26" fmla="*/ 28 w 90"/>
                    <a:gd name="T27" fmla="*/ 96 h 104"/>
                    <a:gd name="T28" fmla="*/ 62 w 90"/>
                    <a:gd name="T29" fmla="*/ 96 h 104"/>
                    <a:gd name="T30" fmla="*/ 75 w 90"/>
                    <a:gd name="T31" fmla="*/ 67 h 104"/>
                    <a:gd name="T32" fmla="*/ 75 w 90"/>
                    <a:gd name="T33" fmla="*/ 67 h 104"/>
                    <a:gd name="T34" fmla="*/ 82 w 90"/>
                    <a:gd name="T35" fmla="*/ 45 h 104"/>
                    <a:gd name="T36" fmla="*/ 45 w 90"/>
                    <a:gd name="T37" fmla="*/ 8 h 104"/>
                    <a:gd name="T38" fmla="*/ 8 w 90"/>
                    <a:gd name="T39" fmla="*/ 45 h 104"/>
                    <a:gd name="T40" fmla="*/ 15 w 90"/>
                    <a:gd name="T41" fmla="*/ 67 h 104"/>
                    <a:gd name="T42" fmla="*/ 15 w 90"/>
                    <a:gd name="T43" fmla="*/ 67 h 104"/>
                    <a:gd name="T44" fmla="*/ 28 w 90"/>
                    <a:gd name="T45" fmla="*/ 9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 h="104">
                      <a:moveTo>
                        <a:pt x="70" y="104"/>
                      </a:moveTo>
                      <a:cubicBezTo>
                        <a:pt x="20" y="104"/>
                        <a:pt x="20" y="104"/>
                        <a:pt x="20" y="104"/>
                      </a:cubicBezTo>
                      <a:cubicBezTo>
                        <a:pt x="20" y="100"/>
                        <a:pt x="20" y="100"/>
                        <a:pt x="20" y="100"/>
                      </a:cubicBezTo>
                      <a:cubicBezTo>
                        <a:pt x="20" y="100"/>
                        <a:pt x="19" y="85"/>
                        <a:pt x="9" y="72"/>
                      </a:cubicBezTo>
                      <a:cubicBezTo>
                        <a:pt x="12" y="70"/>
                        <a:pt x="12" y="70"/>
                        <a:pt x="12" y="70"/>
                      </a:cubicBezTo>
                      <a:cubicBezTo>
                        <a:pt x="9" y="72"/>
                        <a:pt x="9" y="72"/>
                        <a:pt x="9" y="72"/>
                      </a:cubicBezTo>
                      <a:cubicBezTo>
                        <a:pt x="3" y="64"/>
                        <a:pt x="0" y="55"/>
                        <a:pt x="0" y="45"/>
                      </a:cubicBezTo>
                      <a:cubicBezTo>
                        <a:pt x="0" y="20"/>
                        <a:pt x="20" y="0"/>
                        <a:pt x="45" y="0"/>
                      </a:cubicBezTo>
                      <a:cubicBezTo>
                        <a:pt x="70" y="0"/>
                        <a:pt x="90" y="20"/>
                        <a:pt x="90" y="45"/>
                      </a:cubicBezTo>
                      <a:cubicBezTo>
                        <a:pt x="90" y="55"/>
                        <a:pt x="87" y="64"/>
                        <a:pt x="81" y="72"/>
                      </a:cubicBezTo>
                      <a:cubicBezTo>
                        <a:pt x="80" y="74"/>
                        <a:pt x="80" y="74"/>
                        <a:pt x="80" y="74"/>
                      </a:cubicBezTo>
                      <a:cubicBezTo>
                        <a:pt x="71" y="87"/>
                        <a:pt x="70" y="100"/>
                        <a:pt x="70" y="100"/>
                      </a:cubicBezTo>
                      <a:lnTo>
                        <a:pt x="70" y="104"/>
                      </a:lnTo>
                      <a:close/>
                      <a:moveTo>
                        <a:pt x="28" y="96"/>
                      </a:moveTo>
                      <a:cubicBezTo>
                        <a:pt x="62" y="96"/>
                        <a:pt x="62" y="96"/>
                        <a:pt x="62" y="96"/>
                      </a:cubicBezTo>
                      <a:cubicBezTo>
                        <a:pt x="63" y="90"/>
                        <a:pt x="66" y="78"/>
                        <a:pt x="75" y="67"/>
                      </a:cubicBezTo>
                      <a:cubicBezTo>
                        <a:pt x="75" y="67"/>
                        <a:pt x="75" y="67"/>
                        <a:pt x="75" y="67"/>
                      </a:cubicBezTo>
                      <a:cubicBezTo>
                        <a:pt x="80" y="60"/>
                        <a:pt x="82" y="53"/>
                        <a:pt x="82" y="45"/>
                      </a:cubicBezTo>
                      <a:cubicBezTo>
                        <a:pt x="82" y="25"/>
                        <a:pt x="65" y="8"/>
                        <a:pt x="45" y="8"/>
                      </a:cubicBezTo>
                      <a:cubicBezTo>
                        <a:pt x="25" y="8"/>
                        <a:pt x="8" y="25"/>
                        <a:pt x="8" y="45"/>
                      </a:cubicBezTo>
                      <a:cubicBezTo>
                        <a:pt x="8" y="53"/>
                        <a:pt x="10" y="61"/>
                        <a:pt x="15" y="67"/>
                      </a:cubicBezTo>
                      <a:cubicBezTo>
                        <a:pt x="15" y="67"/>
                        <a:pt x="15" y="67"/>
                        <a:pt x="15" y="67"/>
                      </a:cubicBezTo>
                      <a:cubicBezTo>
                        <a:pt x="24" y="78"/>
                        <a:pt x="27" y="90"/>
                        <a:pt x="28"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4" name="Rectangle 23"/>
              <p:cNvSpPr/>
              <p:nvPr/>
            </p:nvSpPr>
            <p:spPr bwMode="auto">
              <a:xfrm>
                <a:off x="8496300" y="2287295"/>
                <a:ext cx="390525" cy="390525"/>
              </a:xfrm>
              <a:prstGeom prst="rect">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7" name="Group 6"/>
          <p:cNvGrpSpPr/>
          <p:nvPr/>
        </p:nvGrpSpPr>
        <p:grpSpPr>
          <a:xfrm>
            <a:off x="5217886" y="3548039"/>
            <a:ext cx="4108677" cy="2759937"/>
            <a:chOff x="5217886" y="3584572"/>
            <a:chExt cx="4108677" cy="2759937"/>
          </a:xfrm>
        </p:grpSpPr>
        <p:sp>
          <p:nvSpPr>
            <p:cNvPr id="8" name="Rectangle 7"/>
            <p:cNvSpPr/>
            <p:nvPr/>
          </p:nvSpPr>
          <p:spPr bwMode="auto">
            <a:xfrm>
              <a:off x="5217886" y="3584572"/>
              <a:ext cx="4108677" cy="2759937"/>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457200" bIns="146304" numCol="1" spcCol="0" rtlCol="0" fromWordArt="0" anchor="t" anchorCtr="0" forceAA="0" compatLnSpc="1">
              <a:prstTxWarp prst="textNoShape">
                <a:avLst/>
              </a:prstTxWarp>
              <a:noAutofit/>
            </a:bodyPr>
            <a:lstStyle/>
            <a:p>
              <a:pPr marL="117914"/>
              <a:r>
                <a:rPr lang="en-US" sz="1800" b="1" dirty="0">
                  <a:gradFill>
                    <a:gsLst>
                      <a:gs pos="0">
                        <a:schemeClr val="bg1"/>
                      </a:gs>
                      <a:gs pos="100000">
                        <a:schemeClr val="bg1"/>
                      </a:gs>
                    </a:gsLst>
                  </a:gradFill>
                </a:rPr>
                <a:t>TIP</a:t>
              </a:r>
            </a:p>
            <a:p>
              <a:pPr marL="117914">
                <a:spcAft>
                  <a:spcPts val="600"/>
                </a:spcAft>
              </a:pPr>
              <a:r>
                <a:rPr lang="en-US" sz="1600" dirty="0">
                  <a:gradFill>
                    <a:gsLst>
                      <a:gs pos="0">
                        <a:schemeClr val="bg1"/>
                      </a:gs>
                      <a:gs pos="100000">
                        <a:schemeClr val="bg1"/>
                      </a:gs>
                    </a:gsLst>
                  </a:gradFill>
                </a:rPr>
                <a:t>Highlight your competitive pricing and the availability of subsidies to lure people back to marketplace plans. </a:t>
              </a:r>
            </a:p>
            <a:p>
              <a:pPr marL="117914"/>
              <a:r>
                <a:rPr lang="en-US" sz="1600" dirty="0">
                  <a:gradFill>
                    <a:gsLst>
                      <a:gs pos="0">
                        <a:schemeClr val="bg1"/>
                      </a:gs>
                      <a:gs pos="100000">
                        <a:schemeClr val="bg1"/>
                      </a:gs>
                    </a:gsLst>
                  </a:gradFill>
                </a:rPr>
                <a:t>Inform consumers about the individual mandate tax penalty to help them understand the true cost of short-term plans.</a:t>
              </a:r>
            </a:p>
          </p:txBody>
        </p:sp>
        <p:grpSp>
          <p:nvGrpSpPr>
            <p:cNvPr id="3" name="Group 2"/>
            <p:cNvGrpSpPr/>
            <p:nvPr/>
          </p:nvGrpSpPr>
          <p:grpSpPr>
            <a:xfrm>
              <a:off x="8853487" y="3689784"/>
              <a:ext cx="390525" cy="390525"/>
              <a:chOff x="8853487" y="3689784"/>
              <a:chExt cx="390525" cy="390525"/>
            </a:xfrm>
          </p:grpSpPr>
          <p:grpSp>
            <p:nvGrpSpPr>
              <p:cNvPr id="30" name="Group 4"/>
              <p:cNvGrpSpPr>
                <a:grpSpLocks noChangeAspect="1"/>
              </p:cNvGrpSpPr>
              <p:nvPr/>
            </p:nvGrpSpPr>
            <p:grpSpPr bwMode="auto">
              <a:xfrm>
                <a:off x="8969920" y="3757881"/>
                <a:ext cx="157658" cy="263654"/>
                <a:chOff x="2" y="0"/>
                <a:chExt cx="177" cy="296"/>
              </a:xfrm>
              <a:solidFill>
                <a:schemeClr val="bg1"/>
              </a:solidFill>
            </p:grpSpPr>
            <p:sp>
              <p:nvSpPr>
                <p:cNvPr id="32" name="Rectangle 5"/>
                <p:cNvSpPr>
                  <a:spLocks noChangeArrowheads="1"/>
                </p:cNvSpPr>
                <p:nvPr/>
              </p:nvSpPr>
              <p:spPr bwMode="auto">
                <a:xfrm>
                  <a:off x="49" y="218"/>
                  <a:ext cx="83"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6"/>
                <p:cNvSpPr>
                  <a:spLocks noChangeArrowheads="1"/>
                </p:cNvSpPr>
                <p:nvPr/>
              </p:nvSpPr>
              <p:spPr bwMode="auto">
                <a:xfrm>
                  <a:off x="49" y="249"/>
                  <a:ext cx="83"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Rectangle 7"/>
                <p:cNvSpPr>
                  <a:spLocks noChangeArrowheads="1"/>
                </p:cNvSpPr>
                <p:nvPr/>
              </p:nvSpPr>
              <p:spPr bwMode="auto">
                <a:xfrm>
                  <a:off x="59" y="280"/>
                  <a:ext cx="63"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p:cNvSpPr>
                  <a:spLocks noEditPoints="1"/>
                </p:cNvSpPr>
                <p:nvPr/>
              </p:nvSpPr>
              <p:spPr bwMode="auto">
                <a:xfrm>
                  <a:off x="2" y="0"/>
                  <a:ext cx="177" cy="202"/>
                </a:xfrm>
                <a:custGeom>
                  <a:avLst/>
                  <a:gdLst>
                    <a:gd name="T0" fmla="*/ 70 w 90"/>
                    <a:gd name="T1" fmla="*/ 104 h 104"/>
                    <a:gd name="T2" fmla="*/ 20 w 90"/>
                    <a:gd name="T3" fmla="*/ 104 h 104"/>
                    <a:gd name="T4" fmla="*/ 20 w 90"/>
                    <a:gd name="T5" fmla="*/ 100 h 104"/>
                    <a:gd name="T6" fmla="*/ 9 w 90"/>
                    <a:gd name="T7" fmla="*/ 72 h 104"/>
                    <a:gd name="T8" fmla="*/ 12 w 90"/>
                    <a:gd name="T9" fmla="*/ 70 h 104"/>
                    <a:gd name="T10" fmla="*/ 9 w 90"/>
                    <a:gd name="T11" fmla="*/ 72 h 104"/>
                    <a:gd name="T12" fmla="*/ 0 w 90"/>
                    <a:gd name="T13" fmla="*/ 45 h 104"/>
                    <a:gd name="T14" fmla="*/ 45 w 90"/>
                    <a:gd name="T15" fmla="*/ 0 h 104"/>
                    <a:gd name="T16" fmla="*/ 90 w 90"/>
                    <a:gd name="T17" fmla="*/ 45 h 104"/>
                    <a:gd name="T18" fmla="*/ 81 w 90"/>
                    <a:gd name="T19" fmla="*/ 72 h 104"/>
                    <a:gd name="T20" fmla="*/ 80 w 90"/>
                    <a:gd name="T21" fmla="*/ 74 h 104"/>
                    <a:gd name="T22" fmla="*/ 70 w 90"/>
                    <a:gd name="T23" fmla="*/ 100 h 104"/>
                    <a:gd name="T24" fmla="*/ 70 w 90"/>
                    <a:gd name="T25" fmla="*/ 104 h 104"/>
                    <a:gd name="T26" fmla="*/ 28 w 90"/>
                    <a:gd name="T27" fmla="*/ 96 h 104"/>
                    <a:gd name="T28" fmla="*/ 62 w 90"/>
                    <a:gd name="T29" fmla="*/ 96 h 104"/>
                    <a:gd name="T30" fmla="*/ 75 w 90"/>
                    <a:gd name="T31" fmla="*/ 67 h 104"/>
                    <a:gd name="T32" fmla="*/ 75 w 90"/>
                    <a:gd name="T33" fmla="*/ 67 h 104"/>
                    <a:gd name="T34" fmla="*/ 82 w 90"/>
                    <a:gd name="T35" fmla="*/ 45 h 104"/>
                    <a:gd name="T36" fmla="*/ 45 w 90"/>
                    <a:gd name="T37" fmla="*/ 8 h 104"/>
                    <a:gd name="T38" fmla="*/ 8 w 90"/>
                    <a:gd name="T39" fmla="*/ 45 h 104"/>
                    <a:gd name="T40" fmla="*/ 15 w 90"/>
                    <a:gd name="T41" fmla="*/ 67 h 104"/>
                    <a:gd name="T42" fmla="*/ 15 w 90"/>
                    <a:gd name="T43" fmla="*/ 67 h 104"/>
                    <a:gd name="T44" fmla="*/ 28 w 90"/>
                    <a:gd name="T45" fmla="*/ 9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 h="104">
                      <a:moveTo>
                        <a:pt x="70" y="104"/>
                      </a:moveTo>
                      <a:cubicBezTo>
                        <a:pt x="20" y="104"/>
                        <a:pt x="20" y="104"/>
                        <a:pt x="20" y="104"/>
                      </a:cubicBezTo>
                      <a:cubicBezTo>
                        <a:pt x="20" y="100"/>
                        <a:pt x="20" y="100"/>
                        <a:pt x="20" y="100"/>
                      </a:cubicBezTo>
                      <a:cubicBezTo>
                        <a:pt x="20" y="100"/>
                        <a:pt x="19" y="85"/>
                        <a:pt x="9" y="72"/>
                      </a:cubicBezTo>
                      <a:cubicBezTo>
                        <a:pt x="12" y="70"/>
                        <a:pt x="12" y="70"/>
                        <a:pt x="12" y="70"/>
                      </a:cubicBezTo>
                      <a:cubicBezTo>
                        <a:pt x="9" y="72"/>
                        <a:pt x="9" y="72"/>
                        <a:pt x="9" y="72"/>
                      </a:cubicBezTo>
                      <a:cubicBezTo>
                        <a:pt x="3" y="64"/>
                        <a:pt x="0" y="55"/>
                        <a:pt x="0" y="45"/>
                      </a:cubicBezTo>
                      <a:cubicBezTo>
                        <a:pt x="0" y="20"/>
                        <a:pt x="20" y="0"/>
                        <a:pt x="45" y="0"/>
                      </a:cubicBezTo>
                      <a:cubicBezTo>
                        <a:pt x="70" y="0"/>
                        <a:pt x="90" y="20"/>
                        <a:pt x="90" y="45"/>
                      </a:cubicBezTo>
                      <a:cubicBezTo>
                        <a:pt x="90" y="55"/>
                        <a:pt x="87" y="64"/>
                        <a:pt x="81" y="72"/>
                      </a:cubicBezTo>
                      <a:cubicBezTo>
                        <a:pt x="80" y="74"/>
                        <a:pt x="80" y="74"/>
                        <a:pt x="80" y="74"/>
                      </a:cubicBezTo>
                      <a:cubicBezTo>
                        <a:pt x="71" y="87"/>
                        <a:pt x="70" y="100"/>
                        <a:pt x="70" y="100"/>
                      </a:cubicBezTo>
                      <a:lnTo>
                        <a:pt x="70" y="104"/>
                      </a:lnTo>
                      <a:close/>
                      <a:moveTo>
                        <a:pt x="28" y="96"/>
                      </a:moveTo>
                      <a:cubicBezTo>
                        <a:pt x="62" y="96"/>
                        <a:pt x="62" y="96"/>
                        <a:pt x="62" y="96"/>
                      </a:cubicBezTo>
                      <a:cubicBezTo>
                        <a:pt x="63" y="90"/>
                        <a:pt x="66" y="78"/>
                        <a:pt x="75" y="67"/>
                      </a:cubicBezTo>
                      <a:cubicBezTo>
                        <a:pt x="75" y="67"/>
                        <a:pt x="75" y="67"/>
                        <a:pt x="75" y="67"/>
                      </a:cubicBezTo>
                      <a:cubicBezTo>
                        <a:pt x="80" y="60"/>
                        <a:pt x="82" y="53"/>
                        <a:pt x="82" y="45"/>
                      </a:cubicBezTo>
                      <a:cubicBezTo>
                        <a:pt x="82" y="25"/>
                        <a:pt x="65" y="8"/>
                        <a:pt x="45" y="8"/>
                      </a:cubicBezTo>
                      <a:cubicBezTo>
                        <a:pt x="25" y="8"/>
                        <a:pt x="8" y="25"/>
                        <a:pt x="8" y="45"/>
                      </a:cubicBezTo>
                      <a:cubicBezTo>
                        <a:pt x="8" y="53"/>
                        <a:pt x="10" y="61"/>
                        <a:pt x="15" y="67"/>
                      </a:cubicBezTo>
                      <a:cubicBezTo>
                        <a:pt x="15" y="67"/>
                        <a:pt x="15" y="67"/>
                        <a:pt x="15" y="67"/>
                      </a:cubicBezTo>
                      <a:cubicBezTo>
                        <a:pt x="24" y="78"/>
                        <a:pt x="27" y="90"/>
                        <a:pt x="28"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1" name="Rectangle 30"/>
              <p:cNvSpPr/>
              <p:nvPr/>
            </p:nvSpPr>
            <p:spPr bwMode="auto">
              <a:xfrm>
                <a:off x="8853487" y="3689784"/>
                <a:ext cx="390525" cy="390525"/>
              </a:xfrm>
              <a:prstGeom prst="rect">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sp>
        <p:nvSpPr>
          <p:cNvPr id="2" name="Title 1"/>
          <p:cNvSpPr>
            <a:spLocks noGrp="1"/>
          </p:cNvSpPr>
          <p:nvPr>
            <p:ph type="title"/>
          </p:nvPr>
        </p:nvSpPr>
        <p:spPr/>
        <p:txBody>
          <a:bodyPr/>
          <a:lstStyle/>
          <a:p>
            <a:r>
              <a:rPr lang="en-US" dirty="0"/>
              <a:t>They also face some obstacles</a:t>
            </a:r>
          </a:p>
        </p:txBody>
      </p:sp>
      <p:sp>
        <p:nvSpPr>
          <p:cNvPr id="11" name="Text Placeholder 10"/>
          <p:cNvSpPr>
            <a:spLocks noGrp="1"/>
          </p:cNvSpPr>
          <p:nvPr>
            <p:ph type="body" sz="quarter" idx="10"/>
          </p:nvPr>
        </p:nvSpPr>
        <p:spPr/>
        <p:txBody>
          <a:bodyPr/>
          <a:lstStyle/>
          <a:p>
            <a:r>
              <a:rPr lang="en-US" dirty="0">
                <a:gradFill>
                  <a:gsLst>
                    <a:gs pos="0">
                      <a:schemeClr val="accent1"/>
                    </a:gs>
                    <a:gs pos="100000">
                      <a:schemeClr val="accent1"/>
                    </a:gs>
                  </a:gsLst>
                </a:gradFill>
              </a:rPr>
              <a:t>Consumers are looking on and off the marketplaces. </a:t>
            </a:r>
          </a:p>
        </p:txBody>
      </p:sp>
      <p:grpSp>
        <p:nvGrpSpPr>
          <p:cNvPr id="4" name="Group 3"/>
          <p:cNvGrpSpPr/>
          <p:nvPr/>
        </p:nvGrpSpPr>
        <p:grpSpPr>
          <a:xfrm>
            <a:off x="-1" y="1671688"/>
            <a:ext cx="5138057" cy="3554736"/>
            <a:chOff x="4255711" y="1468586"/>
            <a:chExt cx="5225854" cy="2663059"/>
          </a:xfrm>
        </p:grpSpPr>
        <p:sp>
          <p:nvSpPr>
            <p:cNvPr id="5" name="Rectangle 4"/>
            <p:cNvSpPr/>
            <p:nvPr/>
          </p:nvSpPr>
          <p:spPr bwMode="auto">
            <a:xfrm>
              <a:off x="4255711" y="1468586"/>
              <a:ext cx="5225854" cy="13700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39891" rIns="182880" bIns="104919" numCol="1" spcCol="0" rtlCol="0" fromWordArt="0" anchor="t" anchorCtr="0" forceAA="0" compatLnSpc="1">
              <a:prstTxWarp prst="textNoShape">
                <a:avLst/>
              </a:prstTxWarp>
              <a:noAutofit/>
            </a:bodyPr>
            <a:lstStyle/>
            <a:p>
              <a:pPr defTabSz="1243395" fontAlgn="base">
                <a:lnSpc>
                  <a:spcPct val="90000"/>
                </a:lnSpc>
                <a:spcBef>
                  <a:spcPct val="0"/>
                </a:spcBef>
                <a:spcAft>
                  <a:spcPts val="600"/>
                </a:spcAft>
              </a:pPr>
              <a:r>
                <a:rPr lang="en-US" sz="2400" b="1" dirty="0">
                  <a:gradFill>
                    <a:gsLst>
                      <a:gs pos="0">
                        <a:schemeClr val="bg1"/>
                      </a:gs>
                      <a:gs pos="100000">
                        <a:schemeClr val="bg1"/>
                      </a:gs>
                    </a:gsLst>
                  </a:gradFill>
                </a:rPr>
                <a:t>Fewer marketplace choices</a:t>
              </a:r>
              <a:br>
                <a:rPr lang="en-US" sz="2400" dirty="0">
                  <a:gradFill>
                    <a:gsLst>
                      <a:gs pos="0">
                        <a:schemeClr val="bg1"/>
                      </a:gs>
                      <a:gs pos="100000">
                        <a:schemeClr val="bg1"/>
                      </a:gs>
                    </a:gsLst>
                  </a:gradFill>
                </a:rPr>
              </a:br>
              <a:r>
                <a:rPr lang="en-US" sz="1600" dirty="0">
                  <a:gradFill>
                    <a:gsLst>
                      <a:gs pos="0">
                        <a:schemeClr val="bg1"/>
                      </a:gs>
                      <a:gs pos="100000">
                        <a:schemeClr val="bg1"/>
                      </a:gs>
                    </a:gsLst>
                  </a:gradFill>
                </a:rPr>
                <a:t>If a new entrant does not replace United Healthcare in the markets it’s exiting: </a:t>
              </a:r>
            </a:p>
            <a:p>
              <a:pPr defTabSz="1243395" fontAlgn="base">
                <a:lnSpc>
                  <a:spcPct val="90000"/>
                </a:lnSpc>
                <a:spcBef>
                  <a:spcPct val="0"/>
                </a:spcBef>
                <a:spcAft>
                  <a:spcPts val="408"/>
                </a:spcAft>
              </a:pPr>
              <a:r>
                <a:rPr lang="en-US" sz="1800" b="1" dirty="0">
                  <a:gradFill>
                    <a:gsLst>
                      <a:gs pos="0">
                        <a:schemeClr val="bg1"/>
                      </a:gs>
                      <a:gs pos="100000">
                        <a:schemeClr val="bg1"/>
                      </a:gs>
                    </a:gsLst>
                  </a:gradFill>
                </a:rPr>
                <a:t>1.8M</a:t>
              </a:r>
              <a:r>
                <a:rPr lang="en-US" sz="1600" b="1" dirty="0">
                  <a:gradFill>
                    <a:gsLst>
                      <a:gs pos="0">
                        <a:schemeClr val="bg1"/>
                      </a:gs>
                      <a:gs pos="100000">
                        <a:schemeClr val="bg1"/>
                      </a:gs>
                    </a:gsLst>
                  </a:gradFill>
                </a:rPr>
                <a:t> </a:t>
              </a:r>
              <a:r>
                <a:rPr lang="en-US" sz="1600" dirty="0">
                  <a:gradFill>
                    <a:gsLst>
                      <a:gs pos="0">
                        <a:schemeClr val="bg1"/>
                      </a:gs>
                      <a:gs pos="100000">
                        <a:schemeClr val="bg1"/>
                      </a:gs>
                    </a:gsLst>
                  </a:gradFill>
                </a:rPr>
                <a:t>enrollees will have choice of two insurers, and </a:t>
              </a:r>
              <a:r>
                <a:rPr lang="en-US" sz="1800" b="1" dirty="0">
                  <a:gradFill>
                    <a:gsLst>
                      <a:gs pos="0">
                        <a:schemeClr val="bg1"/>
                      </a:gs>
                      <a:gs pos="100000">
                        <a:schemeClr val="bg1"/>
                      </a:gs>
                    </a:gsLst>
                  </a:gradFill>
                </a:rPr>
                <a:t>1.1M</a:t>
              </a:r>
              <a:r>
                <a:rPr lang="en-US" sz="1600" dirty="0">
                  <a:gradFill>
                    <a:gsLst>
                      <a:gs pos="0">
                        <a:schemeClr val="bg1"/>
                      </a:gs>
                      <a:gs pos="100000">
                        <a:schemeClr val="bg1"/>
                      </a:gs>
                    </a:gsLst>
                  </a:gradFill>
                </a:rPr>
                <a:t> enrollees will have a choice of single insurer.</a:t>
              </a:r>
              <a:r>
                <a:rPr lang="en-US" sz="1600" baseline="30000" dirty="0">
                  <a:gradFill>
                    <a:gsLst>
                      <a:gs pos="0">
                        <a:schemeClr val="bg1"/>
                      </a:gs>
                      <a:gs pos="100000">
                        <a:schemeClr val="bg1"/>
                      </a:gs>
                    </a:gsLst>
                  </a:gradFill>
                </a:rPr>
                <a:t>1</a:t>
              </a:r>
              <a:endParaRPr lang="en-US" sz="1600" dirty="0">
                <a:gradFill>
                  <a:gsLst>
                    <a:gs pos="0">
                      <a:schemeClr val="bg1"/>
                    </a:gs>
                    <a:gs pos="100000">
                      <a:schemeClr val="bg1"/>
                    </a:gs>
                  </a:gsLst>
                </a:gradFill>
              </a:endParaRPr>
            </a:p>
          </p:txBody>
        </p:sp>
        <p:sp>
          <p:nvSpPr>
            <p:cNvPr id="6" name="Rectangle 5"/>
            <p:cNvSpPr/>
            <p:nvPr/>
          </p:nvSpPr>
          <p:spPr bwMode="auto">
            <a:xfrm>
              <a:off x="4255711" y="2878040"/>
              <a:ext cx="5225853" cy="125360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39891" rIns="182880" bIns="104919" numCol="1" spcCol="0" rtlCol="0" fromWordArt="0" anchor="t" anchorCtr="0" forceAA="0" compatLnSpc="1">
              <a:prstTxWarp prst="textNoShape">
                <a:avLst/>
              </a:prstTxWarp>
              <a:noAutofit/>
            </a:bodyPr>
            <a:lstStyle/>
            <a:p>
              <a:pPr defTabSz="1243395" fontAlgn="base">
                <a:lnSpc>
                  <a:spcPct val="90000"/>
                </a:lnSpc>
                <a:spcBef>
                  <a:spcPct val="0"/>
                </a:spcBef>
                <a:spcAft>
                  <a:spcPts val="408"/>
                </a:spcAft>
              </a:pPr>
              <a:r>
                <a:rPr lang="en-US" sz="2400" b="1" dirty="0">
                  <a:gradFill>
                    <a:gsLst>
                      <a:gs pos="0">
                        <a:schemeClr val="bg1"/>
                      </a:gs>
                      <a:gs pos="100000">
                        <a:schemeClr val="bg1"/>
                      </a:gs>
                    </a:gsLst>
                  </a:gradFill>
                </a:rPr>
                <a:t>More short-term coverage</a:t>
              </a:r>
              <a:br>
                <a:rPr lang="en-US" sz="2400" dirty="0">
                  <a:gradFill>
                    <a:gsLst>
                      <a:gs pos="0">
                        <a:schemeClr val="bg1"/>
                      </a:gs>
                      <a:gs pos="100000">
                        <a:schemeClr val="bg1"/>
                      </a:gs>
                    </a:gsLst>
                  </a:gradFill>
                </a:rPr>
              </a:br>
              <a:r>
                <a:rPr lang="en-US" sz="1600" dirty="0">
                  <a:gradFill>
                    <a:gsLst>
                      <a:gs pos="0">
                        <a:schemeClr val="bg1"/>
                      </a:gs>
                      <a:gs pos="100000">
                        <a:schemeClr val="bg1"/>
                      </a:gs>
                    </a:gsLst>
                  </a:gradFill>
                </a:rPr>
                <a:t>Insurers are reporting an increase in Americans choosing short-term plans (up to 11 months) over marketplace plans.</a:t>
              </a:r>
              <a:r>
                <a:rPr lang="en-US" sz="1600" baseline="30000" dirty="0">
                  <a:gradFill>
                    <a:gsLst>
                      <a:gs pos="0">
                        <a:schemeClr val="bg1"/>
                      </a:gs>
                      <a:gs pos="100000">
                        <a:schemeClr val="bg1"/>
                      </a:gs>
                    </a:gsLst>
                  </a:gradFill>
                </a:rPr>
                <a:t>2</a:t>
              </a:r>
              <a:r>
                <a:rPr lang="en-US" sz="1600" dirty="0">
                  <a:gradFill>
                    <a:gsLst>
                      <a:gs pos="0">
                        <a:schemeClr val="bg1"/>
                      </a:gs>
                      <a:gs pos="100000">
                        <a:schemeClr val="bg1"/>
                      </a:gs>
                    </a:gsLst>
                  </a:gradFill>
                </a:rPr>
                <a:t> Short-term plans may come with cheaper premiums, but they may not comply with the individual mandate. </a:t>
              </a:r>
              <a:endParaRPr lang="en-US" sz="1600" baseline="30000" dirty="0">
                <a:gradFill>
                  <a:gsLst>
                    <a:gs pos="0">
                      <a:schemeClr val="bg1"/>
                    </a:gs>
                    <a:gs pos="100000">
                      <a:schemeClr val="bg1"/>
                    </a:gs>
                  </a:gsLst>
                </a:gradFill>
              </a:endParaRPr>
            </a:p>
          </p:txBody>
        </p:sp>
      </p:grpSp>
      <p:sp>
        <p:nvSpPr>
          <p:cNvPr id="10" name="Content Placeholder 2"/>
          <p:cNvSpPr txBox="1">
            <a:spLocks/>
          </p:cNvSpPr>
          <p:nvPr/>
        </p:nvSpPr>
        <p:spPr>
          <a:xfrm>
            <a:off x="1399169" y="6528223"/>
            <a:ext cx="7460827" cy="279781"/>
          </a:xfrm>
          <a:prstGeom prst="rect">
            <a:avLst/>
          </a:prstGeom>
        </p:spPr>
        <p:txBody>
          <a:bodyPr lIns="0" tIns="0" rIns="0" bIns="0" anchor="ctr" anchorCtr="0"/>
          <a:lstStyle>
            <a:defPPr>
              <a:defRPr lang="en-US"/>
            </a:defPPr>
            <a:lvl1pPr indent="0">
              <a:spcBef>
                <a:spcPct val="20000"/>
              </a:spcBef>
              <a:buFont typeface="Arial"/>
              <a:buNone/>
              <a:defRPr sz="700"/>
            </a:lvl1pPr>
            <a:lvl2pPr marL="990575" indent="-380990">
              <a:spcBef>
                <a:spcPct val="20000"/>
              </a:spcBef>
              <a:buFont typeface="Arial"/>
              <a:buChar char="–"/>
              <a:defRPr sz="3733"/>
            </a:lvl2pPr>
            <a:lvl3pPr marL="1523962" indent="-304792">
              <a:spcBef>
                <a:spcPct val="20000"/>
              </a:spcBef>
              <a:buFont typeface="Arial"/>
              <a:buChar char="•"/>
              <a:defRPr sz="3200"/>
            </a:lvl3pPr>
            <a:lvl4pPr marL="2133547" indent="-304792">
              <a:spcBef>
                <a:spcPct val="20000"/>
              </a:spcBef>
              <a:buFont typeface="Arial"/>
              <a:buChar char="–"/>
              <a:defRPr sz="2667"/>
            </a:lvl4pPr>
            <a:lvl5pPr marL="2743131" indent="-304792">
              <a:spcBef>
                <a:spcPct val="20000"/>
              </a:spcBef>
              <a:buFont typeface="Arial"/>
              <a:buChar char="»"/>
              <a:defRPr sz="2667"/>
            </a:lvl5pPr>
            <a:lvl6pPr marL="3352716" indent="-304792">
              <a:spcBef>
                <a:spcPct val="20000"/>
              </a:spcBef>
              <a:buFont typeface="Arial"/>
              <a:buChar char="•"/>
              <a:defRPr sz="2667"/>
            </a:lvl6pPr>
            <a:lvl7pPr marL="3962301" indent="-304792">
              <a:spcBef>
                <a:spcPct val="20000"/>
              </a:spcBef>
              <a:buFont typeface="Arial"/>
              <a:buChar char="•"/>
              <a:defRPr sz="2667"/>
            </a:lvl7pPr>
            <a:lvl8pPr marL="4571886" indent="-304792">
              <a:spcBef>
                <a:spcPct val="20000"/>
              </a:spcBef>
              <a:buFont typeface="Arial"/>
              <a:buChar char="•"/>
              <a:defRPr sz="2667"/>
            </a:lvl8pPr>
            <a:lvl9pPr marL="5181470" indent="-304792">
              <a:spcBef>
                <a:spcPct val="20000"/>
              </a:spcBef>
              <a:buFont typeface="Arial"/>
              <a:buChar char="•"/>
              <a:defRPr sz="2667"/>
            </a:lvl9pPr>
          </a:lstStyle>
          <a:p>
            <a:pPr algn="r"/>
            <a:r>
              <a:rPr lang="en-US" sz="800" dirty="0">
                <a:solidFill>
                  <a:schemeClr val="tx2"/>
                </a:solidFill>
              </a:rPr>
              <a:t>Sources: 1. Kaiser Health News, </a:t>
            </a:r>
            <a:r>
              <a:rPr lang="en-US" sz="800" dirty="0">
                <a:solidFill>
                  <a:schemeClr val="tx2"/>
                </a:solidFill>
                <a:hlinkClick r:id="rId2"/>
              </a:rPr>
              <a:t>Competition Suffers Most if United Healthcare Exits Obamacare in 2017: Analysis</a:t>
            </a:r>
            <a:r>
              <a:rPr lang="en-US" sz="800" dirty="0">
                <a:solidFill>
                  <a:schemeClr val="tx2"/>
                </a:solidFill>
              </a:rPr>
              <a:t>, April 18, 2016.</a:t>
            </a:r>
          </a:p>
          <a:p>
            <a:pPr algn="r"/>
            <a:r>
              <a:rPr lang="en-US" sz="800" dirty="0">
                <a:solidFill>
                  <a:schemeClr val="tx2"/>
                </a:solidFill>
              </a:rPr>
              <a:t>2. Wall Street Journal, </a:t>
            </a:r>
            <a:r>
              <a:rPr lang="en-US" sz="800" dirty="0">
                <a:solidFill>
                  <a:schemeClr val="tx2"/>
                </a:solidFill>
                <a:hlinkClick r:id="rId3"/>
              </a:rPr>
              <a:t>Sales of Short-Term Health Policies Surge</a:t>
            </a:r>
            <a:r>
              <a:rPr lang="en-US" sz="800" dirty="0">
                <a:solidFill>
                  <a:schemeClr val="tx2"/>
                </a:solidFill>
              </a:rPr>
              <a:t>, April 10, 2016.</a:t>
            </a:r>
          </a:p>
        </p:txBody>
      </p:sp>
      <p:sp>
        <p:nvSpPr>
          <p:cNvPr id="38" name="Rectangle 37"/>
          <p:cNvSpPr/>
          <p:nvPr/>
        </p:nvSpPr>
        <p:spPr bwMode="auto">
          <a:xfrm>
            <a:off x="5138056" y="1671687"/>
            <a:ext cx="79830" cy="4540881"/>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9" name="Rectangle 38"/>
          <p:cNvSpPr/>
          <p:nvPr/>
        </p:nvSpPr>
        <p:spPr bwMode="auto">
          <a:xfrm>
            <a:off x="-1" y="5279008"/>
            <a:ext cx="5138056" cy="102896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39891" rIns="182880" bIns="104919" numCol="1" spcCol="0" rtlCol="0" fromWordArt="0" anchor="t" anchorCtr="0" forceAA="0" compatLnSpc="1">
            <a:prstTxWarp prst="textNoShape">
              <a:avLst/>
            </a:prstTxWarp>
            <a:noAutofit/>
          </a:bodyPr>
          <a:lstStyle/>
          <a:p>
            <a:pPr defTabSz="1243395" fontAlgn="base">
              <a:lnSpc>
                <a:spcPct val="90000"/>
              </a:lnSpc>
              <a:spcBef>
                <a:spcPct val="0"/>
              </a:spcBef>
              <a:spcAft>
                <a:spcPts val="408"/>
              </a:spcAft>
            </a:pPr>
            <a:r>
              <a:rPr lang="en-US" sz="2400" b="1" dirty="0">
                <a:gradFill>
                  <a:gsLst>
                    <a:gs pos="0">
                      <a:schemeClr val="bg1"/>
                    </a:gs>
                    <a:gs pos="100000">
                      <a:schemeClr val="bg1"/>
                    </a:gs>
                  </a:gsLst>
                </a:gradFill>
              </a:rPr>
              <a:t>Legislation and litigation</a:t>
            </a:r>
            <a:br>
              <a:rPr lang="en-US" sz="2400" dirty="0">
                <a:gradFill>
                  <a:gsLst>
                    <a:gs pos="0">
                      <a:schemeClr val="bg1"/>
                    </a:gs>
                    <a:gs pos="100000">
                      <a:schemeClr val="bg1"/>
                    </a:gs>
                  </a:gsLst>
                </a:gradFill>
              </a:rPr>
            </a:br>
            <a:r>
              <a:rPr lang="en-US" sz="1600" dirty="0">
                <a:gradFill>
                  <a:gsLst>
                    <a:gs pos="0">
                      <a:schemeClr val="bg1"/>
                    </a:gs>
                    <a:gs pos="100000">
                      <a:schemeClr val="bg1"/>
                    </a:gs>
                  </a:gsLst>
                </a:gradFill>
              </a:rPr>
              <a:t>Uncertainty surrounds the ACA due to efforts to dismantle it through laws and lawsuits.</a:t>
            </a:r>
            <a:endParaRPr lang="en-US" sz="1600" baseline="30000" dirty="0">
              <a:gradFill>
                <a:gsLst>
                  <a:gs pos="0">
                    <a:schemeClr val="bg1"/>
                  </a:gs>
                  <a:gs pos="100000">
                    <a:schemeClr val="bg1"/>
                  </a:gs>
                </a:gsLst>
              </a:gradFill>
            </a:endParaRPr>
          </a:p>
        </p:txBody>
      </p:sp>
    </p:spTree>
    <p:extLst>
      <p:ext uri="{BB962C8B-B14F-4D97-AF65-F5344CB8AC3E}">
        <p14:creationId xmlns:p14="http://schemas.microsoft.com/office/powerpoint/2010/main" val="21817947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People across the country are signing up</a:t>
            </a:r>
          </a:p>
        </p:txBody>
      </p:sp>
      <p:sp>
        <p:nvSpPr>
          <p:cNvPr id="3" name="Text Placeholder 2"/>
          <p:cNvSpPr>
            <a:spLocks noGrp="1"/>
          </p:cNvSpPr>
          <p:nvPr>
            <p:ph type="body" sz="quarter" idx="10"/>
          </p:nvPr>
        </p:nvSpPr>
        <p:spPr>
          <a:xfrm>
            <a:off x="257175" y="968742"/>
            <a:ext cx="8865202" cy="960263"/>
          </a:xfrm>
        </p:spPr>
        <p:txBody>
          <a:bodyPr lIns="182880" rIns="182880"/>
          <a:lstStyle/>
          <a:p>
            <a:r>
              <a:rPr lang="en-US" dirty="0">
                <a:gradFill>
                  <a:gsLst>
                    <a:gs pos="0">
                      <a:schemeClr val="accent1"/>
                    </a:gs>
                    <a:gs pos="100000">
                      <a:schemeClr val="accent1"/>
                    </a:gs>
                  </a:gsLst>
                </a:gradFill>
              </a:rPr>
              <a:t>Urban women ages 45-64 are most likely to sign up for coverage. </a:t>
            </a:r>
          </a:p>
        </p:txBody>
      </p:sp>
      <p:sp>
        <p:nvSpPr>
          <p:cNvPr id="7" name="Content Placeholder 2"/>
          <p:cNvSpPr txBox="1">
            <a:spLocks/>
          </p:cNvSpPr>
          <p:nvPr/>
        </p:nvSpPr>
        <p:spPr>
          <a:xfrm>
            <a:off x="1399169" y="6528223"/>
            <a:ext cx="7460827" cy="279781"/>
          </a:xfrm>
          <a:prstGeom prst="rect">
            <a:avLst/>
          </a:prstGeom>
        </p:spPr>
        <p:txBody>
          <a:bodyPr lIns="0" tIns="0" rIns="0" bIns="0" anchor="ctr" anchorCtr="0"/>
          <a:lstStyle>
            <a:defPPr>
              <a:defRPr lang="en-US"/>
            </a:defPPr>
            <a:lvl1pPr indent="0">
              <a:spcBef>
                <a:spcPct val="20000"/>
              </a:spcBef>
              <a:buFont typeface="Arial"/>
              <a:buNone/>
              <a:defRPr sz="700"/>
            </a:lvl1pPr>
            <a:lvl2pPr marL="990575" indent="-380990">
              <a:spcBef>
                <a:spcPct val="20000"/>
              </a:spcBef>
              <a:buFont typeface="Arial"/>
              <a:buChar char="–"/>
              <a:defRPr sz="3733"/>
            </a:lvl2pPr>
            <a:lvl3pPr marL="1523962" indent="-304792">
              <a:spcBef>
                <a:spcPct val="20000"/>
              </a:spcBef>
              <a:buFont typeface="Arial"/>
              <a:buChar char="•"/>
              <a:defRPr sz="3200"/>
            </a:lvl3pPr>
            <a:lvl4pPr marL="2133547" indent="-304792">
              <a:spcBef>
                <a:spcPct val="20000"/>
              </a:spcBef>
              <a:buFont typeface="Arial"/>
              <a:buChar char="–"/>
              <a:defRPr sz="2667"/>
            </a:lvl4pPr>
            <a:lvl5pPr marL="2743131" indent="-304792">
              <a:spcBef>
                <a:spcPct val="20000"/>
              </a:spcBef>
              <a:buFont typeface="Arial"/>
              <a:buChar char="»"/>
              <a:defRPr sz="2667"/>
            </a:lvl5pPr>
            <a:lvl6pPr marL="3352716" indent="-304792">
              <a:spcBef>
                <a:spcPct val="20000"/>
              </a:spcBef>
              <a:buFont typeface="Arial"/>
              <a:buChar char="•"/>
              <a:defRPr sz="2667"/>
            </a:lvl6pPr>
            <a:lvl7pPr marL="3962301" indent="-304792">
              <a:spcBef>
                <a:spcPct val="20000"/>
              </a:spcBef>
              <a:buFont typeface="Arial"/>
              <a:buChar char="•"/>
              <a:defRPr sz="2667"/>
            </a:lvl7pPr>
            <a:lvl8pPr marL="4571886" indent="-304792">
              <a:spcBef>
                <a:spcPct val="20000"/>
              </a:spcBef>
              <a:buFont typeface="Arial"/>
              <a:buChar char="•"/>
              <a:defRPr sz="2667"/>
            </a:lvl8pPr>
            <a:lvl9pPr marL="5181470" indent="-304792">
              <a:spcBef>
                <a:spcPct val="20000"/>
              </a:spcBef>
              <a:buFont typeface="Arial"/>
              <a:buChar char="•"/>
              <a:defRPr sz="2667"/>
            </a:lvl9pPr>
          </a:lstStyle>
          <a:p>
            <a:pPr algn="r"/>
            <a:r>
              <a:rPr lang="en-US" sz="800" dirty="0">
                <a:solidFill>
                  <a:schemeClr val="tx2"/>
                </a:solidFill>
              </a:rPr>
              <a:t>Source: HHS, </a:t>
            </a:r>
            <a:r>
              <a:rPr lang="en-US" sz="800" dirty="0">
                <a:solidFill>
                  <a:schemeClr val="tx2"/>
                </a:solidFill>
                <a:hlinkClick r:id="rId3"/>
              </a:rPr>
              <a:t>Health Insurance Marketplaces 2016 Open Enrollment Period: Final Enrollment Report</a:t>
            </a:r>
            <a:r>
              <a:rPr lang="en-US" sz="800" dirty="0">
                <a:solidFill>
                  <a:schemeClr val="tx2"/>
                </a:solidFill>
              </a:rPr>
              <a:t>, March 11, 2016.</a:t>
            </a:r>
          </a:p>
        </p:txBody>
      </p:sp>
      <p:grpSp>
        <p:nvGrpSpPr>
          <p:cNvPr id="65" name="Group 64"/>
          <p:cNvGrpSpPr/>
          <p:nvPr/>
        </p:nvGrpSpPr>
        <p:grpSpPr>
          <a:xfrm>
            <a:off x="0" y="5518768"/>
            <a:ext cx="9326563" cy="796840"/>
            <a:chOff x="0" y="5518768"/>
            <a:chExt cx="9326563" cy="796840"/>
          </a:xfrm>
        </p:grpSpPr>
        <p:sp>
          <p:nvSpPr>
            <p:cNvPr id="8" name="Rectangle 7"/>
            <p:cNvSpPr/>
            <p:nvPr/>
          </p:nvSpPr>
          <p:spPr bwMode="auto">
            <a:xfrm>
              <a:off x="0" y="5518768"/>
              <a:ext cx="9326563" cy="79684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91440" rIns="457200" bIns="91440"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1800" b="1" dirty="0">
                  <a:gradFill>
                    <a:gsLst>
                      <a:gs pos="0">
                        <a:schemeClr val="bg1"/>
                      </a:gs>
                      <a:gs pos="100000">
                        <a:schemeClr val="bg1"/>
                      </a:gs>
                    </a:gsLst>
                    <a:lin ang="5400000" scaled="0"/>
                  </a:gradFill>
                  <a:ea typeface="Segoe UI" pitchFamily="34" charset="0"/>
                  <a:cs typeface="Segoe UI" pitchFamily="34" charset="0"/>
                </a:rPr>
                <a:t>TIP</a:t>
              </a:r>
            </a:p>
            <a:p>
              <a:pPr defTabSz="932472" fontAlgn="base">
                <a:lnSpc>
                  <a:spcPct val="90000"/>
                </a:lnSpc>
                <a:spcBef>
                  <a:spcPct val="0"/>
                </a:spcBef>
                <a:spcAft>
                  <a:spcPct val="0"/>
                </a:spcAft>
              </a:pPr>
              <a:r>
                <a:rPr lang="en-US" sz="1600" dirty="0">
                  <a:gradFill>
                    <a:gsLst>
                      <a:gs pos="0">
                        <a:schemeClr val="bg1"/>
                      </a:gs>
                      <a:gs pos="100000">
                        <a:schemeClr val="bg1"/>
                      </a:gs>
                    </a:gsLst>
                    <a:lin ang="5400000" scaled="0"/>
                  </a:gradFill>
                  <a:ea typeface="Segoe UI" pitchFamily="34" charset="0"/>
                  <a:cs typeface="Segoe UI" pitchFamily="34" charset="0"/>
                </a:rPr>
                <a:t>Leverage demographic targeting to hit your audience. </a:t>
              </a:r>
            </a:p>
          </p:txBody>
        </p:sp>
        <p:grpSp>
          <p:nvGrpSpPr>
            <p:cNvPr id="16" name="Group 15"/>
            <p:cNvGrpSpPr/>
            <p:nvPr/>
          </p:nvGrpSpPr>
          <p:grpSpPr>
            <a:xfrm>
              <a:off x="8853487" y="5607625"/>
              <a:ext cx="390525" cy="390525"/>
              <a:chOff x="8496300" y="2287295"/>
              <a:chExt cx="390525" cy="390525"/>
            </a:xfrm>
          </p:grpSpPr>
          <p:grpSp>
            <p:nvGrpSpPr>
              <p:cNvPr id="17" name="Group 4"/>
              <p:cNvGrpSpPr>
                <a:grpSpLocks noChangeAspect="1"/>
              </p:cNvGrpSpPr>
              <p:nvPr/>
            </p:nvGrpSpPr>
            <p:grpSpPr bwMode="auto">
              <a:xfrm>
                <a:off x="8612733" y="2350730"/>
                <a:ext cx="157658" cy="263654"/>
                <a:chOff x="2" y="0"/>
                <a:chExt cx="177" cy="296"/>
              </a:xfrm>
              <a:solidFill>
                <a:schemeClr val="bg1"/>
              </a:solidFill>
            </p:grpSpPr>
            <p:sp>
              <p:nvSpPr>
                <p:cNvPr id="19" name="Rectangle 5"/>
                <p:cNvSpPr>
                  <a:spLocks noChangeArrowheads="1"/>
                </p:cNvSpPr>
                <p:nvPr/>
              </p:nvSpPr>
              <p:spPr bwMode="auto">
                <a:xfrm>
                  <a:off x="49" y="218"/>
                  <a:ext cx="83"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6"/>
                <p:cNvSpPr>
                  <a:spLocks noChangeArrowheads="1"/>
                </p:cNvSpPr>
                <p:nvPr/>
              </p:nvSpPr>
              <p:spPr bwMode="auto">
                <a:xfrm>
                  <a:off x="49" y="249"/>
                  <a:ext cx="83"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7"/>
                <p:cNvSpPr>
                  <a:spLocks noChangeArrowheads="1"/>
                </p:cNvSpPr>
                <p:nvPr/>
              </p:nvSpPr>
              <p:spPr bwMode="auto">
                <a:xfrm>
                  <a:off x="59" y="280"/>
                  <a:ext cx="63"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8"/>
                <p:cNvSpPr>
                  <a:spLocks noEditPoints="1"/>
                </p:cNvSpPr>
                <p:nvPr/>
              </p:nvSpPr>
              <p:spPr bwMode="auto">
                <a:xfrm>
                  <a:off x="2" y="0"/>
                  <a:ext cx="177" cy="202"/>
                </a:xfrm>
                <a:custGeom>
                  <a:avLst/>
                  <a:gdLst>
                    <a:gd name="T0" fmla="*/ 70 w 90"/>
                    <a:gd name="T1" fmla="*/ 104 h 104"/>
                    <a:gd name="T2" fmla="*/ 20 w 90"/>
                    <a:gd name="T3" fmla="*/ 104 h 104"/>
                    <a:gd name="T4" fmla="*/ 20 w 90"/>
                    <a:gd name="T5" fmla="*/ 100 h 104"/>
                    <a:gd name="T6" fmla="*/ 9 w 90"/>
                    <a:gd name="T7" fmla="*/ 72 h 104"/>
                    <a:gd name="T8" fmla="*/ 12 w 90"/>
                    <a:gd name="T9" fmla="*/ 70 h 104"/>
                    <a:gd name="T10" fmla="*/ 9 w 90"/>
                    <a:gd name="T11" fmla="*/ 72 h 104"/>
                    <a:gd name="T12" fmla="*/ 0 w 90"/>
                    <a:gd name="T13" fmla="*/ 45 h 104"/>
                    <a:gd name="T14" fmla="*/ 45 w 90"/>
                    <a:gd name="T15" fmla="*/ 0 h 104"/>
                    <a:gd name="T16" fmla="*/ 90 w 90"/>
                    <a:gd name="T17" fmla="*/ 45 h 104"/>
                    <a:gd name="T18" fmla="*/ 81 w 90"/>
                    <a:gd name="T19" fmla="*/ 72 h 104"/>
                    <a:gd name="T20" fmla="*/ 80 w 90"/>
                    <a:gd name="T21" fmla="*/ 74 h 104"/>
                    <a:gd name="T22" fmla="*/ 70 w 90"/>
                    <a:gd name="T23" fmla="*/ 100 h 104"/>
                    <a:gd name="T24" fmla="*/ 70 w 90"/>
                    <a:gd name="T25" fmla="*/ 104 h 104"/>
                    <a:gd name="T26" fmla="*/ 28 w 90"/>
                    <a:gd name="T27" fmla="*/ 96 h 104"/>
                    <a:gd name="T28" fmla="*/ 62 w 90"/>
                    <a:gd name="T29" fmla="*/ 96 h 104"/>
                    <a:gd name="T30" fmla="*/ 75 w 90"/>
                    <a:gd name="T31" fmla="*/ 67 h 104"/>
                    <a:gd name="T32" fmla="*/ 75 w 90"/>
                    <a:gd name="T33" fmla="*/ 67 h 104"/>
                    <a:gd name="T34" fmla="*/ 82 w 90"/>
                    <a:gd name="T35" fmla="*/ 45 h 104"/>
                    <a:gd name="T36" fmla="*/ 45 w 90"/>
                    <a:gd name="T37" fmla="*/ 8 h 104"/>
                    <a:gd name="T38" fmla="*/ 8 w 90"/>
                    <a:gd name="T39" fmla="*/ 45 h 104"/>
                    <a:gd name="T40" fmla="*/ 15 w 90"/>
                    <a:gd name="T41" fmla="*/ 67 h 104"/>
                    <a:gd name="T42" fmla="*/ 15 w 90"/>
                    <a:gd name="T43" fmla="*/ 67 h 104"/>
                    <a:gd name="T44" fmla="*/ 28 w 90"/>
                    <a:gd name="T45" fmla="*/ 9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 h="104">
                      <a:moveTo>
                        <a:pt x="70" y="104"/>
                      </a:moveTo>
                      <a:cubicBezTo>
                        <a:pt x="20" y="104"/>
                        <a:pt x="20" y="104"/>
                        <a:pt x="20" y="104"/>
                      </a:cubicBezTo>
                      <a:cubicBezTo>
                        <a:pt x="20" y="100"/>
                        <a:pt x="20" y="100"/>
                        <a:pt x="20" y="100"/>
                      </a:cubicBezTo>
                      <a:cubicBezTo>
                        <a:pt x="20" y="100"/>
                        <a:pt x="19" y="85"/>
                        <a:pt x="9" y="72"/>
                      </a:cubicBezTo>
                      <a:cubicBezTo>
                        <a:pt x="12" y="70"/>
                        <a:pt x="12" y="70"/>
                        <a:pt x="12" y="70"/>
                      </a:cubicBezTo>
                      <a:cubicBezTo>
                        <a:pt x="9" y="72"/>
                        <a:pt x="9" y="72"/>
                        <a:pt x="9" y="72"/>
                      </a:cubicBezTo>
                      <a:cubicBezTo>
                        <a:pt x="3" y="64"/>
                        <a:pt x="0" y="55"/>
                        <a:pt x="0" y="45"/>
                      </a:cubicBezTo>
                      <a:cubicBezTo>
                        <a:pt x="0" y="20"/>
                        <a:pt x="20" y="0"/>
                        <a:pt x="45" y="0"/>
                      </a:cubicBezTo>
                      <a:cubicBezTo>
                        <a:pt x="70" y="0"/>
                        <a:pt x="90" y="20"/>
                        <a:pt x="90" y="45"/>
                      </a:cubicBezTo>
                      <a:cubicBezTo>
                        <a:pt x="90" y="55"/>
                        <a:pt x="87" y="64"/>
                        <a:pt x="81" y="72"/>
                      </a:cubicBezTo>
                      <a:cubicBezTo>
                        <a:pt x="80" y="74"/>
                        <a:pt x="80" y="74"/>
                        <a:pt x="80" y="74"/>
                      </a:cubicBezTo>
                      <a:cubicBezTo>
                        <a:pt x="71" y="87"/>
                        <a:pt x="70" y="100"/>
                        <a:pt x="70" y="100"/>
                      </a:cubicBezTo>
                      <a:lnTo>
                        <a:pt x="70" y="104"/>
                      </a:lnTo>
                      <a:close/>
                      <a:moveTo>
                        <a:pt x="28" y="96"/>
                      </a:moveTo>
                      <a:cubicBezTo>
                        <a:pt x="62" y="96"/>
                        <a:pt x="62" y="96"/>
                        <a:pt x="62" y="96"/>
                      </a:cubicBezTo>
                      <a:cubicBezTo>
                        <a:pt x="63" y="90"/>
                        <a:pt x="66" y="78"/>
                        <a:pt x="75" y="67"/>
                      </a:cubicBezTo>
                      <a:cubicBezTo>
                        <a:pt x="75" y="67"/>
                        <a:pt x="75" y="67"/>
                        <a:pt x="75" y="67"/>
                      </a:cubicBezTo>
                      <a:cubicBezTo>
                        <a:pt x="80" y="60"/>
                        <a:pt x="82" y="53"/>
                        <a:pt x="82" y="45"/>
                      </a:cubicBezTo>
                      <a:cubicBezTo>
                        <a:pt x="82" y="25"/>
                        <a:pt x="65" y="8"/>
                        <a:pt x="45" y="8"/>
                      </a:cubicBezTo>
                      <a:cubicBezTo>
                        <a:pt x="25" y="8"/>
                        <a:pt x="8" y="25"/>
                        <a:pt x="8" y="45"/>
                      </a:cubicBezTo>
                      <a:cubicBezTo>
                        <a:pt x="8" y="53"/>
                        <a:pt x="10" y="61"/>
                        <a:pt x="15" y="67"/>
                      </a:cubicBezTo>
                      <a:cubicBezTo>
                        <a:pt x="15" y="67"/>
                        <a:pt x="15" y="67"/>
                        <a:pt x="15" y="67"/>
                      </a:cubicBezTo>
                      <a:cubicBezTo>
                        <a:pt x="24" y="78"/>
                        <a:pt x="27" y="90"/>
                        <a:pt x="28"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8" name="Rectangle 17"/>
              <p:cNvSpPr/>
              <p:nvPr/>
            </p:nvSpPr>
            <p:spPr bwMode="auto">
              <a:xfrm>
                <a:off x="8496300" y="2287295"/>
                <a:ext cx="390525" cy="390525"/>
              </a:xfrm>
              <a:prstGeom prst="rect">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sp>
        <p:nvSpPr>
          <p:cNvPr id="24" name="Rectangle 23"/>
          <p:cNvSpPr/>
          <p:nvPr/>
        </p:nvSpPr>
        <p:spPr bwMode="auto">
          <a:xfrm>
            <a:off x="762273" y="4616561"/>
            <a:ext cx="1141995" cy="94482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39891" rIns="186521" bIns="104919" numCol="1" spcCol="0" rtlCol="0" fromWordArt="0" anchor="t" anchorCtr="0" forceAA="0" compatLnSpc="1">
            <a:prstTxWarp prst="textNoShape">
              <a:avLst/>
            </a:prstTxWarp>
            <a:spAutoFit/>
          </a:bodyPr>
          <a:lstStyle/>
          <a:p>
            <a:pPr defTabSz="1243395" fontAlgn="base">
              <a:lnSpc>
                <a:spcPct val="90000"/>
              </a:lnSpc>
              <a:spcBef>
                <a:spcPct val="0"/>
              </a:spcBef>
              <a:spcAft>
                <a:spcPts val="408"/>
              </a:spcAft>
            </a:pPr>
            <a:r>
              <a:rPr lang="en-US" sz="2800" b="1" dirty="0">
                <a:gradFill>
                  <a:gsLst>
                    <a:gs pos="1250">
                      <a:schemeClr val="accent1"/>
                    </a:gs>
                    <a:gs pos="100000">
                      <a:schemeClr val="accent1"/>
                    </a:gs>
                  </a:gsLst>
                  <a:lin ang="5400000" scaled="0"/>
                </a:gradFill>
              </a:rPr>
              <a:t>46%</a:t>
            </a:r>
          </a:p>
          <a:p>
            <a:pPr defTabSz="1243395" fontAlgn="base">
              <a:lnSpc>
                <a:spcPct val="90000"/>
              </a:lnSpc>
              <a:spcBef>
                <a:spcPct val="0"/>
              </a:spcBef>
              <a:spcAft>
                <a:spcPts val="408"/>
              </a:spcAft>
            </a:pPr>
            <a:r>
              <a:rPr lang="en-US" sz="2800" b="1" baseline="30000" dirty="0">
                <a:gradFill>
                  <a:gsLst>
                    <a:gs pos="1250">
                      <a:schemeClr val="accent1"/>
                    </a:gs>
                    <a:gs pos="100000">
                      <a:schemeClr val="accent1"/>
                    </a:gs>
                  </a:gsLst>
                  <a:lin ang="5400000" scaled="0"/>
                </a:gradFill>
              </a:rPr>
              <a:t>male</a:t>
            </a:r>
            <a:endParaRPr lang="en-US" sz="1800" baseline="30000" dirty="0">
              <a:gradFill>
                <a:gsLst>
                  <a:gs pos="1250">
                    <a:schemeClr val="accent1"/>
                  </a:gs>
                  <a:gs pos="100000">
                    <a:schemeClr val="accent1"/>
                  </a:gs>
                </a:gsLst>
                <a:lin ang="5400000" scaled="0"/>
              </a:gradFill>
            </a:endParaRPr>
          </a:p>
        </p:txBody>
      </p:sp>
      <p:sp>
        <p:nvSpPr>
          <p:cNvPr id="25" name="Rectangle 24"/>
          <p:cNvSpPr/>
          <p:nvPr/>
        </p:nvSpPr>
        <p:spPr bwMode="auto">
          <a:xfrm>
            <a:off x="2615890" y="4616561"/>
            <a:ext cx="1141995" cy="94482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39891" rIns="186521" bIns="104919" numCol="1" spcCol="0" rtlCol="0" fromWordArt="0" anchor="t" anchorCtr="0" forceAA="0" compatLnSpc="1">
            <a:prstTxWarp prst="textNoShape">
              <a:avLst/>
            </a:prstTxWarp>
            <a:spAutoFit/>
          </a:bodyPr>
          <a:lstStyle/>
          <a:p>
            <a:pPr defTabSz="1243395" fontAlgn="base">
              <a:lnSpc>
                <a:spcPct val="90000"/>
              </a:lnSpc>
              <a:spcBef>
                <a:spcPct val="0"/>
              </a:spcBef>
              <a:spcAft>
                <a:spcPts val="408"/>
              </a:spcAft>
            </a:pPr>
            <a:r>
              <a:rPr lang="en-US" sz="2800" b="1" dirty="0">
                <a:gradFill>
                  <a:gsLst>
                    <a:gs pos="1250">
                      <a:schemeClr val="accent1"/>
                    </a:gs>
                    <a:gs pos="100000">
                      <a:schemeClr val="accent1"/>
                    </a:gs>
                  </a:gsLst>
                  <a:lin ang="5400000" scaled="0"/>
                </a:gradFill>
              </a:rPr>
              <a:t>54%</a:t>
            </a:r>
          </a:p>
          <a:p>
            <a:pPr defTabSz="1243395" fontAlgn="base">
              <a:lnSpc>
                <a:spcPct val="90000"/>
              </a:lnSpc>
              <a:spcBef>
                <a:spcPct val="0"/>
              </a:spcBef>
              <a:spcAft>
                <a:spcPts val="408"/>
              </a:spcAft>
            </a:pPr>
            <a:r>
              <a:rPr lang="en-US" sz="2800" b="1" baseline="30000" dirty="0">
                <a:gradFill>
                  <a:gsLst>
                    <a:gs pos="1250">
                      <a:schemeClr val="accent1"/>
                    </a:gs>
                    <a:gs pos="100000">
                      <a:schemeClr val="accent1"/>
                    </a:gs>
                  </a:gsLst>
                  <a:lin ang="5400000" scaled="0"/>
                </a:gradFill>
              </a:rPr>
              <a:t>female</a:t>
            </a:r>
            <a:endParaRPr lang="en-US" sz="1800" baseline="30000" dirty="0">
              <a:gradFill>
                <a:gsLst>
                  <a:gs pos="1250">
                    <a:schemeClr val="accent1"/>
                  </a:gs>
                  <a:gs pos="100000">
                    <a:schemeClr val="accent1"/>
                  </a:gs>
                </a:gsLst>
                <a:lin ang="5400000" scaled="0"/>
              </a:gradFill>
            </a:endParaRPr>
          </a:p>
        </p:txBody>
      </p:sp>
      <p:grpSp>
        <p:nvGrpSpPr>
          <p:cNvPr id="5" name="Group 4"/>
          <p:cNvGrpSpPr>
            <a:grpSpLocks noChangeAspect="1"/>
          </p:cNvGrpSpPr>
          <p:nvPr/>
        </p:nvGrpSpPr>
        <p:grpSpPr bwMode="auto">
          <a:xfrm>
            <a:off x="2292226" y="4080858"/>
            <a:ext cx="551235" cy="1170702"/>
            <a:chOff x="4" y="7"/>
            <a:chExt cx="2254" cy="4787"/>
          </a:xfrm>
        </p:grpSpPr>
        <p:sp>
          <p:nvSpPr>
            <p:cNvPr id="11" name="Freeform 5"/>
            <p:cNvSpPr>
              <a:spLocks/>
            </p:cNvSpPr>
            <p:nvPr/>
          </p:nvSpPr>
          <p:spPr bwMode="auto">
            <a:xfrm>
              <a:off x="4" y="978"/>
              <a:ext cx="2254" cy="3816"/>
            </a:xfrm>
            <a:custGeom>
              <a:avLst/>
              <a:gdLst>
                <a:gd name="T0" fmla="*/ 423 w 1181"/>
                <a:gd name="T1" fmla="*/ 1996 h 1996"/>
                <a:gd name="T2" fmla="*/ 374 w 1181"/>
                <a:gd name="T3" fmla="*/ 1971 h 1996"/>
                <a:gd name="T4" fmla="*/ 323 w 1181"/>
                <a:gd name="T5" fmla="*/ 1862 h 1996"/>
                <a:gd name="T6" fmla="*/ 323 w 1181"/>
                <a:gd name="T7" fmla="*/ 1358 h 1996"/>
                <a:gd name="T8" fmla="*/ 299 w 1181"/>
                <a:gd name="T9" fmla="*/ 1330 h 1996"/>
                <a:gd name="T10" fmla="*/ 190 w 1181"/>
                <a:gd name="T11" fmla="*/ 1165 h 1996"/>
                <a:gd name="T12" fmla="*/ 246 w 1181"/>
                <a:gd name="T13" fmla="*/ 904 h 1996"/>
                <a:gd name="T14" fmla="*/ 304 w 1181"/>
                <a:gd name="T15" fmla="*/ 620 h 1996"/>
                <a:gd name="T16" fmla="*/ 303 w 1181"/>
                <a:gd name="T17" fmla="*/ 602 h 1996"/>
                <a:gd name="T18" fmla="*/ 280 w 1181"/>
                <a:gd name="T19" fmla="*/ 684 h 1996"/>
                <a:gd name="T20" fmla="*/ 246 w 1181"/>
                <a:gd name="T21" fmla="*/ 811 h 1996"/>
                <a:gd name="T22" fmla="*/ 38 w 1181"/>
                <a:gd name="T23" fmla="*/ 879 h 1996"/>
                <a:gd name="T24" fmla="*/ 0 w 1181"/>
                <a:gd name="T25" fmla="*/ 802 h 1996"/>
                <a:gd name="T26" fmla="*/ 7 w 1181"/>
                <a:gd name="T27" fmla="*/ 729 h 1996"/>
                <a:gd name="T28" fmla="*/ 156 w 1181"/>
                <a:gd name="T29" fmla="*/ 207 h 1996"/>
                <a:gd name="T30" fmla="*/ 189 w 1181"/>
                <a:gd name="T31" fmla="*/ 92 h 1996"/>
                <a:gd name="T32" fmla="*/ 312 w 1181"/>
                <a:gd name="T33" fmla="*/ 0 h 1996"/>
                <a:gd name="T34" fmla="*/ 482 w 1181"/>
                <a:gd name="T35" fmla="*/ 0 h 1996"/>
                <a:gd name="T36" fmla="*/ 852 w 1181"/>
                <a:gd name="T37" fmla="*/ 0 h 1996"/>
                <a:gd name="T38" fmla="*/ 987 w 1181"/>
                <a:gd name="T39" fmla="*/ 100 h 1996"/>
                <a:gd name="T40" fmla="*/ 1114 w 1181"/>
                <a:gd name="T41" fmla="*/ 543 h 1996"/>
                <a:gd name="T42" fmla="*/ 1169 w 1181"/>
                <a:gd name="T43" fmla="*/ 733 h 1996"/>
                <a:gd name="T44" fmla="*/ 1152 w 1181"/>
                <a:gd name="T45" fmla="*/ 861 h 1996"/>
                <a:gd name="T46" fmla="*/ 941 w 1181"/>
                <a:gd name="T47" fmla="*/ 844 h 1996"/>
                <a:gd name="T48" fmla="*/ 903 w 1181"/>
                <a:gd name="T49" fmla="*/ 716 h 1996"/>
                <a:gd name="T50" fmla="*/ 872 w 1181"/>
                <a:gd name="T51" fmla="*/ 601 h 1996"/>
                <a:gd name="T52" fmla="*/ 867 w 1181"/>
                <a:gd name="T53" fmla="*/ 602 h 1996"/>
                <a:gd name="T54" fmla="*/ 885 w 1181"/>
                <a:gd name="T55" fmla="*/ 692 h 1996"/>
                <a:gd name="T56" fmla="*/ 970 w 1181"/>
                <a:gd name="T57" fmla="*/ 1099 h 1996"/>
                <a:gd name="T58" fmla="*/ 988 w 1181"/>
                <a:gd name="T59" fmla="*/ 1185 h 1996"/>
                <a:gd name="T60" fmla="*/ 887 w 1181"/>
                <a:gd name="T61" fmla="*/ 1329 h 1996"/>
                <a:gd name="T62" fmla="*/ 851 w 1181"/>
                <a:gd name="T63" fmla="*/ 1370 h 1996"/>
                <a:gd name="T64" fmla="*/ 852 w 1181"/>
                <a:gd name="T65" fmla="*/ 1848 h 1996"/>
                <a:gd name="T66" fmla="*/ 754 w 1181"/>
                <a:gd name="T67" fmla="*/ 1993 h 1996"/>
                <a:gd name="T68" fmla="*/ 751 w 1181"/>
                <a:gd name="T69" fmla="*/ 1996 h 1996"/>
                <a:gd name="T70" fmla="*/ 703 w 1181"/>
                <a:gd name="T71" fmla="*/ 1996 h 1996"/>
                <a:gd name="T72" fmla="*/ 601 w 1181"/>
                <a:gd name="T73" fmla="*/ 1830 h 1996"/>
                <a:gd name="T74" fmla="*/ 602 w 1181"/>
                <a:gd name="T75" fmla="*/ 1358 h 1996"/>
                <a:gd name="T76" fmla="*/ 602 w 1181"/>
                <a:gd name="T77" fmla="*/ 1333 h 1996"/>
                <a:gd name="T78" fmla="*/ 572 w 1181"/>
                <a:gd name="T79" fmla="*/ 1333 h 1996"/>
                <a:gd name="T80" fmla="*/ 572 w 1181"/>
                <a:gd name="T81" fmla="*/ 1361 h 1996"/>
                <a:gd name="T82" fmla="*/ 572 w 1181"/>
                <a:gd name="T83" fmla="*/ 1858 h 1996"/>
                <a:gd name="T84" fmla="*/ 531 w 1181"/>
                <a:gd name="T85" fmla="*/ 1962 h 1996"/>
                <a:gd name="T86" fmla="*/ 471 w 1181"/>
                <a:gd name="T87" fmla="*/ 1996 h 1996"/>
                <a:gd name="T88" fmla="*/ 423 w 1181"/>
                <a:gd name="T89" fmla="*/ 1996 h 1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81" h="1996">
                  <a:moveTo>
                    <a:pt x="423" y="1996"/>
                  </a:moveTo>
                  <a:cubicBezTo>
                    <a:pt x="406" y="1988"/>
                    <a:pt x="388" y="1982"/>
                    <a:pt x="374" y="1971"/>
                  </a:cubicBezTo>
                  <a:cubicBezTo>
                    <a:pt x="337" y="1944"/>
                    <a:pt x="323" y="1906"/>
                    <a:pt x="323" y="1862"/>
                  </a:cubicBezTo>
                  <a:cubicBezTo>
                    <a:pt x="323" y="1694"/>
                    <a:pt x="322" y="1526"/>
                    <a:pt x="323" y="1358"/>
                  </a:cubicBezTo>
                  <a:cubicBezTo>
                    <a:pt x="323" y="1339"/>
                    <a:pt x="319" y="1331"/>
                    <a:pt x="299" y="1330"/>
                  </a:cubicBezTo>
                  <a:cubicBezTo>
                    <a:pt x="210" y="1324"/>
                    <a:pt x="170" y="1233"/>
                    <a:pt x="190" y="1165"/>
                  </a:cubicBezTo>
                  <a:cubicBezTo>
                    <a:pt x="214" y="1080"/>
                    <a:pt x="228" y="991"/>
                    <a:pt x="246" y="904"/>
                  </a:cubicBezTo>
                  <a:cubicBezTo>
                    <a:pt x="265" y="809"/>
                    <a:pt x="285" y="715"/>
                    <a:pt x="304" y="620"/>
                  </a:cubicBezTo>
                  <a:cubicBezTo>
                    <a:pt x="305" y="614"/>
                    <a:pt x="306" y="609"/>
                    <a:pt x="303" y="602"/>
                  </a:cubicBezTo>
                  <a:cubicBezTo>
                    <a:pt x="295" y="629"/>
                    <a:pt x="287" y="656"/>
                    <a:pt x="280" y="684"/>
                  </a:cubicBezTo>
                  <a:cubicBezTo>
                    <a:pt x="268" y="726"/>
                    <a:pt x="257" y="768"/>
                    <a:pt x="246" y="811"/>
                  </a:cubicBezTo>
                  <a:cubicBezTo>
                    <a:pt x="222" y="910"/>
                    <a:pt x="114" y="946"/>
                    <a:pt x="38" y="879"/>
                  </a:cubicBezTo>
                  <a:cubicBezTo>
                    <a:pt x="15" y="859"/>
                    <a:pt x="1" y="832"/>
                    <a:pt x="0" y="802"/>
                  </a:cubicBezTo>
                  <a:cubicBezTo>
                    <a:pt x="0" y="778"/>
                    <a:pt x="0" y="752"/>
                    <a:pt x="7" y="729"/>
                  </a:cubicBezTo>
                  <a:cubicBezTo>
                    <a:pt x="56" y="555"/>
                    <a:pt x="106" y="381"/>
                    <a:pt x="156" y="207"/>
                  </a:cubicBezTo>
                  <a:cubicBezTo>
                    <a:pt x="167" y="169"/>
                    <a:pt x="178" y="130"/>
                    <a:pt x="189" y="92"/>
                  </a:cubicBezTo>
                  <a:cubicBezTo>
                    <a:pt x="207" y="34"/>
                    <a:pt x="251" y="1"/>
                    <a:pt x="312" y="0"/>
                  </a:cubicBezTo>
                  <a:cubicBezTo>
                    <a:pt x="369" y="0"/>
                    <a:pt x="426" y="0"/>
                    <a:pt x="482" y="0"/>
                  </a:cubicBezTo>
                  <a:cubicBezTo>
                    <a:pt x="606" y="0"/>
                    <a:pt x="729" y="0"/>
                    <a:pt x="852" y="0"/>
                  </a:cubicBezTo>
                  <a:cubicBezTo>
                    <a:pt x="924" y="0"/>
                    <a:pt x="967" y="31"/>
                    <a:pt x="987" y="100"/>
                  </a:cubicBezTo>
                  <a:cubicBezTo>
                    <a:pt x="1030" y="248"/>
                    <a:pt x="1072" y="396"/>
                    <a:pt x="1114" y="543"/>
                  </a:cubicBezTo>
                  <a:cubicBezTo>
                    <a:pt x="1133" y="607"/>
                    <a:pt x="1152" y="670"/>
                    <a:pt x="1169" y="733"/>
                  </a:cubicBezTo>
                  <a:cubicBezTo>
                    <a:pt x="1181" y="778"/>
                    <a:pt x="1180" y="821"/>
                    <a:pt x="1152" y="861"/>
                  </a:cubicBezTo>
                  <a:cubicBezTo>
                    <a:pt x="1099" y="937"/>
                    <a:pt x="978" y="928"/>
                    <a:pt x="941" y="844"/>
                  </a:cubicBezTo>
                  <a:cubicBezTo>
                    <a:pt x="924" y="803"/>
                    <a:pt x="915" y="759"/>
                    <a:pt x="903" y="716"/>
                  </a:cubicBezTo>
                  <a:cubicBezTo>
                    <a:pt x="892" y="678"/>
                    <a:pt x="882" y="639"/>
                    <a:pt x="872" y="601"/>
                  </a:cubicBezTo>
                  <a:cubicBezTo>
                    <a:pt x="870" y="601"/>
                    <a:pt x="868" y="602"/>
                    <a:pt x="867" y="602"/>
                  </a:cubicBezTo>
                  <a:cubicBezTo>
                    <a:pt x="873" y="632"/>
                    <a:pt x="878" y="662"/>
                    <a:pt x="885" y="692"/>
                  </a:cubicBezTo>
                  <a:cubicBezTo>
                    <a:pt x="913" y="828"/>
                    <a:pt x="941" y="963"/>
                    <a:pt x="970" y="1099"/>
                  </a:cubicBezTo>
                  <a:cubicBezTo>
                    <a:pt x="976" y="1128"/>
                    <a:pt x="982" y="1156"/>
                    <a:pt x="988" y="1185"/>
                  </a:cubicBezTo>
                  <a:cubicBezTo>
                    <a:pt x="1002" y="1249"/>
                    <a:pt x="954" y="1318"/>
                    <a:pt x="887" y="1329"/>
                  </a:cubicBezTo>
                  <a:cubicBezTo>
                    <a:pt x="851" y="1334"/>
                    <a:pt x="851" y="1334"/>
                    <a:pt x="851" y="1370"/>
                  </a:cubicBezTo>
                  <a:cubicBezTo>
                    <a:pt x="851" y="1529"/>
                    <a:pt x="850" y="1688"/>
                    <a:pt x="852" y="1848"/>
                  </a:cubicBezTo>
                  <a:cubicBezTo>
                    <a:pt x="853" y="1919"/>
                    <a:pt x="824" y="1973"/>
                    <a:pt x="754" y="1993"/>
                  </a:cubicBezTo>
                  <a:cubicBezTo>
                    <a:pt x="753" y="1994"/>
                    <a:pt x="752" y="1995"/>
                    <a:pt x="751" y="1996"/>
                  </a:cubicBezTo>
                  <a:cubicBezTo>
                    <a:pt x="735" y="1996"/>
                    <a:pt x="719" y="1996"/>
                    <a:pt x="703" y="1996"/>
                  </a:cubicBezTo>
                  <a:cubicBezTo>
                    <a:pt x="622" y="1969"/>
                    <a:pt x="600" y="1910"/>
                    <a:pt x="601" y="1830"/>
                  </a:cubicBezTo>
                  <a:cubicBezTo>
                    <a:pt x="604" y="1673"/>
                    <a:pt x="602" y="1516"/>
                    <a:pt x="602" y="1358"/>
                  </a:cubicBezTo>
                  <a:cubicBezTo>
                    <a:pt x="602" y="1350"/>
                    <a:pt x="602" y="1342"/>
                    <a:pt x="602" y="1333"/>
                  </a:cubicBezTo>
                  <a:cubicBezTo>
                    <a:pt x="591" y="1333"/>
                    <a:pt x="582" y="1333"/>
                    <a:pt x="572" y="1333"/>
                  </a:cubicBezTo>
                  <a:cubicBezTo>
                    <a:pt x="572" y="1343"/>
                    <a:pt x="572" y="1352"/>
                    <a:pt x="572" y="1361"/>
                  </a:cubicBezTo>
                  <a:cubicBezTo>
                    <a:pt x="572" y="1526"/>
                    <a:pt x="572" y="1692"/>
                    <a:pt x="572" y="1858"/>
                  </a:cubicBezTo>
                  <a:cubicBezTo>
                    <a:pt x="572" y="1899"/>
                    <a:pt x="562" y="1936"/>
                    <a:pt x="531" y="1962"/>
                  </a:cubicBezTo>
                  <a:cubicBezTo>
                    <a:pt x="514" y="1977"/>
                    <a:pt x="491" y="1985"/>
                    <a:pt x="471" y="1996"/>
                  </a:cubicBezTo>
                  <a:cubicBezTo>
                    <a:pt x="455" y="1996"/>
                    <a:pt x="439" y="1996"/>
                    <a:pt x="423" y="1996"/>
                  </a:cubicBezTo>
                  <a:close/>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Freeform 6"/>
            <p:cNvSpPr>
              <a:spLocks/>
            </p:cNvSpPr>
            <p:nvPr/>
          </p:nvSpPr>
          <p:spPr bwMode="auto">
            <a:xfrm>
              <a:off x="609" y="7"/>
              <a:ext cx="1013" cy="952"/>
            </a:xfrm>
            <a:custGeom>
              <a:avLst/>
              <a:gdLst>
                <a:gd name="T0" fmla="*/ 302 w 531"/>
                <a:gd name="T1" fmla="*/ 0 h 498"/>
                <a:gd name="T2" fmla="*/ 396 w 531"/>
                <a:gd name="T3" fmla="*/ 37 h 498"/>
                <a:gd name="T4" fmla="*/ 513 w 531"/>
                <a:gd name="T5" fmla="*/ 288 h 498"/>
                <a:gd name="T6" fmla="*/ 257 w 531"/>
                <a:gd name="T7" fmla="*/ 491 h 498"/>
                <a:gd name="T8" fmla="*/ 56 w 531"/>
                <a:gd name="T9" fmla="*/ 365 h 498"/>
                <a:gd name="T10" fmla="*/ 95 w 531"/>
                <a:gd name="T11" fmla="*/ 74 h 498"/>
                <a:gd name="T12" fmla="*/ 227 w 531"/>
                <a:gd name="T13" fmla="*/ 4 h 498"/>
                <a:gd name="T14" fmla="*/ 238 w 531"/>
                <a:gd name="T15" fmla="*/ 0 h 498"/>
                <a:gd name="T16" fmla="*/ 302 w 531"/>
                <a:gd name="T17" fmla="*/ 0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1" h="498">
                  <a:moveTo>
                    <a:pt x="302" y="0"/>
                  </a:moveTo>
                  <a:cubicBezTo>
                    <a:pt x="333" y="12"/>
                    <a:pt x="366" y="21"/>
                    <a:pt x="396" y="37"/>
                  </a:cubicBezTo>
                  <a:cubicBezTo>
                    <a:pt x="481" y="82"/>
                    <a:pt x="531" y="193"/>
                    <a:pt x="513" y="288"/>
                  </a:cubicBezTo>
                  <a:cubicBezTo>
                    <a:pt x="488" y="413"/>
                    <a:pt x="383" y="498"/>
                    <a:pt x="257" y="491"/>
                  </a:cubicBezTo>
                  <a:cubicBezTo>
                    <a:pt x="168" y="487"/>
                    <a:pt x="100" y="443"/>
                    <a:pt x="56" y="365"/>
                  </a:cubicBezTo>
                  <a:cubicBezTo>
                    <a:pt x="0" y="267"/>
                    <a:pt x="20" y="153"/>
                    <a:pt x="95" y="74"/>
                  </a:cubicBezTo>
                  <a:cubicBezTo>
                    <a:pt x="131" y="36"/>
                    <a:pt x="177" y="15"/>
                    <a:pt x="227" y="4"/>
                  </a:cubicBezTo>
                  <a:cubicBezTo>
                    <a:pt x="231" y="3"/>
                    <a:pt x="234" y="1"/>
                    <a:pt x="238" y="0"/>
                  </a:cubicBezTo>
                  <a:cubicBezTo>
                    <a:pt x="259" y="0"/>
                    <a:pt x="281" y="0"/>
                    <a:pt x="302" y="0"/>
                  </a:cubicBezTo>
                  <a:close/>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5" name="Group 9"/>
          <p:cNvGrpSpPr>
            <a:grpSpLocks noChangeAspect="1"/>
          </p:cNvGrpSpPr>
          <p:nvPr/>
        </p:nvGrpSpPr>
        <p:grpSpPr bwMode="auto">
          <a:xfrm>
            <a:off x="453150" y="4168476"/>
            <a:ext cx="513933" cy="1083084"/>
            <a:chOff x="-5" y="7"/>
            <a:chExt cx="2271" cy="4786"/>
          </a:xfrm>
        </p:grpSpPr>
        <p:sp>
          <p:nvSpPr>
            <p:cNvPr id="27" name="Freeform 10"/>
            <p:cNvSpPr>
              <a:spLocks/>
            </p:cNvSpPr>
            <p:nvPr/>
          </p:nvSpPr>
          <p:spPr bwMode="auto">
            <a:xfrm>
              <a:off x="-5" y="974"/>
              <a:ext cx="2271" cy="3819"/>
            </a:xfrm>
            <a:custGeom>
              <a:avLst/>
              <a:gdLst>
                <a:gd name="T0" fmla="*/ 427 w 1190"/>
                <a:gd name="T1" fmla="*/ 1998 h 1998"/>
                <a:gd name="T2" fmla="*/ 375 w 1190"/>
                <a:gd name="T3" fmla="*/ 1971 h 1998"/>
                <a:gd name="T4" fmla="*/ 327 w 1190"/>
                <a:gd name="T5" fmla="*/ 1862 h 1998"/>
                <a:gd name="T6" fmla="*/ 327 w 1190"/>
                <a:gd name="T7" fmla="*/ 1094 h 1998"/>
                <a:gd name="T8" fmla="*/ 327 w 1190"/>
                <a:gd name="T9" fmla="*/ 394 h 1998"/>
                <a:gd name="T10" fmla="*/ 327 w 1190"/>
                <a:gd name="T11" fmla="*/ 364 h 1998"/>
                <a:gd name="T12" fmla="*/ 321 w 1190"/>
                <a:gd name="T13" fmla="*/ 363 h 1998"/>
                <a:gd name="T14" fmla="*/ 318 w 1190"/>
                <a:gd name="T15" fmla="*/ 387 h 1998"/>
                <a:gd name="T16" fmla="*/ 251 w 1190"/>
                <a:gd name="T17" fmla="*/ 809 h 1998"/>
                <a:gd name="T18" fmla="*/ 116 w 1190"/>
                <a:gd name="T19" fmla="*/ 914 h 1998"/>
                <a:gd name="T20" fmla="*/ 4 w 1190"/>
                <a:gd name="T21" fmla="*/ 792 h 1998"/>
                <a:gd name="T22" fmla="*/ 29 w 1190"/>
                <a:gd name="T23" fmla="*/ 621 h 1998"/>
                <a:gd name="T24" fmla="*/ 118 w 1190"/>
                <a:gd name="T25" fmla="*/ 148 h 1998"/>
                <a:gd name="T26" fmla="*/ 132 w 1190"/>
                <a:gd name="T27" fmla="*/ 85 h 1998"/>
                <a:gd name="T28" fmla="*/ 241 w 1190"/>
                <a:gd name="T29" fmla="*/ 3 h 1998"/>
                <a:gd name="T30" fmla="*/ 271 w 1190"/>
                <a:gd name="T31" fmla="*/ 2 h 1998"/>
                <a:gd name="T32" fmla="*/ 907 w 1190"/>
                <a:gd name="T33" fmla="*/ 1 h 1998"/>
                <a:gd name="T34" fmla="*/ 1062 w 1190"/>
                <a:gd name="T35" fmla="*/ 132 h 1998"/>
                <a:gd name="T36" fmla="*/ 1103 w 1190"/>
                <a:gd name="T37" fmla="*/ 352 h 1998"/>
                <a:gd name="T38" fmla="*/ 1177 w 1190"/>
                <a:gd name="T39" fmla="*/ 750 h 1998"/>
                <a:gd name="T40" fmla="*/ 1094 w 1190"/>
                <a:gd name="T41" fmla="*/ 908 h 1998"/>
                <a:gd name="T42" fmla="*/ 931 w 1190"/>
                <a:gd name="T43" fmla="*/ 807 h 1998"/>
                <a:gd name="T44" fmla="*/ 890 w 1190"/>
                <a:gd name="T45" fmla="*/ 546 h 1998"/>
                <a:gd name="T46" fmla="*/ 863 w 1190"/>
                <a:gd name="T47" fmla="*/ 377 h 1998"/>
                <a:gd name="T48" fmla="*/ 856 w 1190"/>
                <a:gd name="T49" fmla="*/ 364 h 1998"/>
                <a:gd name="T50" fmla="*/ 855 w 1190"/>
                <a:gd name="T51" fmla="*/ 398 h 1998"/>
                <a:gd name="T52" fmla="*/ 855 w 1190"/>
                <a:gd name="T53" fmla="*/ 1860 h 1998"/>
                <a:gd name="T54" fmla="*/ 807 w 1190"/>
                <a:gd name="T55" fmla="*/ 1971 h 1998"/>
                <a:gd name="T56" fmla="*/ 755 w 1190"/>
                <a:gd name="T57" fmla="*/ 1998 h 1998"/>
                <a:gd name="T58" fmla="*/ 707 w 1190"/>
                <a:gd name="T59" fmla="*/ 1998 h 1998"/>
                <a:gd name="T60" fmla="*/ 704 w 1190"/>
                <a:gd name="T61" fmla="*/ 1995 h 1998"/>
                <a:gd name="T62" fmla="*/ 605 w 1190"/>
                <a:gd name="T63" fmla="*/ 1852 h 1998"/>
                <a:gd name="T64" fmla="*/ 606 w 1190"/>
                <a:gd name="T65" fmla="*/ 1168 h 1998"/>
                <a:gd name="T66" fmla="*/ 606 w 1190"/>
                <a:gd name="T67" fmla="*/ 1124 h 1998"/>
                <a:gd name="T68" fmla="*/ 592 w 1190"/>
                <a:gd name="T69" fmla="*/ 1108 h 1998"/>
                <a:gd name="T70" fmla="*/ 576 w 1190"/>
                <a:gd name="T71" fmla="*/ 1125 h 1998"/>
                <a:gd name="T72" fmla="*/ 576 w 1190"/>
                <a:gd name="T73" fmla="*/ 1143 h 1998"/>
                <a:gd name="T74" fmla="*/ 576 w 1190"/>
                <a:gd name="T75" fmla="*/ 1858 h 1998"/>
                <a:gd name="T76" fmla="*/ 535 w 1190"/>
                <a:gd name="T77" fmla="*/ 1964 h 1998"/>
                <a:gd name="T78" fmla="*/ 475 w 1190"/>
                <a:gd name="T79" fmla="*/ 1998 h 1998"/>
                <a:gd name="T80" fmla="*/ 427 w 1190"/>
                <a:gd name="T81" fmla="*/ 1998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90" h="1998">
                  <a:moveTo>
                    <a:pt x="427" y="1998"/>
                  </a:moveTo>
                  <a:cubicBezTo>
                    <a:pt x="409" y="1989"/>
                    <a:pt x="390" y="1982"/>
                    <a:pt x="375" y="1971"/>
                  </a:cubicBezTo>
                  <a:cubicBezTo>
                    <a:pt x="339" y="1944"/>
                    <a:pt x="327" y="1906"/>
                    <a:pt x="327" y="1862"/>
                  </a:cubicBezTo>
                  <a:cubicBezTo>
                    <a:pt x="327" y="1606"/>
                    <a:pt x="327" y="1350"/>
                    <a:pt x="327" y="1094"/>
                  </a:cubicBezTo>
                  <a:cubicBezTo>
                    <a:pt x="327" y="861"/>
                    <a:pt x="327" y="627"/>
                    <a:pt x="327" y="394"/>
                  </a:cubicBezTo>
                  <a:cubicBezTo>
                    <a:pt x="327" y="384"/>
                    <a:pt x="327" y="374"/>
                    <a:pt x="327" y="364"/>
                  </a:cubicBezTo>
                  <a:cubicBezTo>
                    <a:pt x="325" y="364"/>
                    <a:pt x="323" y="364"/>
                    <a:pt x="321" y="363"/>
                  </a:cubicBezTo>
                  <a:cubicBezTo>
                    <a:pt x="320" y="371"/>
                    <a:pt x="319" y="379"/>
                    <a:pt x="318" y="387"/>
                  </a:cubicBezTo>
                  <a:cubicBezTo>
                    <a:pt x="295" y="528"/>
                    <a:pt x="273" y="668"/>
                    <a:pt x="251" y="809"/>
                  </a:cubicBezTo>
                  <a:cubicBezTo>
                    <a:pt x="241" y="873"/>
                    <a:pt x="183" y="919"/>
                    <a:pt x="116" y="914"/>
                  </a:cubicBezTo>
                  <a:cubicBezTo>
                    <a:pt x="53" y="910"/>
                    <a:pt x="0" y="857"/>
                    <a:pt x="4" y="792"/>
                  </a:cubicBezTo>
                  <a:cubicBezTo>
                    <a:pt x="7" y="735"/>
                    <a:pt x="19" y="677"/>
                    <a:pt x="29" y="621"/>
                  </a:cubicBezTo>
                  <a:cubicBezTo>
                    <a:pt x="58" y="463"/>
                    <a:pt x="88" y="305"/>
                    <a:pt x="118" y="148"/>
                  </a:cubicBezTo>
                  <a:cubicBezTo>
                    <a:pt x="122" y="127"/>
                    <a:pt x="125" y="105"/>
                    <a:pt x="132" y="85"/>
                  </a:cubicBezTo>
                  <a:cubicBezTo>
                    <a:pt x="150" y="34"/>
                    <a:pt x="188" y="8"/>
                    <a:pt x="241" y="3"/>
                  </a:cubicBezTo>
                  <a:cubicBezTo>
                    <a:pt x="251" y="2"/>
                    <a:pt x="261" y="2"/>
                    <a:pt x="271" y="2"/>
                  </a:cubicBezTo>
                  <a:cubicBezTo>
                    <a:pt x="483" y="2"/>
                    <a:pt x="695" y="3"/>
                    <a:pt x="907" y="1"/>
                  </a:cubicBezTo>
                  <a:cubicBezTo>
                    <a:pt x="998" y="0"/>
                    <a:pt x="1048" y="42"/>
                    <a:pt x="1062" y="132"/>
                  </a:cubicBezTo>
                  <a:cubicBezTo>
                    <a:pt x="1075" y="205"/>
                    <a:pt x="1089" y="279"/>
                    <a:pt x="1103" y="352"/>
                  </a:cubicBezTo>
                  <a:cubicBezTo>
                    <a:pt x="1128" y="485"/>
                    <a:pt x="1155" y="617"/>
                    <a:pt x="1177" y="750"/>
                  </a:cubicBezTo>
                  <a:cubicBezTo>
                    <a:pt x="1190" y="826"/>
                    <a:pt x="1164" y="883"/>
                    <a:pt x="1094" y="908"/>
                  </a:cubicBezTo>
                  <a:cubicBezTo>
                    <a:pt x="1022" y="934"/>
                    <a:pt x="942" y="883"/>
                    <a:pt x="931" y="807"/>
                  </a:cubicBezTo>
                  <a:cubicBezTo>
                    <a:pt x="918" y="720"/>
                    <a:pt x="903" y="633"/>
                    <a:pt x="890" y="546"/>
                  </a:cubicBezTo>
                  <a:cubicBezTo>
                    <a:pt x="881" y="490"/>
                    <a:pt x="872" y="433"/>
                    <a:pt x="863" y="377"/>
                  </a:cubicBezTo>
                  <a:cubicBezTo>
                    <a:pt x="862" y="372"/>
                    <a:pt x="861" y="368"/>
                    <a:pt x="856" y="364"/>
                  </a:cubicBezTo>
                  <a:cubicBezTo>
                    <a:pt x="856" y="375"/>
                    <a:pt x="855" y="387"/>
                    <a:pt x="855" y="398"/>
                  </a:cubicBezTo>
                  <a:cubicBezTo>
                    <a:pt x="855" y="885"/>
                    <a:pt x="855" y="1372"/>
                    <a:pt x="855" y="1860"/>
                  </a:cubicBezTo>
                  <a:cubicBezTo>
                    <a:pt x="855" y="1904"/>
                    <a:pt x="844" y="1943"/>
                    <a:pt x="807" y="1971"/>
                  </a:cubicBezTo>
                  <a:cubicBezTo>
                    <a:pt x="792" y="1982"/>
                    <a:pt x="773" y="1989"/>
                    <a:pt x="755" y="1998"/>
                  </a:cubicBezTo>
                  <a:cubicBezTo>
                    <a:pt x="739" y="1998"/>
                    <a:pt x="723" y="1998"/>
                    <a:pt x="707" y="1998"/>
                  </a:cubicBezTo>
                  <a:cubicBezTo>
                    <a:pt x="706" y="1997"/>
                    <a:pt x="705" y="1996"/>
                    <a:pt x="704" y="1995"/>
                  </a:cubicBezTo>
                  <a:cubicBezTo>
                    <a:pt x="637" y="1977"/>
                    <a:pt x="605" y="1923"/>
                    <a:pt x="605" y="1852"/>
                  </a:cubicBezTo>
                  <a:cubicBezTo>
                    <a:pt x="607" y="1624"/>
                    <a:pt x="606" y="1396"/>
                    <a:pt x="606" y="1168"/>
                  </a:cubicBezTo>
                  <a:cubicBezTo>
                    <a:pt x="606" y="1154"/>
                    <a:pt x="606" y="1139"/>
                    <a:pt x="606" y="1124"/>
                  </a:cubicBezTo>
                  <a:cubicBezTo>
                    <a:pt x="606" y="1114"/>
                    <a:pt x="604" y="1108"/>
                    <a:pt x="592" y="1108"/>
                  </a:cubicBezTo>
                  <a:cubicBezTo>
                    <a:pt x="580" y="1108"/>
                    <a:pt x="575" y="1113"/>
                    <a:pt x="576" y="1125"/>
                  </a:cubicBezTo>
                  <a:cubicBezTo>
                    <a:pt x="576" y="1131"/>
                    <a:pt x="576" y="1137"/>
                    <a:pt x="576" y="1143"/>
                  </a:cubicBezTo>
                  <a:cubicBezTo>
                    <a:pt x="576" y="1381"/>
                    <a:pt x="576" y="1620"/>
                    <a:pt x="576" y="1858"/>
                  </a:cubicBezTo>
                  <a:cubicBezTo>
                    <a:pt x="576" y="1899"/>
                    <a:pt x="567" y="1937"/>
                    <a:pt x="535" y="1964"/>
                  </a:cubicBezTo>
                  <a:cubicBezTo>
                    <a:pt x="518" y="1979"/>
                    <a:pt x="495" y="1987"/>
                    <a:pt x="475" y="1998"/>
                  </a:cubicBezTo>
                  <a:cubicBezTo>
                    <a:pt x="459" y="1998"/>
                    <a:pt x="443" y="1998"/>
                    <a:pt x="427" y="1998"/>
                  </a:cubicBezTo>
                  <a:close/>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1"/>
            <p:cNvSpPr>
              <a:spLocks/>
            </p:cNvSpPr>
            <p:nvPr/>
          </p:nvSpPr>
          <p:spPr bwMode="auto">
            <a:xfrm>
              <a:off x="606" y="7"/>
              <a:ext cx="1019" cy="1007"/>
            </a:xfrm>
            <a:custGeom>
              <a:avLst/>
              <a:gdLst>
                <a:gd name="T0" fmla="*/ 303 w 534"/>
                <a:gd name="T1" fmla="*/ 0 h 527"/>
                <a:gd name="T2" fmla="*/ 399 w 534"/>
                <a:gd name="T3" fmla="*/ 38 h 527"/>
                <a:gd name="T4" fmla="*/ 511 w 534"/>
                <a:gd name="T5" fmla="*/ 298 h 527"/>
                <a:gd name="T6" fmla="*/ 184 w 534"/>
                <a:gd name="T7" fmla="*/ 477 h 527"/>
                <a:gd name="T8" fmla="*/ 34 w 534"/>
                <a:gd name="T9" fmla="*/ 185 h 527"/>
                <a:gd name="T10" fmla="*/ 232 w 534"/>
                <a:gd name="T11" fmla="*/ 3 h 527"/>
                <a:gd name="T12" fmla="*/ 239 w 534"/>
                <a:gd name="T13" fmla="*/ 0 h 527"/>
                <a:gd name="T14" fmla="*/ 303 w 534"/>
                <a:gd name="T15" fmla="*/ 0 h 5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4" h="527">
                  <a:moveTo>
                    <a:pt x="303" y="0"/>
                  </a:moveTo>
                  <a:cubicBezTo>
                    <a:pt x="335" y="12"/>
                    <a:pt x="368" y="22"/>
                    <a:pt x="399" y="38"/>
                  </a:cubicBezTo>
                  <a:cubicBezTo>
                    <a:pt x="485" y="83"/>
                    <a:pt x="534" y="202"/>
                    <a:pt x="511" y="298"/>
                  </a:cubicBezTo>
                  <a:cubicBezTo>
                    <a:pt x="476" y="449"/>
                    <a:pt x="321" y="527"/>
                    <a:pt x="184" y="477"/>
                  </a:cubicBezTo>
                  <a:cubicBezTo>
                    <a:pt x="70" y="435"/>
                    <a:pt x="0" y="302"/>
                    <a:pt x="34" y="185"/>
                  </a:cubicBezTo>
                  <a:cubicBezTo>
                    <a:pt x="63" y="84"/>
                    <a:pt x="131" y="26"/>
                    <a:pt x="232" y="3"/>
                  </a:cubicBezTo>
                  <a:cubicBezTo>
                    <a:pt x="234" y="3"/>
                    <a:pt x="237" y="1"/>
                    <a:pt x="239" y="0"/>
                  </a:cubicBezTo>
                  <a:cubicBezTo>
                    <a:pt x="260" y="0"/>
                    <a:pt x="282" y="0"/>
                    <a:pt x="303" y="0"/>
                  </a:cubicBezTo>
                  <a:close/>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9" name="Rectangle 28"/>
          <p:cNvSpPr/>
          <p:nvPr/>
        </p:nvSpPr>
        <p:spPr bwMode="auto">
          <a:xfrm>
            <a:off x="257175" y="3555402"/>
            <a:ext cx="2489959" cy="5242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39891" rIns="186521" bIns="104919" numCol="1" spcCol="0" rtlCol="0" fromWordArt="0" anchor="t" anchorCtr="0" forceAA="0" compatLnSpc="1">
            <a:prstTxWarp prst="textNoShape">
              <a:avLst/>
            </a:prstTxWarp>
            <a:spAutoFit/>
          </a:bodyPr>
          <a:lstStyle/>
          <a:p>
            <a:pPr defTabSz="1243395" fontAlgn="base">
              <a:lnSpc>
                <a:spcPct val="90000"/>
              </a:lnSpc>
              <a:spcBef>
                <a:spcPct val="0"/>
              </a:spcBef>
              <a:spcAft>
                <a:spcPts val="408"/>
              </a:spcAft>
            </a:pPr>
            <a:r>
              <a:rPr lang="en-US" sz="2000" dirty="0">
                <a:gradFill>
                  <a:gsLst>
                    <a:gs pos="1250">
                      <a:schemeClr val="tx1"/>
                    </a:gs>
                    <a:gs pos="100000">
                      <a:schemeClr val="tx1"/>
                    </a:gs>
                  </a:gsLst>
                  <a:lin ang="5400000" scaled="0"/>
                </a:gradFill>
                <a:latin typeface="+mj-lt"/>
              </a:rPr>
              <a:t>Gender</a:t>
            </a:r>
          </a:p>
        </p:txBody>
      </p:sp>
      <p:sp>
        <p:nvSpPr>
          <p:cNvPr id="30" name="Rectangle 29"/>
          <p:cNvSpPr/>
          <p:nvPr/>
        </p:nvSpPr>
        <p:spPr bwMode="auto">
          <a:xfrm>
            <a:off x="257175" y="2128995"/>
            <a:ext cx="2489959" cy="5242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39891" rIns="186521" bIns="104919" numCol="1" spcCol="0" rtlCol="0" fromWordArt="0" anchor="t" anchorCtr="0" forceAA="0" compatLnSpc="1">
            <a:prstTxWarp prst="textNoShape">
              <a:avLst/>
            </a:prstTxWarp>
            <a:spAutoFit/>
          </a:bodyPr>
          <a:lstStyle/>
          <a:p>
            <a:pPr defTabSz="1243395" fontAlgn="base">
              <a:lnSpc>
                <a:spcPct val="90000"/>
              </a:lnSpc>
              <a:spcBef>
                <a:spcPct val="0"/>
              </a:spcBef>
              <a:spcAft>
                <a:spcPts val="408"/>
              </a:spcAft>
            </a:pPr>
            <a:r>
              <a:rPr lang="en-US" sz="2000" dirty="0">
                <a:gradFill>
                  <a:gsLst>
                    <a:gs pos="1250">
                      <a:schemeClr val="tx1"/>
                    </a:gs>
                    <a:gs pos="100000">
                      <a:schemeClr val="tx1"/>
                    </a:gs>
                  </a:gsLst>
                  <a:lin ang="5400000" scaled="0"/>
                </a:gradFill>
                <a:latin typeface="+mj-lt"/>
              </a:rPr>
              <a:t>Zip code</a:t>
            </a:r>
          </a:p>
        </p:txBody>
      </p:sp>
      <p:sp>
        <p:nvSpPr>
          <p:cNvPr id="31" name="Freeform 5"/>
          <p:cNvSpPr>
            <a:spLocks noEditPoints="1"/>
          </p:cNvSpPr>
          <p:nvPr/>
        </p:nvSpPr>
        <p:spPr bwMode="auto">
          <a:xfrm>
            <a:off x="453150" y="2924776"/>
            <a:ext cx="699293" cy="436144"/>
          </a:xfrm>
          <a:custGeom>
            <a:avLst/>
            <a:gdLst>
              <a:gd name="T0" fmla="*/ 78 w 287"/>
              <a:gd name="T1" fmla="*/ 51 h 179"/>
              <a:gd name="T2" fmla="*/ 0 w 287"/>
              <a:gd name="T3" fmla="*/ 179 h 179"/>
              <a:gd name="T4" fmla="*/ 287 w 287"/>
              <a:gd name="T5" fmla="*/ 179 h 179"/>
              <a:gd name="T6" fmla="*/ 163 w 287"/>
              <a:gd name="T7" fmla="*/ 0 h 179"/>
              <a:gd name="T8" fmla="*/ 109 w 287"/>
              <a:gd name="T9" fmla="*/ 71 h 179"/>
              <a:gd name="T10" fmla="*/ 99 w 287"/>
              <a:gd name="T11" fmla="*/ 65 h 179"/>
              <a:gd name="T12" fmla="*/ 78 w 287"/>
              <a:gd name="T13" fmla="*/ 51 h 179"/>
              <a:gd name="T14" fmla="*/ 27 w 287"/>
              <a:gd name="T15" fmla="*/ 163 h 179"/>
              <a:gd name="T16" fmla="*/ 81 w 287"/>
              <a:gd name="T17" fmla="*/ 73 h 179"/>
              <a:gd name="T18" fmla="*/ 112 w 287"/>
              <a:gd name="T19" fmla="*/ 92 h 179"/>
              <a:gd name="T20" fmla="*/ 128 w 287"/>
              <a:gd name="T21" fmla="*/ 73 h 179"/>
              <a:gd name="T22" fmla="*/ 145 w 287"/>
              <a:gd name="T23" fmla="*/ 91 h 179"/>
              <a:gd name="T24" fmla="*/ 159 w 287"/>
              <a:gd name="T25" fmla="*/ 77 h 179"/>
              <a:gd name="T26" fmla="*/ 177 w 287"/>
              <a:gd name="T27" fmla="*/ 94 h 179"/>
              <a:gd name="T28" fmla="*/ 196 w 287"/>
              <a:gd name="T29" fmla="*/ 75 h 179"/>
              <a:gd name="T30" fmla="*/ 258 w 287"/>
              <a:gd name="T31" fmla="*/ 163 h 179"/>
              <a:gd name="T32" fmla="*/ 27 w 287"/>
              <a:gd name="T33" fmla="*/ 163 h 179"/>
              <a:gd name="T34" fmla="*/ 186 w 287"/>
              <a:gd name="T35" fmla="*/ 61 h 179"/>
              <a:gd name="T36" fmla="*/ 177 w 287"/>
              <a:gd name="T37" fmla="*/ 71 h 179"/>
              <a:gd name="T38" fmla="*/ 159 w 287"/>
              <a:gd name="T39" fmla="*/ 55 h 179"/>
              <a:gd name="T40" fmla="*/ 145 w 287"/>
              <a:gd name="T41" fmla="*/ 69 h 179"/>
              <a:gd name="T42" fmla="*/ 138 w 287"/>
              <a:gd name="T43" fmla="*/ 61 h 179"/>
              <a:gd name="T44" fmla="*/ 163 w 287"/>
              <a:gd name="T45" fmla="*/ 26 h 179"/>
              <a:gd name="T46" fmla="*/ 186 w 287"/>
              <a:gd name="T47" fmla="*/ 6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7" h="179">
                <a:moveTo>
                  <a:pt x="78" y="51"/>
                </a:moveTo>
                <a:lnTo>
                  <a:pt x="0" y="179"/>
                </a:lnTo>
                <a:lnTo>
                  <a:pt x="287" y="179"/>
                </a:lnTo>
                <a:lnTo>
                  <a:pt x="163" y="0"/>
                </a:lnTo>
                <a:lnTo>
                  <a:pt x="109" y="71"/>
                </a:lnTo>
                <a:lnTo>
                  <a:pt x="99" y="65"/>
                </a:lnTo>
                <a:lnTo>
                  <a:pt x="78" y="51"/>
                </a:lnTo>
                <a:close/>
                <a:moveTo>
                  <a:pt x="27" y="163"/>
                </a:moveTo>
                <a:lnTo>
                  <a:pt x="81" y="73"/>
                </a:lnTo>
                <a:lnTo>
                  <a:pt x="112" y="92"/>
                </a:lnTo>
                <a:lnTo>
                  <a:pt x="128" y="73"/>
                </a:lnTo>
                <a:lnTo>
                  <a:pt x="145" y="91"/>
                </a:lnTo>
                <a:lnTo>
                  <a:pt x="159" y="77"/>
                </a:lnTo>
                <a:lnTo>
                  <a:pt x="177" y="94"/>
                </a:lnTo>
                <a:lnTo>
                  <a:pt x="196" y="75"/>
                </a:lnTo>
                <a:lnTo>
                  <a:pt x="258" y="163"/>
                </a:lnTo>
                <a:lnTo>
                  <a:pt x="27" y="163"/>
                </a:lnTo>
                <a:close/>
                <a:moveTo>
                  <a:pt x="186" y="61"/>
                </a:moveTo>
                <a:lnTo>
                  <a:pt x="177" y="71"/>
                </a:lnTo>
                <a:lnTo>
                  <a:pt x="159" y="55"/>
                </a:lnTo>
                <a:lnTo>
                  <a:pt x="145" y="69"/>
                </a:lnTo>
                <a:lnTo>
                  <a:pt x="138" y="61"/>
                </a:lnTo>
                <a:lnTo>
                  <a:pt x="163" y="26"/>
                </a:lnTo>
                <a:lnTo>
                  <a:pt x="186" y="61"/>
                </a:lnTo>
                <a:close/>
              </a:path>
            </a:pathLst>
          </a:custGeom>
          <a:solidFill>
            <a:schemeClr val="accent4"/>
          </a:solidFill>
          <a:ln w="19050">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32" name="Rectangle 31"/>
          <p:cNvSpPr/>
          <p:nvPr/>
        </p:nvSpPr>
        <p:spPr bwMode="auto">
          <a:xfrm>
            <a:off x="995703" y="2670434"/>
            <a:ext cx="1141995" cy="94482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39891" rIns="186521" bIns="104919" numCol="1" spcCol="0" rtlCol="0" fromWordArt="0" anchor="t" anchorCtr="0" forceAA="0" compatLnSpc="1">
            <a:prstTxWarp prst="textNoShape">
              <a:avLst/>
            </a:prstTxWarp>
            <a:spAutoFit/>
          </a:bodyPr>
          <a:lstStyle/>
          <a:p>
            <a:pPr defTabSz="1243395" fontAlgn="base">
              <a:lnSpc>
                <a:spcPct val="90000"/>
              </a:lnSpc>
              <a:spcBef>
                <a:spcPct val="0"/>
              </a:spcBef>
              <a:spcAft>
                <a:spcPts val="408"/>
              </a:spcAft>
            </a:pPr>
            <a:r>
              <a:rPr lang="en-US" sz="2800" b="1" dirty="0">
                <a:gradFill>
                  <a:gsLst>
                    <a:gs pos="1250">
                      <a:schemeClr val="accent4"/>
                    </a:gs>
                    <a:gs pos="100000">
                      <a:schemeClr val="accent4"/>
                    </a:gs>
                  </a:gsLst>
                  <a:lin ang="5400000" scaled="0"/>
                </a:gradFill>
              </a:rPr>
              <a:t>18%</a:t>
            </a:r>
          </a:p>
          <a:p>
            <a:pPr defTabSz="1243395" fontAlgn="base">
              <a:lnSpc>
                <a:spcPct val="90000"/>
              </a:lnSpc>
              <a:spcBef>
                <a:spcPct val="0"/>
              </a:spcBef>
              <a:spcAft>
                <a:spcPts val="408"/>
              </a:spcAft>
            </a:pPr>
            <a:r>
              <a:rPr lang="en-US" sz="2800" b="1" baseline="30000" dirty="0">
                <a:gradFill>
                  <a:gsLst>
                    <a:gs pos="1250">
                      <a:schemeClr val="accent4"/>
                    </a:gs>
                    <a:gs pos="100000">
                      <a:schemeClr val="accent4"/>
                    </a:gs>
                  </a:gsLst>
                  <a:lin ang="5400000" scaled="0"/>
                </a:gradFill>
              </a:rPr>
              <a:t>rural</a:t>
            </a:r>
            <a:endParaRPr lang="en-US" sz="1800" baseline="30000" dirty="0">
              <a:gradFill>
                <a:gsLst>
                  <a:gs pos="1250">
                    <a:schemeClr val="accent4"/>
                  </a:gs>
                  <a:gs pos="100000">
                    <a:schemeClr val="accent4"/>
                  </a:gs>
                </a:gsLst>
                <a:lin ang="5400000" scaled="0"/>
              </a:gradFill>
            </a:endParaRPr>
          </a:p>
        </p:txBody>
      </p:sp>
      <p:sp>
        <p:nvSpPr>
          <p:cNvPr id="33" name="Rectangle 32"/>
          <p:cNvSpPr/>
          <p:nvPr/>
        </p:nvSpPr>
        <p:spPr bwMode="auto">
          <a:xfrm>
            <a:off x="3387950" y="2670434"/>
            <a:ext cx="1141995" cy="94482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39891" rIns="186521" bIns="104919" numCol="1" spcCol="0" rtlCol="0" fromWordArt="0" anchor="t" anchorCtr="0" forceAA="0" compatLnSpc="1">
            <a:prstTxWarp prst="textNoShape">
              <a:avLst/>
            </a:prstTxWarp>
            <a:spAutoFit/>
          </a:bodyPr>
          <a:lstStyle/>
          <a:p>
            <a:pPr defTabSz="1243395" fontAlgn="base">
              <a:lnSpc>
                <a:spcPct val="90000"/>
              </a:lnSpc>
              <a:spcBef>
                <a:spcPct val="0"/>
              </a:spcBef>
              <a:spcAft>
                <a:spcPts val="408"/>
              </a:spcAft>
            </a:pPr>
            <a:r>
              <a:rPr lang="en-US" sz="2800" b="1" dirty="0">
                <a:gradFill>
                  <a:gsLst>
                    <a:gs pos="1250">
                      <a:schemeClr val="accent4"/>
                    </a:gs>
                    <a:gs pos="100000">
                      <a:schemeClr val="accent4"/>
                    </a:gs>
                  </a:gsLst>
                  <a:lin ang="5400000" scaled="0"/>
                </a:gradFill>
              </a:rPr>
              <a:t>82%</a:t>
            </a:r>
          </a:p>
          <a:p>
            <a:pPr defTabSz="1243395" fontAlgn="base">
              <a:lnSpc>
                <a:spcPct val="90000"/>
              </a:lnSpc>
              <a:spcBef>
                <a:spcPct val="0"/>
              </a:spcBef>
              <a:spcAft>
                <a:spcPts val="408"/>
              </a:spcAft>
            </a:pPr>
            <a:r>
              <a:rPr lang="en-US" sz="2800" b="1" baseline="30000" dirty="0">
                <a:gradFill>
                  <a:gsLst>
                    <a:gs pos="1250">
                      <a:schemeClr val="accent4"/>
                    </a:gs>
                    <a:gs pos="100000">
                      <a:schemeClr val="accent4"/>
                    </a:gs>
                  </a:gsLst>
                  <a:lin ang="5400000" scaled="0"/>
                </a:gradFill>
              </a:rPr>
              <a:t>urban</a:t>
            </a:r>
          </a:p>
        </p:txBody>
      </p:sp>
      <p:grpSp>
        <p:nvGrpSpPr>
          <p:cNvPr id="35" name="Group 14"/>
          <p:cNvGrpSpPr>
            <a:grpSpLocks noChangeAspect="1"/>
          </p:cNvGrpSpPr>
          <p:nvPr/>
        </p:nvGrpSpPr>
        <p:grpSpPr bwMode="auto">
          <a:xfrm>
            <a:off x="2281666" y="2227243"/>
            <a:ext cx="1161417" cy="1127264"/>
            <a:chOff x="11" y="11"/>
            <a:chExt cx="340" cy="330"/>
          </a:xfrm>
        </p:grpSpPr>
        <p:sp>
          <p:nvSpPr>
            <p:cNvPr id="37" name="Rectangle 15"/>
            <p:cNvSpPr>
              <a:spLocks noChangeArrowheads="1"/>
            </p:cNvSpPr>
            <p:nvPr/>
          </p:nvSpPr>
          <p:spPr bwMode="auto">
            <a:xfrm>
              <a:off x="123" y="42"/>
              <a:ext cx="153" cy="299"/>
            </a:xfrm>
            <a:prstGeom prst="rect">
              <a:avLst/>
            </a:prstGeom>
            <a:noFill/>
            <a:ln w="12700"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16"/>
            <p:cNvSpPr>
              <a:spLocks/>
            </p:cNvSpPr>
            <p:nvPr/>
          </p:nvSpPr>
          <p:spPr bwMode="auto">
            <a:xfrm>
              <a:off x="11" y="118"/>
              <a:ext cx="85" cy="223"/>
            </a:xfrm>
            <a:custGeom>
              <a:avLst/>
              <a:gdLst>
                <a:gd name="T0" fmla="*/ 85 w 85"/>
                <a:gd name="T1" fmla="*/ 223 h 223"/>
                <a:gd name="T2" fmla="*/ 0 w 85"/>
                <a:gd name="T3" fmla="*/ 223 h 223"/>
                <a:gd name="T4" fmla="*/ 0 w 85"/>
                <a:gd name="T5" fmla="*/ 0 h 223"/>
                <a:gd name="T6" fmla="*/ 85 w 85"/>
                <a:gd name="T7" fmla="*/ 0 h 223"/>
              </a:gdLst>
              <a:ahLst/>
              <a:cxnLst>
                <a:cxn ang="0">
                  <a:pos x="T0" y="T1"/>
                </a:cxn>
                <a:cxn ang="0">
                  <a:pos x="T2" y="T3"/>
                </a:cxn>
                <a:cxn ang="0">
                  <a:pos x="T4" y="T5"/>
                </a:cxn>
                <a:cxn ang="0">
                  <a:pos x="T6" y="T7"/>
                </a:cxn>
              </a:cxnLst>
              <a:rect l="0" t="0" r="r" b="b"/>
              <a:pathLst>
                <a:path w="85" h="223">
                  <a:moveTo>
                    <a:pt x="85" y="223"/>
                  </a:moveTo>
                  <a:lnTo>
                    <a:pt x="0" y="223"/>
                  </a:lnTo>
                  <a:lnTo>
                    <a:pt x="0" y="0"/>
                  </a:lnTo>
                  <a:lnTo>
                    <a:pt x="85" y="0"/>
                  </a:lnTo>
                </a:path>
              </a:pathLst>
            </a:custGeom>
            <a:noFill/>
            <a:ln w="12700"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17"/>
            <p:cNvSpPr>
              <a:spLocks/>
            </p:cNvSpPr>
            <p:nvPr/>
          </p:nvSpPr>
          <p:spPr bwMode="auto">
            <a:xfrm>
              <a:off x="303" y="197"/>
              <a:ext cx="48" cy="144"/>
            </a:xfrm>
            <a:custGeom>
              <a:avLst/>
              <a:gdLst>
                <a:gd name="T0" fmla="*/ 0 w 48"/>
                <a:gd name="T1" fmla="*/ 144 h 144"/>
                <a:gd name="T2" fmla="*/ 48 w 48"/>
                <a:gd name="T3" fmla="*/ 144 h 144"/>
                <a:gd name="T4" fmla="*/ 48 w 48"/>
                <a:gd name="T5" fmla="*/ 0 h 144"/>
                <a:gd name="T6" fmla="*/ 0 w 48"/>
                <a:gd name="T7" fmla="*/ 0 h 144"/>
              </a:gdLst>
              <a:ahLst/>
              <a:cxnLst>
                <a:cxn ang="0">
                  <a:pos x="T0" y="T1"/>
                </a:cxn>
                <a:cxn ang="0">
                  <a:pos x="T2" y="T3"/>
                </a:cxn>
                <a:cxn ang="0">
                  <a:pos x="T4" y="T5"/>
                </a:cxn>
                <a:cxn ang="0">
                  <a:pos x="T6" y="T7"/>
                </a:cxn>
              </a:cxnLst>
              <a:rect l="0" t="0" r="r" b="b"/>
              <a:pathLst>
                <a:path w="48" h="144">
                  <a:moveTo>
                    <a:pt x="0" y="144"/>
                  </a:moveTo>
                  <a:lnTo>
                    <a:pt x="48" y="144"/>
                  </a:lnTo>
                  <a:lnTo>
                    <a:pt x="48" y="0"/>
                  </a:lnTo>
                  <a:lnTo>
                    <a:pt x="0" y="0"/>
                  </a:lnTo>
                </a:path>
              </a:pathLst>
            </a:custGeom>
            <a:noFill/>
            <a:ln w="12700"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18"/>
            <p:cNvSpPr>
              <a:spLocks/>
            </p:cNvSpPr>
            <p:nvPr/>
          </p:nvSpPr>
          <p:spPr bwMode="auto">
            <a:xfrm>
              <a:off x="181" y="287"/>
              <a:ext cx="37" cy="54"/>
            </a:xfrm>
            <a:custGeom>
              <a:avLst/>
              <a:gdLst>
                <a:gd name="T0" fmla="*/ 19 w 19"/>
                <a:gd name="T1" fmla="*/ 28 h 28"/>
                <a:gd name="T2" fmla="*/ 19 w 19"/>
                <a:gd name="T3" fmla="*/ 10 h 28"/>
                <a:gd name="T4" fmla="*/ 9 w 19"/>
                <a:gd name="T5" fmla="*/ 0 h 28"/>
                <a:gd name="T6" fmla="*/ 0 w 19"/>
                <a:gd name="T7" fmla="*/ 10 h 28"/>
                <a:gd name="T8" fmla="*/ 0 w 19"/>
                <a:gd name="T9" fmla="*/ 28 h 28"/>
              </a:gdLst>
              <a:ahLst/>
              <a:cxnLst>
                <a:cxn ang="0">
                  <a:pos x="T0" y="T1"/>
                </a:cxn>
                <a:cxn ang="0">
                  <a:pos x="T2" y="T3"/>
                </a:cxn>
                <a:cxn ang="0">
                  <a:pos x="T4" y="T5"/>
                </a:cxn>
                <a:cxn ang="0">
                  <a:pos x="T6" y="T7"/>
                </a:cxn>
                <a:cxn ang="0">
                  <a:pos x="T8" y="T9"/>
                </a:cxn>
              </a:cxnLst>
              <a:rect l="0" t="0" r="r" b="b"/>
              <a:pathLst>
                <a:path w="19" h="28">
                  <a:moveTo>
                    <a:pt x="19" y="28"/>
                  </a:moveTo>
                  <a:cubicBezTo>
                    <a:pt x="19" y="10"/>
                    <a:pt x="19" y="10"/>
                    <a:pt x="19" y="10"/>
                  </a:cubicBezTo>
                  <a:cubicBezTo>
                    <a:pt x="19" y="5"/>
                    <a:pt x="15" y="0"/>
                    <a:pt x="9" y="0"/>
                  </a:cubicBezTo>
                  <a:cubicBezTo>
                    <a:pt x="4" y="0"/>
                    <a:pt x="0" y="5"/>
                    <a:pt x="0" y="10"/>
                  </a:cubicBezTo>
                  <a:cubicBezTo>
                    <a:pt x="0" y="28"/>
                    <a:pt x="0" y="28"/>
                    <a:pt x="0" y="28"/>
                  </a:cubicBezTo>
                </a:path>
              </a:pathLst>
            </a:custGeom>
            <a:noFill/>
            <a:ln w="12700"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Rectangle 19"/>
            <p:cNvSpPr>
              <a:spLocks noChangeArrowheads="1"/>
            </p:cNvSpPr>
            <p:nvPr/>
          </p:nvSpPr>
          <p:spPr bwMode="auto">
            <a:xfrm>
              <a:off x="152" y="11"/>
              <a:ext cx="43" cy="31"/>
            </a:xfrm>
            <a:prstGeom prst="rect">
              <a:avLst/>
            </a:prstGeom>
            <a:noFill/>
            <a:ln w="12700"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Rectangle 20"/>
            <p:cNvSpPr>
              <a:spLocks noChangeArrowheads="1"/>
            </p:cNvSpPr>
            <p:nvPr/>
          </p:nvSpPr>
          <p:spPr bwMode="auto">
            <a:xfrm>
              <a:off x="235" y="69"/>
              <a:ext cx="16" cy="16"/>
            </a:xfrm>
            <a:prstGeom prst="rect">
              <a:avLst/>
            </a:prstGeom>
            <a:solidFill>
              <a:schemeClr val="accent4"/>
            </a:solidFill>
            <a:ln w="12700">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 name="Rectangle 21"/>
            <p:cNvSpPr>
              <a:spLocks noChangeArrowheads="1"/>
            </p:cNvSpPr>
            <p:nvPr/>
          </p:nvSpPr>
          <p:spPr bwMode="auto">
            <a:xfrm>
              <a:off x="235" y="110"/>
              <a:ext cx="16" cy="15"/>
            </a:xfrm>
            <a:prstGeom prst="rect">
              <a:avLst/>
            </a:prstGeom>
            <a:solidFill>
              <a:schemeClr val="accent4"/>
            </a:solidFill>
            <a:ln w="12700">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 name="Rectangle 22"/>
            <p:cNvSpPr>
              <a:spLocks noChangeArrowheads="1"/>
            </p:cNvSpPr>
            <p:nvPr/>
          </p:nvSpPr>
          <p:spPr bwMode="auto">
            <a:xfrm>
              <a:off x="235" y="149"/>
              <a:ext cx="16" cy="15"/>
            </a:xfrm>
            <a:prstGeom prst="rect">
              <a:avLst/>
            </a:prstGeom>
            <a:solidFill>
              <a:schemeClr val="accent4"/>
            </a:solidFill>
            <a:ln w="12700">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 name="Rectangle 23"/>
            <p:cNvSpPr>
              <a:spLocks noChangeArrowheads="1"/>
            </p:cNvSpPr>
            <p:nvPr/>
          </p:nvSpPr>
          <p:spPr bwMode="auto">
            <a:xfrm>
              <a:off x="235" y="190"/>
              <a:ext cx="16" cy="15"/>
            </a:xfrm>
            <a:prstGeom prst="rect">
              <a:avLst/>
            </a:prstGeom>
            <a:solidFill>
              <a:schemeClr val="accent4"/>
            </a:solidFill>
            <a:ln w="12700">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 name="Rectangle 24"/>
            <p:cNvSpPr>
              <a:spLocks noChangeArrowheads="1"/>
            </p:cNvSpPr>
            <p:nvPr/>
          </p:nvSpPr>
          <p:spPr bwMode="auto">
            <a:xfrm>
              <a:off x="235" y="228"/>
              <a:ext cx="16" cy="16"/>
            </a:xfrm>
            <a:prstGeom prst="rect">
              <a:avLst/>
            </a:prstGeom>
            <a:solidFill>
              <a:schemeClr val="accent4"/>
            </a:solidFill>
            <a:ln w="12700">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 name="Rectangle 25"/>
            <p:cNvSpPr>
              <a:spLocks noChangeArrowheads="1"/>
            </p:cNvSpPr>
            <p:nvPr/>
          </p:nvSpPr>
          <p:spPr bwMode="auto">
            <a:xfrm>
              <a:off x="148" y="69"/>
              <a:ext cx="16" cy="16"/>
            </a:xfrm>
            <a:prstGeom prst="rect">
              <a:avLst/>
            </a:prstGeom>
            <a:solidFill>
              <a:schemeClr val="accent4"/>
            </a:solidFill>
            <a:ln w="12700">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 name="Rectangle 26"/>
            <p:cNvSpPr>
              <a:spLocks noChangeArrowheads="1"/>
            </p:cNvSpPr>
            <p:nvPr/>
          </p:nvSpPr>
          <p:spPr bwMode="auto">
            <a:xfrm>
              <a:off x="148" y="110"/>
              <a:ext cx="16" cy="15"/>
            </a:xfrm>
            <a:prstGeom prst="rect">
              <a:avLst/>
            </a:prstGeom>
            <a:solidFill>
              <a:schemeClr val="accent4"/>
            </a:solidFill>
            <a:ln w="12700">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 name="Rectangle 27"/>
            <p:cNvSpPr>
              <a:spLocks noChangeArrowheads="1"/>
            </p:cNvSpPr>
            <p:nvPr/>
          </p:nvSpPr>
          <p:spPr bwMode="auto">
            <a:xfrm>
              <a:off x="148" y="149"/>
              <a:ext cx="16" cy="15"/>
            </a:xfrm>
            <a:prstGeom prst="rect">
              <a:avLst/>
            </a:prstGeom>
            <a:solidFill>
              <a:schemeClr val="accent4"/>
            </a:solidFill>
            <a:ln w="12700">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 name="Rectangle 28"/>
            <p:cNvSpPr>
              <a:spLocks noChangeArrowheads="1"/>
            </p:cNvSpPr>
            <p:nvPr/>
          </p:nvSpPr>
          <p:spPr bwMode="auto">
            <a:xfrm>
              <a:off x="148" y="190"/>
              <a:ext cx="16" cy="15"/>
            </a:xfrm>
            <a:prstGeom prst="rect">
              <a:avLst/>
            </a:prstGeom>
            <a:solidFill>
              <a:schemeClr val="accent4"/>
            </a:solidFill>
            <a:ln w="12700">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 name="Rectangle 29"/>
            <p:cNvSpPr>
              <a:spLocks noChangeArrowheads="1"/>
            </p:cNvSpPr>
            <p:nvPr/>
          </p:nvSpPr>
          <p:spPr bwMode="auto">
            <a:xfrm>
              <a:off x="148" y="228"/>
              <a:ext cx="16" cy="16"/>
            </a:xfrm>
            <a:prstGeom prst="rect">
              <a:avLst/>
            </a:prstGeom>
            <a:solidFill>
              <a:schemeClr val="accent4"/>
            </a:solidFill>
            <a:ln w="12700">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 name="Rectangle 30"/>
            <p:cNvSpPr>
              <a:spLocks noChangeArrowheads="1"/>
            </p:cNvSpPr>
            <p:nvPr/>
          </p:nvSpPr>
          <p:spPr bwMode="auto">
            <a:xfrm>
              <a:off x="191" y="69"/>
              <a:ext cx="15" cy="16"/>
            </a:xfrm>
            <a:prstGeom prst="rect">
              <a:avLst/>
            </a:prstGeom>
            <a:solidFill>
              <a:schemeClr val="accent4"/>
            </a:solidFill>
            <a:ln w="12700">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 name="Rectangle 31"/>
            <p:cNvSpPr>
              <a:spLocks noChangeArrowheads="1"/>
            </p:cNvSpPr>
            <p:nvPr/>
          </p:nvSpPr>
          <p:spPr bwMode="auto">
            <a:xfrm>
              <a:off x="191" y="110"/>
              <a:ext cx="15" cy="15"/>
            </a:xfrm>
            <a:prstGeom prst="rect">
              <a:avLst/>
            </a:prstGeom>
            <a:solidFill>
              <a:schemeClr val="accent4"/>
            </a:solidFill>
            <a:ln w="12700">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 name="Rectangle 32"/>
            <p:cNvSpPr>
              <a:spLocks noChangeArrowheads="1"/>
            </p:cNvSpPr>
            <p:nvPr/>
          </p:nvSpPr>
          <p:spPr bwMode="auto">
            <a:xfrm>
              <a:off x="191" y="149"/>
              <a:ext cx="15" cy="15"/>
            </a:xfrm>
            <a:prstGeom prst="rect">
              <a:avLst/>
            </a:prstGeom>
            <a:solidFill>
              <a:schemeClr val="accent4"/>
            </a:solidFill>
            <a:ln w="12700">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 name="Rectangle 33"/>
            <p:cNvSpPr>
              <a:spLocks noChangeArrowheads="1"/>
            </p:cNvSpPr>
            <p:nvPr/>
          </p:nvSpPr>
          <p:spPr bwMode="auto">
            <a:xfrm>
              <a:off x="191" y="190"/>
              <a:ext cx="15" cy="15"/>
            </a:xfrm>
            <a:prstGeom prst="rect">
              <a:avLst/>
            </a:prstGeom>
            <a:solidFill>
              <a:schemeClr val="accent4"/>
            </a:solidFill>
            <a:ln w="12700">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 name="Rectangle 34"/>
            <p:cNvSpPr>
              <a:spLocks noChangeArrowheads="1"/>
            </p:cNvSpPr>
            <p:nvPr/>
          </p:nvSpPr>
          <p:spPr bwMode="auto">
            <a:xfrm>
              <a:off x="191" y="228"/>
              <a:ext cx="15" cy="16"/>
            </a:xfrm>
            <a:prstGeom prst="rect">
              <a:avLst/>
            </a:prstGeom>
            <a:solidFill>
              <a:schemeClr val="accent4"/>
            </a:solidFill>
            <a:ln w="12700">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 name="Rectangle 35"/>
            <p:cNvSpPr>
              <a:spLocks noChangeArrowheads="1"/>
            </p:cNvSpPr>
            <p:nvPr/>
          </p:nvSpPr>
          <p:spPr bwMode="auto">
            <a:xfrm>
              <a:off x="38" y="149"/>
              <a:ext cx="15" cy="15"/>
            </a:xfrm>
            <a:prstGeom prst="rect">
              <a:avLst/>
            </a:prstGeom>
            <a:solidFill>
              <a:schemeClr val="accent4"/>
            </a:solidFill>
            <a:ln w="12700">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 name="Rectangle 36"/>
            <p:cNvSpPr>
              <a:spLocks noChangeArrowheads="1"/>
            </p:cNvSpPr>
            <p:nvPr/>
          </p:nvSpPr>
          <p:spPr bwMode="auto">
            <a:xfrm>
              <a:off x="38" y="190"/>
              <a:ext cx="15" cy="15"/>
            </a:xfrm>
            <a:prstGeom prst="rect">
              <a:avLst/>
            </a:prstGeom>
            <a:solidFill>
              <a:schemeClr val="accent4"/>
            </a:solidFill>
            <a:ln w="12700">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 name="Rectangle 37"/>
            <p:cNvSpPr>
              <a:spLocks noChangeArrowheads="1"/>
            </p:cNvSpPr>
            <p:nvPr/>
          </p:nvSpPr>
          <p:spPr bwMode="auto">
            <a:xfrm>
              <a:off x="38" y="228"/>
              <a:ext cx="15" cy="16"/>
            </a:xfrm>
            <a:prstGeom prst="rect">
              <a:avLst/>
            </a:prstGeom>
            <a:solidFill>
              <a:schemeClr val="accent4"/>
            </a:solidFill>
            <a:ln w="12700">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 name="Rectangle 38"/>
            <p:cNvSpPr>
              <a:spLocks noChangeArrowheads="1"/>
            </p:cNvSpPr>
            <p:nvPr/>
          </p:nvSpPr>
          <p:spPr bwMode="auto">
            <a:xfrm>
              <a:off x="80" y="149"/>
              <a:ext cx="16" cy="15"/>
            </a:xfrm>
            <a:prstGeom prst="rect">
              <a:avLst/>
            </a:prstGeom>
            <a:solidFill>
              <a:schemeClr val="accent4"/>
            </a:solidFill>
            <a:ln w="12700">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 name="Rectangle 39"/>
            <p:cNvSpPr>
              <a:spLocks noChangeArrowheads="1"/>
            </p:cNvSpPr>
            <p:nvPr/>
          </p:nvSpPr>
          <p:spPr bwMode="auto">
            <a:xfrm>
              <a:off x="80" y="190"/>
              <a:ext cx="16" cy="15"/>
            </a:xfrm>
            <a:prstGeom prst="rect">
              <a:avLst/>
            </a:prstGeom>
            <a:solidFill>
              <a:schemeClr val="accent4"/>
            </a:solidFill>
            <a:ln w="12700">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 name="Rectangle 40"/>
            <p:cNvSpPr>
              <a:spLocks noChangeArrowheads="1"/>
            </p:cNvSpPr>
            <p:nvPr/>
          </p:nvSpPr>
          <p:spPr bwMode="auto">
            <a:xfrm>
              <a:off x="80" y="228"/>
              <a:ext cx="16" cy="16"/>
            </a:xfrm>
            <a:prstGeom prst="rect">
              <a:avLst/>
            </a:prstGeom>
            <a:solidFill>
              <a:schemeClr val="accent4"/>
            </a:solidFill>
            <a:ln w="12700">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 name="Rectangle 41"/>
            <p:cNvSpPr>
              <a:spLocks noChangeArrowheads="1"/>
            </p:cNvSpPr>
            <p:nvPr/>
          </p:nvSpPr>
          <p:spPr bwMode="auto">
            <a:xfrm>
              <a:off x="38" y="269"/>
              <a:ext cx="15" cy="16"/>
            </a:xfrm>
            <a:prstGeom prst="rect">
              <a:avLst/>
            </a:prstGeom>
            <a:solidFill>
              <a:schemeClr val="accent4"/>
            </a:solidFill>
            <a:ln w="12700">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 name="Rectangle 42"/>
            <p:cNvSpPr>
              <a:spLocks noChangeArrowheads="1"/>
            </p:cNvSpPr>
            <p:nvPr/>
          </p:nvSpPr>
          <p:spPr bwMode="auto">
            <a:xfrm>
              <a:off x="80" y="269"/>
              <a:ext cx="16" cy="16"/>
            </a:xfrm>
            <a:prstGeom prst="rect">
              <a:avLst/>
            </a:prstGeom>
            <a:solidFill>
              <a:schemeClr val="accent4"/>
            </a:solidFill>
            <a:ln w="12700">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pic>
        <p:nvPicPr>
          <p:cNvPr id="4" name="Picture 3"/>
          <p:cNvPicPr>
            <a:picLocks noChangeAspect="1"/>
          </p:cNvPicPr>
          <p:nvPr/>
        </p:nvPicPr>
        <p:blipFill>
          <a:blip r:embed="rId4"/>
          <a:stretch>
            <a:fillRect/>
          </a:stretch>
        </p:blipFill>
        <p:spPr>
          <a:xfrm>
            <a:off x="4772658" y="2017862"/>
            <a:ext cx="4304149" cy="3304318"/>
          </a:xfrm>
          <a:prstGeom prst="rect">
            <a:avLst/>
          </a:prstGeom>
        </p:spPr>
      </p:pic>
    </p:spTree>
    <p:extLst>
      <p:ext uri="{BB962C8B-B14F-4D97-AF65-F5344CB8AC3E}">
        <p14:creationId xmlns:p14="http://schemas.microsoft.com/office/powerpoint/2010/main" val="3653088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750" fill="hold"/>
                                        <p:tgtEl>
                                          <p:spTgt spid="65"/>
                                        </p:tgtEl>
                                        <p:attrNameLst>
                                          <p:attrName>ppt_x</p:attrName>
                                        </p:attrNameLst>
                                      </p:cBhvr>
                                      <p:tavLst>
                                        <p:tav tm="0">
                                          <p:val>
                                            <p:strVal val="0-#ppt_w/2"/>
                                          </p:val>
                                        </p:tav>
                                        <p:tav tm="100000">
                                          <p:val>
                                            <p:strVal val="#ppt_x"/>
                                          </p:val>
                                        </p:tav>
                                      </p:tavLst>
                                    </p:anim>
                                    <p:anim calcmode="lin" valueType="num">
                                      <p:cBhvr additive="base">
                                        <p:cTn id="8" dur="75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a:srcRect l="22777" r="11624"/>
          <a:stretch/>
        </p:blipFill>
        <p:spPr>
          <a:xfrm>
            <a:off x="5162127" y="2136939"/>
            <a:ext cx="4164436" cy="4235286"/>
          </a:xfrm>
          <a:prstGeom prst="rect">
            <a:avLst/>
          </a:prstGeom>
        </p:spPr>
      </p:pic>
      <p:sp>
        <p:nvSpPr>
          <p:cNvPr id="2" name="Title 1"/>
          <p:cNvSpPr>
            <a:spLocks noGrp="1"/>
          </p:cNvSpPr>
          <p:nvPr>
            <p:ph type="title"/>
          </p:nvPr>
        </p:nvSpPr>
        <p:spPr/>
        <p:txBody>
          <a:bodyPr/>
          <a:lstStyle/>
          <a:p>
            <a:r>
              <a:rPr lang="en-US" dirty="0"/>
              <a:t>People are coming back year after year</a:t>
            </a:r>
          </a:p>
        </p:txBody>
      </p:sp>
      <p:sp>
        <p:nvSpPr>
          <p:cNvPr id="3" name="Text Placeholder 2"/>
          <p:cNvSpPr>
            <a:spLocks noGrp="1"/>
          </p:cNvSpPr>
          <p:nvPr>
            <p:ph type="body" sz="quarter" idx="10"/>
          </p:nvPr>
        </p:nvSpPr>
        <p:spPr>
          <a:xfrm>
            <a:off x="257175" y="968742"/>
            <a:ext cx="8865202" cy="960263"/>
          </a:xfrm>
        </p:spPr>
        <p:txBody>
          <a:bodyPr lIns="182880" rIns="182880"/>
          <a:lstStyle/>
          <a:p>
            <a:r>
              <a:rPr lang="en-US" dirty="0">
                <a:gradFill>
                  <a:gsLst>
                    <a:gs pos="0">
                      <a:schemeClr val="accent1"/>
                    </a:gs>
                    <a:gs pos="100000">
                      <a:schemeClr val="accent1"/>
                    </a:gs>
                  </a:gsLst>
                </a:gradFill>
              </a:rPr>
              <a:t>Re-enrollees outnumbered new enrollees for the first time in the 2016 Open Enrollment period – 58% to 42%. </a:t>
            </a:r>
          </a:p>
        </p:txBody>
      </p:sp>
      <p:sp>
        <p:nvSpPr>
          <p:cNvPr id="4" name="Content Placeholder 2"/>
          <p:cNvSpPr txBox="1">
            <a:spLocks/>
          </p:cNvSpPr>
          <p:nvPr/>
        </p:nvSpPr>
        <p:spPr>
          <a:xfrm>
            <a:off x="1399169" y="6528223"/>
            <a:ext cx="7460827" cy="279781"/>
          </a:xfrm>
          <a:prstGeom prst="rect">
            <a:avLst/>
          </a:prstGeom>
        </p:spPr>
        <p:txBody>
          <a:bodyPr lIns="0" tIns="0" rIns="0" bIns="0" anchor="ctr" anchorCtr="0"/>
          <a:lstStyle>
            <a:defPPr>
              <a:defRPr lang="en-US"/>
            </a:defPPr>
            <a:lvl1pPr indent="0">
              <a:spcBef>
                <a:spcPct val="20000"/>
              </a:spcBef>
              <a:buFont typeface="Arial"/>
              <a:buNone/>
              <a:defRPr sz="700"/>
            </a:lvl1pPr>
            <a:lvl2pPr marL="990575" indent="-380990">
              <a:spcBef>
                <a:spcPct val="20000"/>
              </a:spcBef>
              <a:buFont typeface="Arial"/>
              <a:buChar char="–"/>
              <a:defRPr sz="3733"/>
            </a:lvl2pPr>
            <a:lvl3pPr marL="1523962" indent="-304792">
              <a:spcBef>
                <a:spcPct val="20000"/>
              </a:spcBef>
              <a:buFont typeface="Arial"/>
              <a:buChar char="•"/>
              <a:defRPr sz="3200"/>
            </a:lvl3pPr>
            <a:lvl4pPr marL="2133547" indent="-304792">
              <a:spcBef>
                <a:spcPct val="20000"/>
              </a:spcBef>
              <a:buFont typeface="Arial"/>
              <a:buChar char="–"/>
              <a:defRPr sz="2667"/>
            </a:lvl4pPr>
            <a:lvl5pPr marL="2743131" indent="-304792">
              <a:spcBef>
                <a:spcPct val="20000"/>
              </a:spcBef>
              <a:buFont typeface="Arial"/>
              <a:buChar char="»"/>
              <a:defRPr sz="2667"/>
            </a:lvl5pPr>
            <a:lvl6pPr marL="3352716" indent="-304792">
              <a:spcBef>
                <a:spcPct val="20000"/>
              </a:spcBef>
              <a:buFont typeface="Arial"/>
              <a:buChar char="•"/>
              <a:defRPr sz="2667"/>
            </a:lvl6pPr>
            <a:lvl7pPr marL="3962301" indent="-304792">
              <a:spcBef>
                <a:spcPct val="20000"/>
              </a:spcBef>
              <a:buFont typeface="Arial"/>
              <a:buChar char="•"/>
              <a:defRPr sz="2667"/>
            </a:lvl7pPr>
            <a:lvl8pPr marL="4571886" indent="-304792">
              <a:spcBef>
                <a:spcPct val="20000"/>
              </a:spcBef>
              <a:buFont typeface="Arial"/>
              <a:buChar char="•"/>
              <a:defRPr sz="2667"/>
            </a:lvl8pPr>
            <a:lvl9pPr marL="5181470" indent="-304792">
              <a:spcBef>
                <a:spcPct val="20000"/>
              </a:spcBef>
              <a:buFont typeface="Arial"/>
              <a:buChar char="•"/>
              <a:defRPr sz="2667"/>
            </a:lvl9pPr>
          </a:lstStyle>
          <a:p>
            <a:pPr algn="r"/>
            <a:r>
              <a:rPr lang="en-US" sz="800" dirty="0">
                <a:solidFill>
                  <a:schemeClr val="tx2"/>
                </a:solidFill>
              </a:rPr>
              <a:t>Source: HHS, </a:t>
            </a:r>
            <a:r>
              <a:rPr lang="en-US" sz="800" dirty="0">
                <a:solidFill>
                  <a:schemeClr val="tx2"/>
                </a:solidFill>
                <a:hlinkClick r:id="rId4"/>
              </a:rPr>
              <a:t>Health Insurance Marketplaces 2016 Open Enrollment Period: Final Enrollment Report</a:t>
            </a:r>
            <a:r>
              <a:rPr lang="en-US" sz="800" dirty="0">
                <a:solidFill>
                  <a:schemeClr val="tx2"/>
                </a:solidFill>
              </a:rPr>
              <a:t>, March 11, 2016.</a:t>
            </a:r>
          </a:p>
        </p:txBody>
      </p:sp>
      <p:grpSp>
        <p:nvGrpSpPr>
          <p:cNvPr id="25" name="Group 24"/>
          <p:cNvGrpSpPr/>
          <p:nvPr/>
        </p:nvGrpSpPr>
        <p:grpSpPr>
          <a:xfrm>
            <a:off x="-2" y="4946618"/>
            <a:ext cx="5070851" cy="1425607"/>
            <a:chOff x="-2" y="4946618"/>
            <a:chExt cx="5070851" cy="1425607"/>
          </a:xfrm>
        </p:grpSpPr>
        <p:sp>
          <p:nvSpPr>
            <p:cNvPr id="8" name="Rectangle 7"/>
            <p:cNvSpPr/>
            <p:nvPr/>
          </p:nvSpPr>
          <p:spPr bwMode="auto">
            <a:xfrm>
              <a:off x="-2" y="4946618"/>
              <a:ext cx="5070851" cy="1425607"/>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39891" rIns="186521" bIns="104919" numCol="1" spcCol="0" rtlCol="0" fromWordArt="0" anchor="t" anchorCtr="0" forceAA="0" compatLnSpc="1">
              <a:prstTxWarp prst="textNoShape">
                <a:avLst/>
              </a:prstTxWarp>
              <a:noAutofit/>
            </a:bodyPr>
            <a:lstStyle/>
            <a:p>
              <a:pPr defTabSz="1243395" fontAlgn="base">
                <a:lnSpc>
                  <a:spcPct val="90000"/>
                </a:lnSpc>
                <a:spcBef>
                  <a:spcPct val="0"/>
                </a:spcBef>
              </a:pPr>
              <a:r>
                <a:rPr lang="en-US" sz="1800" b="1" dirty="0">
                  <a:gradFill>
                    <a:gsLst>
                      <a:gs pos="0">
                        <a:schemeClr val="bg1"/>
                      </a:gs>
                      <a:gs pos="100000">
                        <a:schemeClr val="bg1"/>
                      </a:gs>
                    </a:gsLst>
                  </a:gradFill>
                </a:rPr>
                <a:t>TIP </a:t>
              </a:r>
            </a:p>
            <a:p>
              <a:pPr defTabSz="1243395" fontAlgn="base">
                <a:lnSpc>
                  <a:spcPct val="90000"/>
                </a:lnSpc>
                <a:spcBef>
                  <a:spcPct val="0"/>
                </a:spcBef>
                <a:spcAft>
                  <a:spcPts val="408"/>
                </a:spcAft>
              </a:pPr>
              <a:r>
                <a:rPr lang="en-US" sz="1600" dirty="0">
                  <a:gradFill>
                    <a:gsLst>
                      <a:gs pos="0">
                        <a:schemeClr val="bg1"/>
                      </a:gs>
                      <a:gs pos="100000">
                        <a:schemeClr val="bg1"/>
                      </a:gs>
                    </a:gsLst>
                  </a:gradFill>
                </a:rPr>
                <a:t>Don’t ignore this group. Use </a:t>
              </a:r>
              <a:r>
                <a:rPr lang="en-US" sz="1600" b="1" dirty="0">
                  <a:gradFill>
                    <a:gsLst>
                      <a:gs pos="0">
                        <a:schemeClr val="bg1"/>
                      </a:gs>
                      <a:gs pos="100000">
                        <a:schemeClr val="bg1"/>
                      </a:gs>
                    </a:gsLst>
                  </a:gradFill>
                </a:rPr>
                <a:t>UET/</a:t>
              </a:r>
              <a:br>
                <a:rPr lang="en-US" sz="1600" b="1" dirty="0">
                  <a:gradFill>
                    <a:gsLst>
                      <a:gs pos="0">
                        <a:schemeClr val="bg1"/>
                      </a:gs>
                      <a:gs pos="100000">
                        <a:schemeClr val="bg1"/>
                      </a:gs>
                    </a:gsLst>
                  </a:gradFill>
                </a:rPr>
              </a:br>
              <a:r>
                <a:rPr lang="en-US" sz="1600" b="1" dirty="0">
                  <a:gradFill>
                    <a:gsLst>
                      <a:gs pos="0">
                        <a:schemeClr val="bg1"/>
                      </a:gs>
                      <a:gs pos="100000">
                        <a:schemeClr val="bg1"/>
                      </a:gs>
                    </a:gsLst>
                  </a:gradFill>
                </a:rPr>
                <a:t>Remarketing</a:t>
              </a:r>
              <a:r>
                <a:rPr lang="en-US" sz="1600" dirty="0">
                  <a:gradFill>
                    <a:gsLst>
                      <a:gs pos="0">
                        <a:schemeClr val="bg1"/>
                      </a:gs>
                      <a:gs pos="100000">
                        <a:schemeClr val="bg1"/>
                      </a:gs>
                    </a:gsLst>
                  </a:gradFill>
                </a:rPr>
                <a:t> to target your existing customer base who want to compare options </a:t>
              </a:r>
              <a:br>
                <a:rPr lang="en-US" sz="1600" dirty="0">
                  <a:gradFill>
                    <a:gsLst>
                      <a:gs pos="0">
                        <a:schemeClr val="bg1"/>
                      </a:gs>
                      <a:gs pos="100000">
                        <a:schemeClr val="bg1"/>
                      </a:gs>
                    </a:gsLst>
                  </a:gradFill>
                </a:rPr>
              </a:br>
              <a:r>
                <a:rPr lang="en-US" sz="1600" dirty="0">
                  <a:gradFill>
                    <a:gsLst>
                      <a:gs pos="0">
                        <a:schemeClr val="bg1"/>
                      </a:gs>
                      <a:gs pos="100000">
                        <a:schemeClr val="bg1"/>
                      </a:gs>
                    </a:gsLst>
                  </a:gradFill>
                </a:rPr>
                <a:t>before re-enrolling. </a:t>
              </a:r>
              <a:endParaRPr lang="en-US" sz="1600" baseline="30000" dirty="0">
                <a:gradFill>
                  <a:gsLst>
                    <a:gs pos="0">
                      <a:schemeClr val="bg1"/>
                    </a:gs>
                    <a:gs pos="100000">
                      <a:schemeClr val="bg1"/>
                    </a:gs>
                  </a:gsLst>
                </a:gradFill>
              </a:endParaRPr>
            </a:p>
            <a:p>
              <a:pPr defTabSz="1243395" fontAlgn="base">
                <a:lnSpc>
                  <a:spcPct val="90000"/>
                </a:lnSpc>
                <a:spcBef>
                  <a:spcPct val="0"/>
                </a:spcBef>
                <a:spcAft>
                  <a:spcPts val="408"/>
                </a:spcAft>
              </a:pPr>
              <a:endParaRPr lang="en-US" sz="1600" baseline="30000" dirty="0">
                <a:gradFill>
                  <a:gsLst>
                    <a:gs pos="0">
                      <a:schemeClr val="bg1"/>
                    </a:gs>
                    <a:gs pos="100000">
                      <a:schemeClr val="bg1"/>
                    </a:gs>
                  </a:gsLst>
                </a:gradFill>
              </a:endParaRPr>
            </a:p>
          </p:txBody>
        </p:sp>
        <p:grpSp>
          <p:nvGrpSpPr>
            <p:cNvPr id="15" name="Group 14"/>
            <p:cNvGrpSpPr/>
            <p:nvPr/>
          </p:nvGrpSpPr>
          <p:grpSpPr>
            <a:xfrm>
              <a:off x="4595812" y="5041270"/>
              <a:ext cx="390525" cy="390525"/>
              <a:chOff x="8496300" y="2287295"/>
              <a:chExt cx="390525" cy="390525"/>
            </a:xfrm>
          </p:grpSpPr>
          <p:grpSp>
            <p:nvGrpSpPr>
              <p:cNvPr id="16" name="Group 4"/>
              <p:cNvGrpSpPr>
                <a:grpSpLocks noChangeAspect="1"/>
              </p:cNvGrpSpPr>
              <p:nvPr/>
            </p:nvGrpSpPr>
            <p:grpSpPr bwMode="auto">
              <a:xfrm>
                <a:off x="8612733" y="2350730"/>
                <a:ext cx="157658" cy="263654"/>
                <a:chOff x="2" y="0"/>
                <a:chExt cx="177" cy="296"/>
              </a:xfrm>
              <a:solidFill>
                <a:schemeClr val="bg1"/>
              </a:solidFill>
            </p:grpSpPr>
            <p:sp>
              <p:nvSpPr>
                <p:cNvPr id="18" name="Rectangle 5"/>
                <p:cNvSpPr>
                  <a:spLocks noChangeArrowheads="1"/>
                </p:cNvSpPr>
                <p:nvPr/>
              </p:nvSpPr>
              <p:spPr bwMode="auto">
                <a:xfrm>
                  <a:off x="49" y="218"/>
                  <a:ext cx="83"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6"/>
                <p:cNvSpPr>
                  <a:spLocks noChangeArrowheads="1"/>
                </p:cNvSpPr>
                <p:nvPr/>
              </p:nvSpPr>
              <p:spPr bwMode="auto">
                <a:xfrm>
                  <a:off x="49" y="249"/>
                  <a:ext cx="83"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7"/>
                <p:cNvSpPr>
                  <a:spLocks noChangeArrowheads="1"/>
                </p:cNvSpPr>
                <p:nvPr/>
              </p:nvSpPr>
              <p:spPr bwMode="auto">
                <a:xfrm>
                  <a:off x="59" y="280"/>
                  <a:ext cx="63"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8"/>
                <p:cNvSpPr>
                  <a:spLocks noEditPoints="1"/>
                </p:cNvSpPr>
                <p:nvPr/>
              </p:nvSpPr>
              <p:spPr bwMode="auto">
                <a:xfrm>
                  <a:off x="2" y="0"/>
                  <a:ext cx="177" cy="202"/>
                </a:xfrm>
                <a:custGeom>
                  <a:avLst/>
                  <a:gdLst>
                    <a:gd name="T0" fmla="*/ 70 w 90"/>
                    <a:gd name="T1" fmla="*/ 104 h 104"/>
                    <a:gd name="T2" fmla="*/ 20 w 90"/>
                    <a:gd name="T3" fmla="*/ 104 h 104"/>
                    <a:gd name="T4" fmla="*/ 20 w 90"/>
                    <a:gd name="T5" fmla="*/ 100 h 104"/>
                    <a:gd name="T6" fmla="*/ 9 w 90"/>
                    <a:gd name="T7" fmla="*/ 72 h 104"/>
                    <a:gd name="T8" fmla="*/ 12 w 90"/>
                    <a:gd name="T9" fmla="*/ 70 h 104"/>
                    <a:gd name="T10" fmla="*/ 9 w 90"/>
                    <a:gd name="T11" fmla="*/ 72 h 104"/>
                    <a:gd name="T12" fmla="*/ 0 w 90"/>
                    <a:gd name="T13" fmla="*/ 45 h 104"/>
                    <a:gd name="T14" fmla="*/ 45 w 90"/>
                    <a:gd name="T15" fmla="*/ 0 h 104"/>
                    <a:gd name="T16" fmla="*/ 90 w 90"/>
                    <a:gd name="T17" fmla="*/ 45 h 104"/>
                    <a:gd name="T18" fmla="*/ 81 w 90"/>
                    <a:gd name="T19" fmla="*/ 72 h 104"/>
                    <a:gd name="T20" fmla="*/ 80 w 90"/>
                    <a:gd name="T21" fmla="*/ 74 h 104"/>
                    <a:gd name="T22" fmla="*/ 70 w 90"/>
                    <a:gd name="T23" fmla="*/ 100 h 104"/>
                    <a:gd name="T24" fmla="*/ 70 w 90"/>
                    <a:gd name="T25" fmla="*/ 104 h 104"/>
                    <a:gd name="T26" fmla="*/ 28 w 90"/>
                    <a:gd name="T27" fmla="*/ 96 h 104"/>
                    <a:gd name="T28" fmla="*/ 62 w 90"/>
                    <a:gd name="T29" fmla="*/ 96 h 104"/>
                    <a:gd name="T30" fmla="*/ 75 w 90"/>
                    <a:gd name="T31" fmla="*/ 67 h 104"/>
                    <a:gd name="T32" fmla="*/ 75 w 90"/>
                    <a:gd name="T33" fmla="*/ 67 h 104"/>
                    <a:gd name="T34" fmla="*/ 82 w 90"/>
                    <a:gd name="T35" fmla="*/ 45 h 104"/>
                    <a:gd name="T36" fmla="*/ 45 w 90"/>
                    <a:gd name="T37" fmla="*/ 8 h 104"/>
                    <a:gd name="T38" fmla="*/ 8 w 90"/>
                    <a:gd name="T39" fmla="*/ 45 h 104"/>
                    <a:gd name="T40" fmla="*/ 15 w 90"/>
                    <a:gd name="T41" fmla="*/ 67 h 104"/>
                    <a:gd name="T42" fmla="*/ 15 w 90"/>
                    <a:gd name="T43" fmla="*/ 67 h 104"/>
                    <a:gd name="T44" fmla="*/ 28 w 90"/>
                    <a:gd name="T45" fmla="*/ 9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 h="104">
                      <a:moveTo>
                        <a:pt x="70" y="104"/>
                      </a:moveTo>
                      <a:cubicBezTo>
                        <a:pt x="20" y="104"/>
                        <a:pt x="20" y="104"/>
                        <a:pt x="20" y="104"/>
                      </a:cubicBezTo>
                      <a:cubicBezTo>
                        <a:pt x="20" y="100"/>
                        <a:pt x="20" y="100"/>
                        <a:pt x="20" y="100"/>
                      </a:cubicBezTo>
                      <a:cubicBezTo>
                        <a:pt x="20" y="100"/>
                        <a:pt x="19" y="85"/>
                        <a:pt x="9" y="72"/>
                      </a:cubicBezTo>
                      <a:cubicBezTo>
                        <a:pt x="12" y="70"/>
                        <a:pt x="12" y="70"/>
                        <a:pt x="12" y="70"/>
                      </a:cubicBezTo>
                      <a:cubicBezTo>
                        <a:pt x="9" y="72"/>
                        <a:pt x="9" y="72"/>
                        <a:pt x="9" y="72"/>
                      </a:cubicBezTo>
                      <a:cubicBezTo>
                        <a:pt x="3" y="64"/>
                        <a:pt x="0" y="55"/>
                        <a:pt x="0" y="45"/>
                      </a:cubicBezTo>
                      <a:cubicBezTo>
                        <a:pt x="0" y="20"/>
                        <a:pt x="20" y="0"/>
                        <a:pt x="45" y="0"/>
                      </a:cubicBezTo>
                      <a:cubicBezTo>
                        <a:pt x="70" y="0"/>
                        <a:pt x="90" y="20"/>
                        <a:pt x="90" y="45"/>
                      </a:cubicBezTo>
                      <a:cubicBezTo>
                        <a:pt x="90" y="55"/>
                        <a:pt x="87" y="64"/>
                        <a:pt x="81" y="72"/>
                      </a:cubicBezTo>
                      <a:cubicBezTo>
                        <a:pt x="80" y="74"/>
                        <a:pt x="80" y="74"/>
                        <a:pt x="80" y="74"/>
                      </a:cubicBezTo>
                      <a:cubicBezTo>
                        <a:pt x="71" y="87"/>
                        <a:pt x="70" y="100"/>
                        <a:pt x="70" y="100"/>
                      </a:cubicBezTo>
                      <a:lnTo>
                        <a:pt x="70" y="104"/>
                      </a:lnTo>
                      <a:close/>
                      <a:moveTo>
                        <a:pt x="28" y="96"/>
                      </a:moveTo>
                      <a:cubicBezTo>
                        <a:pt x="62" y="96"/>
                        <a:pt x="62" y="96"/>
                        <a:pt x="62" y="96"/>
                      </a:cubicBezTo>
                      <a:cubicBezTo>
                        <a:pt x="63" y="90"/>
                        <a:pt x="66" y="78"/>
                        <a:pt x="75" y="67"/>
                      </a:cubicBezTo>
                      <a:cubicBezTo>
                        <a:pt x="75" y="67"/>
                        <a:pt x="75" y="67"/>
                        <a:pt x="75" y="67"/>
                      </a:cubicBezTo>
                      <a:cubicBezTo>
                        <a:pt x="80" y="60"/>
                        <a:pt x="82" y="53"/>
                        <a:pt x="82" y="45"/>
                      </a:cubicBezTo>
                      <a:cubicBezTo>
                        <a:pt x="82" y="25"/>
                        <a:pt x="65" y="8"/>
                        <a:pt x="45" y="8"/>
                      </a:cubicBezTo>
                      <a:cubicBezTo>
                        <a:pt x="25" y="8"/>
                        <a:pt x="8" y="25"/>
                        <a:pt x="8" y="45"/>
                      </a:cubicBezTo>
                      <a:cubicBezTo>
                        <a:pt x="8" y="53"/>
                        <a:pt x="10" y="61"/>
                        <a:pt x="15" y="67"/>
                      </a:cubicBezTo>
                      <a:cubicBezTo>
                        <a:pt x="15" y="67"/>
                        <a:pt x="15" y="67"/>
                        <a:pt x="15" y="67"/>
                      </a:cubicBezTo>
                      <a:cubicBezTo>
                        <a:pt x="24" y="78"/>
                        <a:pt x="27" y="90"/>
                        <a:pt x="28"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7" name="Rectangle 16"/>
              <p:cNvSpPr/>
              <p:nvPr/>
            </p:nvSpPr>
            <p:spPr bwMode="auto">
              <a:xfrm>
                <a:off x="8496300" y="2287295"/>
                <a:ext cx="390525" cy="390525"/>
              </a:xfrm>
              <a:prstGeom prst="rect">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24" name="Group 23"/>
          <p:cNvGrpSpPr/>
          <p:nvPr/>
        </p:nvGrpSpPr>
        <p:grpSpPr>
          <a:xfrm>
            <a:off x="257175" y="2656614"/>
            <a:ext cx="4570865" cy="891323"/>
            <a:chOff x="257175" y="2656614"/>
            <a:chExt cx="4570865" cy="891323"/>
          </a:xfrm>
        </p:grpSpPr>
        <p:sp>
          <p:nvSpPr>
            <p:cNvPr id="26" name="Rectangle 25"/>
            <p:cNvSpPr/>
            <p:nvPr/>
          </p:nvSpPr>
          <p:spPr bwMode="auto">
            <a:xfrm>
              <a:off x="1209786" y="2656614"/>
              <a:ext cx="3618254" cy="84946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spAutoFit/>
            </a:bodyPr>
            <a:lstStyle/>
            <a:p>
              <a:pPr defTabSz="1243395" fontAlgn="base">
                <a:lnSpc>
                  <a:spcPct val="90000"/>
                </a:lnSpc>
                <a:spcBef>
                  <a:spcPct val="0"/>
                </a:spcBef>
                <a:spcAft>
                  <a:spcPts val="408"/>
                </a:spcAft>
              </a:pPr>
              <a:r>
                <a:rPr lang="en-US" sz="1600" dirty="0">
                  <a:gradFill>
                    <a:gsLst>
                      <a:gs pos="0">
                        <a:srgbClr val="505050"/>
                      </a:gs>
                      <a:gs pos="100000">
                        <a:srgbClr val="505050"/>
                      </a:gs>
                    </a:gsLst>
                  </a:gradFill>
                </a:rPr>
                <a:t>Re-enrollees actively looked at new plan options before signing on for another year.</a:t>
              </a:r>
              <a:endParaRPr lang="en-US" sz="2400" b="1" baseline="30000" dirty="0">
                <a:gradFill>
                  <a:gsLst>
                    <a:gs pos="1250">
                      <a:schemeClr val="accent1"/>
                    </a:gs>
                    <a:gs pos="100000">
                      <a:schemeClr val="accent1"/>
                    </a:gs>
                  </a:gsLst>
                  <a:lin ang="5400000" scaled="0"/>
                </a:gradFill>
              </a:endParaRPr>
            </a:p>
          </p:txBody>
        </p:sp>
        <p:sp>
          <p:nvSpPr>
            <p:cNvPr id="27" name="Rectangle 26"/>
            <p:cNvSpPr/>
            <p:nvPr/>
          </p:nvSpPr>
          <p:spPr bwMode="auto">
            <a:xfrm>
              <a:off x="257175" y="2920073"/>
              <a:ext cx="1533223" cy="62786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91440" bIns="91440" numCol="1" spcCol="0" rtlCol="0" fromWordArt="0" anchor="t" anchorCtr="0" forceAA="0" compatLnSpc="1">
              <a:prstTxWarp prst="textNoShape">
                <a:avLst/>
              </a:prstTxWarp>
              <a:spAutoFit/>
            </a:bodyPr>
            <a:lstStyle/>
            <a:p>
              <a:pPr defTabSz="1243395" fontAlgn="base">
                <a:lnSpc>
                  <a:spcPct val="90000"/>
                </a:lnSpc>
                <a:spcBef>
                  <a:spcPct val="0"/>
                </a:spcBef>
                <a:spcAft>
                  <a:spcPts val="408"/>
                </a:spcAft>
              </a:pPr>
              <a:r>
                <a:rPr lang="en-US" sz="3200" b="1" dirty="0">
                  <a:gradFill>
                    <a:gsLst>
                      <a:gs pos="0">
                        <a:schemeClr val="accent1"/>
                      </a:gs>
                      <a:gs pos="100000">
                        <a:schemeClr val="accent1"/>
                      </a:gs>
                    </a:gsLst>
                  </a:gradFill>
                </a:rPr>
                <a:t>70%</a:t>
              </a:r>
              <a:r>
                <a:rPr lang="en-US" sz="3200" b="1" dirty="0">
                  <a:gradFill>
                    <a:gsLst>
                      <a:gs pos="0">
                        <a:schemeClr val="tx1"/>
                      </a:gs>
                      <a:gs pos="100000">
                        <a:schemeClr val="tx1"/>
                      </a:gs>
                    </a:gsLst>
                  </a:gradFill>
                </a:rPr>
                <a:t> </a:t>
              </a:r>
              <a:endParaRPr lang="en-US" sz="1800" dirty="0">
                <a:gradFill>
                  <a:gsLst>
                    <a:gs pos="0">
                      <a:schemeClr val="tx1"/>
                    </a:gs>
                    <a:gs pos="100000">
                      <a:schemeClr val="tx1"/>
                    </a:gs>
                  </a:gsLst>
                </a:gradFill>
              </a:endParaRPr>
            </a:p>
          </p:txBody>
        </p:sp>
      </p:grpSp>
      <p:grpSp>
        <p:nvGrpSpPr>
          <p:cNvPr id="30" name="Group 29"/>
          <p:cNvGrpSpPr/>
          <p:nvPr/>
        </p:nvGrpSpPr>
        <p:grpSpPr>
          <a:xfrm>
            <a:off x="258489" y="4006188"/>
            <a:ext cx="4903638" cy="896354"/>
            <a:chOff x="258489" y="4356536"/>
            <a:chExt cx="4903638" cy="896354"/>
          </a:xfrm>
        </p:grpSpPr>
        <p:sp>
          <p:nvSpPr>
            <p:cNvPr id="31" name="Rectangle 30"/>
            <p:cNvSpPr/>
            <p:nvPr/>
          </p:nvSpPr>
          <p:spPr bwMode="auto">
            <a:xfrm>
              <a:off x="1207008" y="4356536"/>
              <a:ext cx="3955119" cy="84946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spAutoFit/>
            </a:bodyPr>
            <a:lstStyle/>
            <a:p>
              <a:pPr lvl="0" defTabSz="1243395" fontAlgn="base">
                <a:lnSpc>
                  <a:spcPct val="90000"/>
                </a:lnSpc>
                <a:spcBef>
                  <a:spcPct val="0"/>
                </a:spcBef>
                <a:spcAft>
                  <a:spcPts val="408"/>
                </a:spcAft>
              </a:pPr>
              <a:r>
                <a:rPr lang="en-US" sz="1600" dirty="0">
                  <a:gradFill>
                    <a:gsLst>
                      <a:gs pos="0">
                        <a:srgbClr val="505050"/>
                      </a:gs>
                      <a:gs pos="100000">
                        <a:srgbClr val="505050"/>
                      </a:gs>
                    </a:gsLst>
                  </a:gradFill>
                </a:rPr>
                <a:t>Re-enrollees switched plans. This is a higher proportion than in other </a:t>
              </a:r>
              <a:br>
                <a:rPr lang="en-US" sz="1600" dirty="0">
                  <a:gradFill>
                    <a:gsLst>
                      <a:gs pos="0">
                        <a:srgbClr val="505050"/>
                      </a:gs>
                      <a:gs pos="100000">
                        <a:srgbClr val="505050"/>
                      </a:gs>
                    </a:gsLst>
                  </a:gradFill>
                </a:rPr>
              </a:br>
              <a:r>
                <a:rPr lang="en-US" sz="1600" dirty="0">
                  <a:gradFill>
                    <a:gsLst>
                      <a:gs pos="0">
                        <a:srgbClr val="505050"/>
                      </a:gs>
                      <a:gs pos="100000">
                        <a:srgbClr val="505050"/>
                      </a:gs>
                    </a:gsLst>
                  </a:gradFill>
                </a:rPr>
                <a:t>healthcare programs, including Medicare.</a:t>
              </a:r>
              <a:endParaRPr lang="en-US" sz="1600" baseline="30000" dirty="0">
                <a:gradFill>
                  <a:gsLst>
                    <a:gs pos="0">
                      <a:srgbClr val="505050"/>
                    </a:gs>
                    <a:gs pos="100000">
                      <a:srgbClr val="505050"/>
                    </a:gs>
                  </a:gsLst>
                </a:gradFill>
              </a:endParaRPr>
            </a:p>
          </p:txBody>
        </p:sp>
        <p:sp>
          <p:nvSpPr>
            <p:cNvPr id="32" name="Rectangle 31"/>
            <p:cNvSpPr/>
            <p:nvPr/>
          </p:nvSpPr>
          <p:spPr bwMode="auto">
            <a:xfrm>
              <a:off x="258489" y="4625026"/>
              <a:ext cx="1479008" cy="62786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91440" bIns="91440" numCol="1" spcCol="0" rtlCol="0" fromWordArt="0" anchor="t" anchorCtr="0" forceAA="0" compatLnSpc="1">
              <a:prstTxWarp prst="textNoShape">
                <a:avLst/>
              </a:prstTxWarp>
              <a:spAutoFit/>
            </a:bodyPr>
            <a:lstStyle/>
            <a:p>
              <a:pPr defTabSz="1243395" fontAlgn="base">
                <a:lnSpc>
                  <a:spcPct val="90000"/>
                </a:lnSpc>
                <a:spcBef>
                  <a:spcPct val="0"/>
                </a:spcBef>
                <a:spcAft>
                  <a:spcPts val="408"/>
                </a:spcAft>
              </a:pPr>
              <a:r>
                <a:rPr lang="en-US" sz="3200" b="1" dirty="0">
                  <a:gradFill>
                    <a:gsLst>
                      <a:gs pos="0">
                        <a:schemeClr val="accent1"/>
                      </a:gs>
                      <a:gs pos="100000">
                        <a:schemeClr val="accent1"/>
                      </a:gs>
                    </a:gsLst>
                  </a:gradFill>
                </a:rPr>
                <a:t>43%</a:t>
              </a:r>
              <a:endParaRPr lang="en-US" sz="1800" dirty="0">
                <a:gradFill>
                  <a:gsLst>
                    <a:gs pos="0">
                      <a:schemeClr val="tx1"/>
                    </a:gs>
                    <a:gs pos="100000">
                      <a:schemeClr val="tx1"/>
                    </a:gs>
                  </a:gsLst>
                </a:gradFill>
              </a:endParaRPr>
            </a:p>
          </p:txBody>
        </p:sp>
      </p:grpSp>
      <p:grpSp>
        <p:nvGrpSpPr>
          <p:cNvPr id="9" name="Group 4"/>
          <p:cNvGrpSpPr>
            <a:grpSpLocks noChangeAspect="1"/>
          </p:cNvGrpSpPr>
          <p:nvPr/>
        </p:nvGrpSpPr>
        <p:grpSpPr bwMode="auto">
          <a:xfrm>
            <a:off x="468976" y="2317981"/>
            <a:ext cx="649463" cy="556224"/>
            <a:chOff x="13" y="10"/>
            <a:chExt cx="202" cy="173"/>
          </a:xfrm>
        </p:grpSpPr>
        <p:sp>
          <p:nvSpPr>
            <p:cNvPr id="11" name="Oval 5"/>
            <p:cNvSpPr>
              <a:spLocks noChangeArrowheads="1"/>
            </p:cNvSpPr>
            <p:nvPr/>
          </p:nvSpPr>
          <p:spPr bwMode="auto">
            <a:xfrm>
              <a:off x="13" y="104"/>
              <a:ext cx="78" cy="79"/>
            </a:xfrm>
            <a:prstGeom prst="ellipse">
              <a:avLst/>
            </a:prstGeom>
            <a:noFill/>
            <a:ln w="23813"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Oval 6"/>
            <p:cNvSpPr>
              <a:spLocks noChangeArrowheads="1"/>
            </p:cNvSpPr>
            <p:nvPr/>
          </p:nvSpPr>
          <p:spPr bwMode="auto">
            <a:xfrm>
              <a:off x="137" y="104"/>
              <a:ext cx="78" cy="79"/>
            </a:xfrm>
            <a:prstGeom prst="ellipse">
              <a:avLst/>
            </a:prstGeom>
            <a:noFill/>
            <a:ln w="23813"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7"/>
            <p:cNvSpPr>
              <a:spLocks/>
            </p:cNvSpPr>
            <p:nvPr/>
          </p:nvSpPr>
          <p:spPr bwMode="auto">
            <a:xfrm>
              <a:off x="137" y="10"/>
              <a:ext cx="78" cy="134"/>
            </a:xfrm>
            <a:custGeom>
              <a:avLst/>
              <a:gdLst>
                <a:gd name="T0" fmla="*/ 0 w 40"/>
                <a:gd name="T1" fmla="*/ 68 h 68"/>
                <a:gd name="T2" fmla="*/ 12 w 40"/>
                <a:gd name="T3" fmla="*/ 8 h 68"/>
                <a:gd name="T4" fmla="*/ 20 w 40"/>
                <a:gd name="T5" fmla="*/ 0 h 68"/>
                <a:gd name="T6" fmla="*/ 28 w 40"/>
                <a:gd name="T7" fmla="*/ 8 h 68"/>
                <a:gd name="T8" fmla="*/ 40 w 40"/>
                <a:gd name="T9" fmla="*/ 68 h 68"/>
              </a:gdLst>
              <a:ahLst/>
              <a:cxnLst>
                <a:cxn ang="0">
                  <a:pos x="T0" y="T1"/>
                </a:cxn>
                <a:cxn ang="0">
                  <a:pos x="T2" y="T3"/>
                </a:cxn>
                <a:cxn ang="0">
                  <a:pos x="T4" y="T5"/>
                </a:cxn>
                <a:cxn ang="0">
                  <a:pos x="T6" y="T7"/>
                </a:cxn>
                <a:cxn ang="0">
                  <a:pos x="T8" y="T9"/>
                </a:cxn>
              </a:cxnLst>
              <a:rect l="0" t="0" r="r" b="b"/>
              <a:pathLst>
                <a:path w="40" h="68">
                  <a:moveTo>
                    <a:pt x="0" y="68"/>
                  </a:moveTo>
                  <a:cubicBezTo>
                    <a:pt x="12" y="8"/>
                    <a:pt x="12" y="8"/>
                    <a:pt x="12" y="8"/>
                  </a:cubicBezTo>
                  <a:cubicBezTo>
                    <a:pt x="12" y="4"/>
                    <a:pt x="16" y="0"/>
                    <a:pt x="20" y="0"/>
                  </a:cubicBezTo>
                  <a:cubicBezTo>
                    <a:pt x="24" y="0"/>
                    <a:pt x="28" y="4"/>
                    <a:pt x="28" y="8"/>
                  </a:cubicBezTo>
                  <a:cubicBezTo>
                    <a:pt x="40" y="68"/>
                    <a:pt x="40" y="68"/>
                    <a:pt x="40" y="68"/>
                  </a:cubicBezTo>
                </a:path>
              </a:pathLst>
            </a:custGeom>
            <a:noFill/>
            <a:ln w="23813"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8"/>
            <p:cNvSpPr>
              <a:spLocks/>
            </p:cNvSpPr>
            <p:nvPr/>
          </p:nvSpPr>
          <p:spPr bwMode="auto">
            <a:xfrm>
              <a:off x="13" y="10"/>
              <a:ext cx="78" cy="134"/>
            </a:xfrm>
            <a:custGeom>
              <a:avLst/>
              <a:gdLst>
                <a:gd name="T0" fmla="*/ 40 w 40"/>
                <a:gd name="T1" fmla="*/ 68 h 68"/>
                <a:gd name="T2" fmla="*/ 28 w 40"/>
                <a:gd name="T3" fmla="*/ 8 h 68"/>
                <a:gd name="T4" fmla="*/ 20 w 40"/>
                <a:gd name="T5" fmla="*/ 0 h 68"/>
                <a:gd name="T6" fmla="*/ 12 w 40"/>
                <a:gd name="T7" fmla="*/ 8 h 68"/>
                <a:gd name="T8" fmla="*/ 0 w 40"/>
                <a:gd name="T9" fmla="*/ 68 h 68"/>
              </a:gdLst>
              <a:ahLst/>
              <a:cxnLst>
                <a:cxn ang="0">
                  <a:pos x="T0" y="T1"/>
                </a:cxn>
                <a:cxn ang="0">
                  <a:pos x="T2" y="T3"/>
                </a:cxn>
                <a:cxn ang="0">
                  <a:pos x="T4" y="T5"/>
                </a:cxn>
                <a:cxn ang="0">
                  <a:pos x="T6" y="T7"/>
                </a:cxn>
                <a:cxn ang="0">
                  <a:pos x="T8" y="T9"/>
                </a:cxn>
              </a:cxnLst>
              <a:rect l="0" t="0" r="r" b="b"/>
              <a:pathLst>
                <a:path w="40" h="68">
                  <a:moveTo>
                    <a:pt x="40" y="68"/>
                  </a:moveTo>
                  <a:cubicBezTo>
                    <a:pt x="28" y="8"/>
                    <a:pt x="28" y="8"/>
                    <a:pt x="28" y="8"/>
                  </a:cubicBezTo>
                  <a:cubicBezTo>
                    <a:pt x="28" y="4"/>
                    <a:pt x="24" y="0"/>
                    <a:pt x="20" y="0"/>
                  </a:cubicBezTo>
                  <a:cubicBezTo>
                    <a:pt x="16" y="0"/>
                    <a:pt x="12" y="4"/>
                    <a:pt x="12" y="8"/>
                  </a:cubicBezTo>
                  <a:cubicBezTo>
                    <a:pt x="0" y="68"/>
                    <a:pt x="0" y="68"/>
                    <a:pt x="0" y="68"/>
                  </a:cubicBezTo>
                </a:path>
              </a:pathLst>
            </a:custGeom>
            <a:noFill/>
            <a:ln w="23813"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Line 9"/>
            <p:cNvSpPr>
              <a:spLocks noChangeShapeType="1"/>
            </p:cNvSpPr>
            <p:nvPr/>
          </p:nvSpPr>
          <p:spPr bwMode="auto">
            <a:xfrm>
              <a:off x="75" y="57"/>
              <a:ext cx="78" cy="0"/>
            </a:xfrm>
            <a:prstGeom prst="line">
              <a:avLst/>
            </a:prstGeom>
            <a:noFill/>
            <a:ln w="23813"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10"/>
            <p:cNvSpPr>
              <a:spLocks/>
            </p:cNvSpPr>
            <p:nvPr/>
          </p:nvSpPr>
          <p:spPr bwMode="auto">
            <a:xfrm>
              <a:off x="83" y="89"/>
              <a:ext cx="62" cy="8"/>
            </a:xfrm>
            <a:custGeom>
              <a:avLst/>
              <a:gdLst>
                <a:gd name="T0" fmla="*/ 32 w 32"/>
                <a:gd name="T1" fmla="*/ 4 h 4"/>
                <a:gd name="T2" fmla="*/ 24 w 32"/>
                <a:gd name="T3" fmla="*/ 0 h 4"/>
                <a:gd name="T4" fmla="*/ 8 w 32"/>
                <a:gd name="T5" fmla="*/ 0 h 4"/>
                <a:gd name="T6" fmla="*/ 0 w 32"/>
                <a:gd name="T7" fmla="*/ 4 h 4"/>
              </a:gdLst>
              <a:ahLst/>
              <a:cxnLst>
                <a:cxn ang="0">
                  <a:pos x="T0" y="T1"/>
                </a:cxn>
                <a:cxn ang="0">
                  <a:pos x="T2" y="T3"/>
                </a:cxn>
                <a:cxn ang="0">
                  <a:pos x="T4" y="T5"/>
                </a:cxn>
                <a:cxn ang="0">
                  <a:pos x="T6" y="T7"/>
                </a:cxn>
              </a:cxnLst>
              <a:rect l="0" t="0" r="r" b="b"/>
              <a:pathLst>
                <a:path w="32" h="4">
                  <a:moveTo>
                    <a:pt x="32" y="4"/>
                  </a:moveTo>
                  <a:cubicBezTo>
                    <a:pt x="32" y="4"/>
                    <a:pt x="29" y="0"/>
                    <a:pt x="24" y="0"/>
                  </a:cubicBezTo>
                  <a:cubicBezTo>
                    <a:pt x="19" y="0"/>
                    <a:pt x="8" y="0"/>
                    <a:pt x="8" y="0"/>
                  </a:cubicBezTo>
                  <a:cubicBezTo>
                    <a:pt x="3" y="0"/>
                    <a:pt x="0" y="4"/>
                    <a:pt x="0" y="4"/>
                  </a:cubicBezTo>
                </a:path>
              </a:pathLst>
            </a:custGeom>
            <a:noFill/>
            <a:ln w="23813"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6" name="Group 13"/>
          <p:cNvGrpSpPr>
            <a:grpSpLocks noChangeAspect="1"/>
          </p:cNvGrpSpPr>
          <p:nvPr/>
        </p:nvGrpSpPr>
        <p:grpSpPr bwMode="auto">
          <a:xfrm>
            <a:off x="504120" y="3724152"/>
            <a:ext cx="519666" cy="640518"/>
            <a:chOff x="10" y="7"/>
            <a:chExt cx="172" cy="212"/>
          </a:xfrm>
        </p:grpSpPr>
        <p:sp>
          <p:nvSpPr>
            <p:cNvPr id="38" name="Freeform 14"/>
            <p:cNvSpPr>
              <a:spLocks/>
            </p:cNvSpPr>
            <p:nvPr/>
          </p:nvSpPr>
          <p:spPr bwMode="auto">
            <a:xfrm>
              <a:off x="88" y="93"/>
              <a:ext cx="94" cy="126"/>
            </a:xfrm>
            <a:custGeom>
              <a:avLst/>
              <a:gdLst>
                <a:gd name="T0" fmla="*/ 0 w 48"/>
                <a:gd name="T1" fmla="*/ 64 h 64"/>
                <a:gd name="T2" fmla="*/ 0 w 48"/>
                <a:gd name="T3" fmla="*/ 40 h 64"/>
                <a:gd name="T4" fmla="*/ 9 w 48"/>
                <a:gd name="T5" fmla="*/ 15 h 64"/>
                <a:gd name="T6" fmla="*/ 40 w 48"/>
                <a:gd name="T7" fmla="*/ 0 h 64"/>
                <a:gd name="T8" fmla="*/ 48 w 48"/>
                <a:gd name="T9" fmla="*/ 0 h 64"/>
              </a:gdLst>
              <a:ahLst/>
              <a:cxnLst>
                <a:cxn ang="0">
                  <a:pos x="T0" y="T1"/>
                </a:cxn>
                <a:cxn ang="0">
                  <a:pos x="T2" y="T3"/>
                </a:cxn>
                <a:cxn ang="0">
                  <a:pos x="T4" y="T5"/>
                </a:cxn>
                <a:cxn ang="0">
                  <a:pos x="T6" y="T7"/>
                </a:cxn>
                <a:cxn ang="0">
                  <a:pos x="T8" y="T9"/>
                </a:cxn>
              </a:cxnLst>
              <a:rect l="0" t="0" r="r" b="b"/>
              <a:pathLst>
                <a:path w="48" h="64">
                  <a:moveTo>
                    <a:pt x="0" y="64"/>
                  </a:moveTo>
                  <a:cubicBezTo>
                    <a:pt x="0" y="40"/>
                    <a:pt x="0" y="40"/>
                    <a:pt x="0" y="40"/>
                  </a:cubicBezTo>
                  <a:cubicBezTo>
                    <a:pt x="0" y="31"/>
                    <a:pt x="3" y="22"/>
                    <a:pt x="9" y="15"/>
                  </a:cubicBezTo>
                  <a:cubicBezTo>
                    <a:pt x="15" y="8"/>
                    <a:pt x="24" y="1"/>
                    <a:pt x="40" y="0"/>
                  </a:cubicBezTo>
                  <a:cubicBezTo>
                    <a:pt x="48" y="0"/>
                    <a:pt x="48" y="0"/>
                    <a:pt x="48" y="0"/>
                  </a:cubicBezTo>
                </a:path>
              </a:pathLst>
            </a:custGeom>
            <a:noFill/>
            <a:ln w="23813"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15"/>
            <p:cNvSpPr>
              <a:spLocks/>
            </p:cNvSpPr>
            <p:nvPr/>
          </p:nvSpPr>
          <p:spPr bwMode="auto">
            <a:xfrm>
              <a:off x="18" y="15"/>
              <a:ext cx="74" cy="192"/>
            </a:xfrm>
            <a:custGeom>
              <a:avLst/>
              <a:gdLst>
                <a:gd name="T0" fmla="*/ 0 w 38"/>
                <a:gd name="T1" fmla="*/ 0 h 98"/>
                <a:gd name="T2" fmla="*/ 36 w 38"/>
                <a:gd name="T3" fmla="*/ 72 h 98"/>
                <a:gd name="T4" fmla="*/ 36 w 38"/>
                <a:gd name="T5" fmla="*/ 98 h 98"/>
              </a:gdLst>
              <a:ahLst/>
              <a:cxnLst>
                <a:cxn ang="0">
                  <a:pos x="T0" y="T1"/>
                </a:cxn>
                <a:cxn ang="0">
                  <a:pos x="T2" y="T3"/>
                </a:cxn>
                <a:cxn ang="0">
                  <a:pos x="T4" y="T5"/>
                </a:cxn>
              </a:cxnLst>
              <a:rect l="0" t="0" r="r" b="b"/>
              <a:pathLst>
                <a:path w="38" h="98">
                  <a:moveTo>
                    <a:pt x="0" y="0"/>
                  </a:moveTo>
                  <a:cubicBezTo>
                    <a:pt x="38" y="30"/>
                    <a:pt x="36" y="72"/>
                    <a:pt x="36" y="72"/>
                  </a:cubicBezTo>
                  <a:cubicBezTo>
                    <a:pt x="36" y="98"/>
                    <a:pt x="36" y="98"/>
                    <a:pt x="36" y="98"/>
                  </a:cubicBezTo>
                </a:path>
              </a:pathLst>
            </a:custGeom>
            <a:noFill/>
            <a:ln w="23813"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16"/>
            <p:cNvSpPr>
              <a:spLocks/>
            </p:cNvSpPr>
            <p:nvPr/>
          </p:nvSpPr>
          <p:spPr bwMode="auto">
            <a:xfrm>
              <a:off x="10" y="7"/>
              <a:ext cx="47" cy="47"/>
            </a:xfrm>
            <a:custGeom>
              <a:avLst/>
              <a:gdLst>
                <a:gd name="T0" fmla="*/ 47 w 47"/>
                <a:gd name="T1" fmla="*/ 0 h 47"/>
                <a:gd name="T2" fmla="*/ 0 w 47"/>
                <a:gd name="T3" fmla="*/ 0 h 47"/>
                <a:gd name="T4" fmla="*/ 0 w 47"/>
                <a:gd name="T5" fmla="*/ 47 h 47"/>
              </a:gdLst>
              <a:ahLst/>
              <a:cxnLst>
                <a:cxn ang="0">
                  <a:pos x="T0" y="T1"/>
                </a:cxn>
                <a:cxn ang="0">
                  <a:pos x="T2" y="T3"/>
                </a:cxn>
                <a:cxn ang="0">
                  <a:pos x="T4" y="T5"/>
                </a:cxn>
              </a:cxnLst>
              <a:rect l="0" t="0" r="r" b="b"/>
              <a:pathLst>
                <a:path w="47" h="47">
                  <a:moveTo>
                    <a:pt x="47" y="0"/>
                  </a:moveTo>
                  <a:lnTo>
                    <a:pt x="0" y="0"/>
                  </a:lnTo>
                  <a:lnTo>
                    <a:pt x="0" y="47"/>
                  </a:lnTo>
                </a:path>
              </a:pathLst>
            </a:custGeom>
            <a:noFill/>
            <a:ln w="23813"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17"/>
            <p:cNvSpPr>
              <a:spLocks/>
            </p:cNvSpPr>
            <p:nvPr/>
          </p:nvSpPr>
          <p:spPr bwMode="auto">
            <a:xfrm>
              <a:off x="151" y="62"/>
              <a:ext cx="31" cy="63"/>
            </a:xfrm>
            <a:custGeom>
              <a:avLst/>
              <a:gdLst>
                <a:gd name="T0" fmla="*/ 0 w 31"/>
                <a:gd name="T1" fmla="*/ 0 h 63"/>
                <a:gd name="T2" fmla="*/ 31 w 31"/>
                <a:gd name="T3" fmla="*/ 31 h 63"/>
                <a:gd name="T4" fmla="*/ 0 w 31"/>
                <a:gd name="T5" fmla="*/ 63 h 63"/>
              </a:gdLst>
              <a:ahLst/>
              <a:cxnLst>
                <a:cxn ang="0">
                  <a:pos x="T0" y="T1"/>
                </a:cxn>
                <a:cxn ang="0">
                  <a:pos x="T2" y="T3"/>
                </a:cxn>
                <a:cxn ang="0">
                  <a:pos x="T4" y="T5"/>
                </a:cxn>
              </a:cxnLst>
              <a:rect l="0" t="0" r="r" b="b"/>
              <a:pathLst>
                <a:path w="31" h="63">
                  <a:moveTo>
                    <a:pt x="0" y="0"/>
                  </a:moveTo>
                  <a:lnTo>
                    <a:pt x="31" y="31"/>
                  </a:lnTo>
                  <a:lnTo>
                    <a:pt x="0" y="63"/>
                  </a:lnTo>
                </a:path>
              </a:pathLst>
            </a:custGeom>
            <a:noFill/>
            <a:ln w="23813"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77286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10" presetClass="entr" presetSubtype="0" fill="hold" nodeType="withEffect">
                                  <p:stCondLst>
                                    <p:cond delay="50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42" presetClass="path" presetSubtype="0" accel="50000" decel="50000" fill="hold" nodeType="withEffect">
                                  <p:stCondLst>
                                    <p:cond delay="250"/>
                                  </p:stCondLst>
                                  <p:childTnLst>
                                    <p:animMotion origin="layout" path="M -6.38298E-7 3.84476E-6 L -6.38298E-7 0.04562 " pathEditMode="relative" rAng="0" ptsTypes="AA">
                                      <p:cBhvr>
                                        <p:cTn id="14" dur="750" spd="-100000" fill="hold"/>
                                        <p:tgtEl>
                                          <p:spTgt spid="24"/>
                                        </p:tgtEl>
                                        <p:attrNameLst>
                                          <p:attrName>ppt_x</p:attrName>
                                          <p:attrName>ppt_y</p:attrName>
                                        </p:attrNameLst>
                                      </p:cBhvr>
                                      <p:rCtr x="0" y="2270"/>
                                    </p:animMotion>
                                  </p:childTnLst>
                                </p:cTn>
                              </p:par>
                              <p:par>
                                <p:cTn id="15" presetID="53" presetClass="entr" presetSubtype="16" fill="hold" nodeType="withEffect">
                                  <p:stCondLst>
                                    <p:cond delay="250"/>
                                  </p:stCondLst>
                                  <p:childTnLst>
                                    <p:set>
                                      <p:cBhvr>
                                        <p:cTn id="16" dur="1" fill="hold">
                                          <p:stCondLst>
                                            <p:cond delay="0"/>
                                          </p:stCondLst>
                                        </p:cTn>
                                        <p:tgtEl>
                                          <p:spTgt spid="36"/>
                                        </p:tgtEl>
                                        <p:attrNameLst>
                                          <p:attrName>style.visibility</p:attrName>
                                        </p:attrNameLst>
                                      </p:cBhvr>
                                      <p:to>
                                        <p:strVal val="visible"/>
                                      </p:to>
                                    </p:set>
                                    <p:anim calcmode="lin" valueType="num">
                                      <p:cBhvr>
                                        <p:cTn id="17" dur="500" fill="hold"/>
                                        <p:tgtEl>
                                          <p:spTgt spid="36"/>
                                        </p:tgtEl>
                                        <p:attrNameLst>
                                          <p:attrName>ppt_w</p:attrName>
                                        </p:attrNameLst>
                                      </p:cBhvr>
                                      <p:tavLst>
                                        <p:tav tm="0">
                                          <p:val>
                                            <p:fltVal val="0"/>
                                          </p:val>
                                        </p:tav>
                                        <p:tav tm="100000">
                                          <p:val>
                                            <p:strVal val="#ppt_w"/>
                                          </p:val>
                                        </p:tav>
                                      </p:tavLst>
                                    </p:anim>
                                    <p:anim calcmode="lin" valueType="num">
                                      <p:cBhvr>
                                        <p:cTn id="18" dur="500" fill="hold"/>
                                        <p:tgtEl>
                                          <p:spTgt spid="36"/>
                                        </p:tgtEl>
                                        <p:attrNameLst>
                                          <p:attrName>ppt_h</p:attrName>
                                        </p:attrNameLst>
                                      </p:cBhvr>
                                      <p:tavLst>
                                        <p:tav tm="0">
                                          <p:val>
                                            <p:fltVal val="0"/>
                                          </p:val>
                                        </p:tav>
                                        <p:tav tm="100000">
                                          <p:val>
                                            <p:strVal val="#ppt_h"/>
                                          </p:val>
                                        </p:tav>
                                      </p:tavLst>
                                    </p:anim>
                                    <p:animEffect transition="in" filter="fade">
                                      <p:cBhvr>
                                        <p:cTn id="19" dur="500"/>
                                        <p:tgtEl>
                                          <p:spTgt spid="36"/>
                                        </p:tgtEl>
                                      </p:cBhvr>
                                    </p:animEffect>
                                  </p:childTnLst>
                                </p:cTn>
                              </p:par>
                              <p:par>
                                <p:cTn id="20" presetID="10" presetClass="entr" presetSubtype="0" fill="hold" nodeType="withEffect">
                                  <p:stCondLst>
                                    <p:cond delay="75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par>
                                <p:cTn id="23" presetID="42" presetClass="path" presetSubtype="0" accel="50000" decel="50000" fill="hold" nodeType="withEffect">
                                  <p:stCondLst>
                                    <p:cond delay="500"/>
                                  </p:stCondLst>
                                  <p:childTnLst>
                                    <p:animMotion origin="layout" path="M 2.76596E-6 1.17113E-6 L 2.76596E-6 0.04562 " pathEditMode="relative" rAng="0" ptsTypes="AA">
                                      <p:cBhvr>
                                        <p:cTn id="24" dur="750" spd="-100000" fill="hold"/>
                                        <p:tgtEl>
                                          <p:spTgt spid="30"/>
                                        </p:tgtEl>
                                        <p:attrNameLst>
                                          <p:attrName>ppt_x</p:attrName>
                                          <p:attrName>ppt_y</p:attrName>
                                        </p:attrNameLst>
                                      </p:cBhvr>
                                      <p:rCtr x="0" y="2270"/>
                                    </p:animMotion>
                                  </p:childTnLst>
                                </p:cTn>
                              </p:par>
                            </p:childTnLst>
                          </p:cTn>
                        </p:par>
                      </p:childTnLst>
                    </p:cTn>
                  </p:par>
                  <p:par>
                    <p:cTn id="25" fill="hold">
                      <p:stCondLst>
                        <p:cond delay="indefinite"/>
                      </p:stCondLst>
                      <p:childTnLst>
                        <p:par>
                          <p:cTn id="26" fill="hold">
                            <p:stCondLst>
                              <p:cond delay="0"/>
                            </p:stCondLst>
                            <p:childTnLst>
                              <p:par>
                                <p:cTn id="27" presetID="2" presetClass="entr" presetSubtype="8" decel="10000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750" fill="hold"/>
                                        <p:tgtEl>
                                          <p:spTgt spid="25"/>
                                        </p:tgtEl>
                                        <p:attrNameLst>
                                          <p:attrName>ppt_x</p:attrName>
                                        </p:attrNameLst>
                                      </p:cBhvr>
                                      <p:tavLst>
                                        <p:tav tm="0">
                                          <p:val>
                                            <p:strVal val="0-#ppt_w/2"/>
                                          </p:val>
                                        </p:tav>
                                        <p:tav tm="100000">
                                          <p:val>
                                            <p:strVal val="#ppt_x"/>
                                          </p:val>
                                        </p:tav>
                                      </p:tavLst>
                                    </p:anim>
                                    <p:anim calcmode="lin" valueType="num">
                                      <p:cBhvr additive="base">
                                        <p:cTn id="30"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eme1_BingAuto">
  <a:themeElements>
    <a:clrScheme name="Bing_New">
      <a:dk1>
        <a:srgbClr val="505050"/>
      </a:dk1>
      <a:lt1>
        <a:srgbClr val="FFFFFF"/>
      </a:lt1>
      <a:dk2>
        <a:srgbClr val="737373"/>
      </a:dk2>
      <a:lt2>
        <a:srgbClr val="E1E0DF"/>
      </a:lt2>
      <a:accent1>
        <a:srgbClr val="008272"/>
      </a:accent1>
      <a:accent2>
        <a:srgbClr val="00B294"/>
      </a:accent2>
      <a:accent3>
        <a:srgbClr val="004B50"/>
      </a:accent3>
      <a:accent4>
        <a:srgbClr val="0078D7"/>
      </a:accent4>
      <a:accent5>
        <a:srgbClr val="00BCF2"/>
      </a:accent5>
      <a:accent6>
        <a:srgbClr val="00205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heme1_BingAuto" id="{8391C2C5-0679-415D-A3A0-8CE9EEFB468D}" vid="{6A0233DD-2AAB-4BD4-B027-51689163F0F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Bing 2013">
      <a:dk1>
        <a:srgbClr val="505050"/>
      </a:dk1>
      <a:lt1>
        <a:srgbClr val="FFFFFF"/>
      </a:lt1>
      <a:dk2>
        <a:srgbClr val="737373"/>
      </a:dk2>
      <a:lt2>
        <a:srgbClr val="E1E0DF"/>
      </a:lt2>
      <a:accent1>
        <a:srgbClr val="FFB900"/>
      </a:accent1>
      <a:accent2>
        <a:srgbClr val="FF8C00"/>
      </a:accent2>
      <a:accent3>
        <a:srgbClr val="A3A3A3"/>
      </a:accent3>
      <a:accent4>
        <a:srgbClr val="D2D2D2"/>
      </a:accent4>
      <a:accent5>
        <a:srgbClr val="B4009E"/>
      </a:accent5>
      <a:accent6>
        <a:srgbClr val="68217A"/>
      </a:accent6>
      <a:hlink>
        <a:srgbClr val="006DD4"/>
      </a:hlink>
      <a:folHlink>
        <a:srgbClr val="00366A"/>
      </a:folHlink>
    </a:clrScheme>
    <a:fontScheme name="Segoe 2013">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outs:outSpaceData xmlns:outs="http://schemas.microsoft.com/office/2009/outspace/metadata">
  <outs:relatedDates>
    <outs:relatedDate>
      <outs:type>3</outs:type>
      <outs:displayName>Last Modified</outs:displayName>
      <outs:dateTime>2009-10-15T17:30:48Z</outs:dateTime>
      <outs:isPinned>true</outs:isPinned>
    </outs:relatedDate>
    <outs:relatedDate>
      <outs:type>2</outs:type>
      <outs:displayName>Created</outs:displayName>
      <outs:dateTime>2009-05-12T21:03:29Z</outs:dateTime>
      <outs:isPinned>true</outs:isPinned>
    </outs:relatedDate>
    <outs:relatedDate>
      <outs:type>4</outs:type>
      <outs:displayName>Last Printed</outs:displayName>
      <outs:dateTime>2009-07-31T18:50:29Z</outs:dateTime>
      <outs:isPinned>true</outs:isPinned>
    </outs:relatedDate>
  </outs:relatedDates>
  <outs:relatedDocuments>
    <outs:relatedDocument>
      <outs:type>2</outs:type>
      <outs:displayName>Other documents in current folder</outs:displayName>
      <outs:uri/>
      <outs:isPinned>true</outs:isPinned>
    </outs:relatedDocument>
  </outs:relatedDocuments>
  <outs:relatedPeople>
    <outs:relatedPeopleItem>
      <outs:category>Author</outs:category>
      <outs:people>
        <outs:relatedPerson>
          <outs:displayName>Frederick Savoye</outs:displayName>
          <outs:accountName/>
        </outs:relatedPerson>
      </outs:people>
      <outs:source>0</outs:source>
      <outs:isPinned>true</outs:isPinned>
    </outs:relatedPeopleItem>
    <outs:relatedPeopleItem>
      <outs:category>Last modified by</outs:category>
      <outs:people>
        <outs:relatedPerson>
          <outs:displayName>Todd Schwartz</outs:displayName>
          <outs:accountName/>
        </outs:relatedPerson>
      </outs:people>
      <outs:source>0</outs:source>
      <outs:isPinned>true</outs:isPinned>
    </outs:relatedPeopleItem>
    <outs:relatedPeopleItem>
      <outs:category>Manager</outs:category>
      <outs:people>
        <outs:relatedPerson>
          <outs:displayName>&lt;Content Manager Name Here&gt;</outs:displayName>
          <outs:accountName/>
        </outs:relatedPerson>
      </outs:people>
      <outs:source>0</outs:source>
      <outs:isPinned>false</outs:isPinned>
    </outs:relatedPeopleItem>
  </outs:relatedPeople>
  <propertyMetadataList xmlns="http://schemas.microsoft.com/office/2009/outspace/metadata">
    <propertyMetadata>
      <type>0</type>
      <propertyId>2228224</propertyId>
      <propertyName/>
      <isPinned>true</isPinned>
    </propertyMetadata>
    <propertyMetadata>
      <type>0</type>
      <propertyId>1114115</propertyId>
      <propertyName/>
      <isPinned>true</isPinned>
    </propertyMetadata>
    <propertyMetadata>
      <type>0</type>
      <propertyId>1114117</propertyId>
      <propertyName/>
      <isPinned>true</isPinned>
    </propertyMetadata>
    <propertyMetadata>
      <type>0</type>
      <propertyId>589825</propertyId>
      <propertyName/>
      <isPinned>false</isPinned>
    </propertyMetadata>
    <propertyMetadata>
      <type>0</type>
      <propertyId>1114116</propertyId>
      <propertyName/>
      <isPinned>false</isPinned>
    </propertyMetadata>
    <propertyMetadata>
      <type>0</type>
      <propertyId>14</propertyId>
      <propertyName/>
      <isPinned>true</isPinned>
    </propertyMetadata>
    <propertyMetadata>
      <type>0</type>
      <propertyId>8</propertyId>
      <propertyName/>
      <isPinned>true</isPinned>
    </propertyMetadata>
    <propertyMetadata>
      <type>0</type>
      <propertyId>6</propertyId>
      <propertyName/>
      <isPinned>false</isPinned>
    </propertyMetadata>
    <propertyMetadata>
      <type>0</type>
      <propertyId>1114118</propertyId>
      <propertyName/>
      <isPinned>false</isPinned>
    </propertyMetadata>
    <propertyMetadata>
      <type>0</type>
      <propertyId>1179649</propertyId>
      <propertyName/>
      <isPinned>false</isPinned>
    </propertyMetadata>
    <propertyMetadata>
      <type>0</type>
      <propertyId>655365</propertyId>
      <propertyName/>
      <isPinned>false</isPinned>
    </propertyMetadata>
    <propertyMetadata>
      <type>0</type>
      <propertyId>1</propertyId>
      <propertyName/>
      <isPinned>false</isPinned>
    </propertyMetadata>
    <propertyMetadata>
      <type>0</type>
      <propertyId>0</propertyId>
      <propertyName/>
      <isPinned>true</isPinned>
    </propertyMetadata>
    <propertyMetadata>
      <type>0</type>
      <propertyId>13</propertyId>
      <propertyName/>
      <isPinned>false</isPinned>
    </propertyMetadata>
    <propertyMetadata>
      <type>0</type>
      <propertyId>1179653</propertyId>
      <propertyName/>
      <isPinned>false</isPinned>
    </propertyMetadata>
    <propertyMetadata>
      <type>0</type>
      <propertyId>22</propertyId>
      <propertyName/>
      <isPinned>false</isPinned>
    </propertyMetadata>
  </propertyMetadataList>
  <outs:corruptMetadataWasLost/>
</outs:outSpaceData>
</file>

<file path=customXml/item3.xml><?xml version="1.0" encoding="utf-8"?>
<p:properties xmlns:p="http://schemas.microsoft.com/office/2006/metadata/properties" xmlns:xsi="http://www.w3.org/2001/XMLSchema-instance">
  <documentManagement>
    <_ip_UnifiedCompliancePolicyUIAction xmlns="http://schemas.microsoft.com/sharepoint/v3" xsi:nil="true"/>
    <_ip_UnifiedCompliancePolicyProperties xmlns="http://schemas.microsoft.com/sharepoint/v3" xsi:nil="true"/>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B8FEA6303589194684DC36C3C19E6925" ma:contentTypeVersion="5" ma:contentTypeDescription="Create a new document." ma:contentTypeScope="" ma:versionID="b1e739dd2b68a8b21ccf13b40b0d268c">
  <xsd:schema xmlns:xsd="http://www.w3.org/2001/XMLSchema" xmlns:xs="http://www.w3.org/2001/XMLSchema" xmlns:p="http://schemas.microsoft.com/office/2006/metadata/properties" xmlns:ns1="http://schemas.microsoft.com/sharepoint/v3" xmlns:ns2="6bd2fe4c-495f-4e8b-8d33-e63bfb2e38c6" targetNamespace="http://schemas.microsoft.com/office/2006/metadata/properties" ma:root="true" ma:fieldsID="7c6e1244abca82f3ce41b75a9261f1c3" ns1:_="" ns2:_="">
    <xsd:import namespace="http://schemas.microsoft.com/sharepoint/v3"/>
    <xsd:import namespace="6bd2fe4c-495f-4e8b-8d33-e63bfb2e38c6"/>
    <xsd:element name="properties">
      <xsd:complexType>
        <xsd:sequence>
          <xsd:element name="documentManagement">
            <xsd:complexType>
              <xsd:all>
                <xsd:element ref="ns2:SharedWithUsers" minOccurs="0"/>
                <xsd:element ref="ns2:SharingHintHash" minOccurs="0"/>
                <xsd:element ref="ns2:SharedWithDetail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1" nillable="true" ma:displayName="Unified Compliance Policy Properties" ma:hidden="true" ma:internalName="_ip_UnifiedCompliancePolicyProperties">
      <xsd:simpleType>
        <xsd:restriction base="dms:Note"/>
      </xsd:simpleType>
    </xsd:element>
    <xsd:element name="_ip_UnifiedCompliancePolicyUIAction" ma:index="1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bd2fe4c-495f-4e8b-8d33-e63bfb2e38c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CAA01E-7289-41E5-B797-18B2DCC59D14}">
  <ds:schemaRefs>
    <ds:schemaRef ds:uri="http://schemas.microsoft.com/sharepoint/v3/contenttype/forms"/>
  </ds:schemaRefs>
</ds:datastoreItem>
</file>

<file path=customXml/itemProps2.xml><?xml version="1.0" encoding="utf-8"?>
<ds:datastoreItem xmlns:ds="http://schemas.openxmlformats.org/officeDocument/2006/customXml" ds:itemID="{B6E2042D-428B-45CE-9B54-A2CCE1810FF0}">
  <ds:schemaRefs>
    <ds:schemaRef ds:uri="http://schemas.microsoft.com/office/2009/outspace/metadata"/>
  </ds:schemaRefs>
</ds:datastoreItem>
</file>

<file path=customXml/itemProps3.xml><?xml version="1.0" encoding="utf-8"?>
<ds:datastoreItem xmlns:ds="http://schemas.openxmlformats.org/officeDocument/2006/customXml" ds:itemID="{21AD8F12-4AD7-4BF0-9821-48EF95E008BC}">
  <ds:schemaRefs>
    <ds:schemaRef ds:uri="http://schemas.microsoft.com/office/2006/metadata/properties"/>
    <ds:schemaRef ds:uri="6bd2fe4c-495f-4e8b-8d33-e63bfb2e38c6"/>
    <ds:schemaRef ds:uri="http://schemas.microsoft.com/sharepoint/v3"/>
    <ds:schemaRef ds:uri="http://purl.org/dc/terms/"/>
    <ds:schemaRef ds:uri="http://schemas.openxmlformats.org/package/2006/metadata/core-properties"/>
    <ds:schemaRef ds:uri="http://purl.org/dc/elements/1.1/"/>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4.xml><?xml version="1.0" encoding="utf-8"?>
<ds:datastoreItem xmlns:ds="http://schemas.openxmlformats.org/officeDocument/2006/customXml" ds:itemID="{C9BBA1C9-20A0-4646-91C3-934B1A551E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bd2fe4c-495f-4e8b-8d33-e63bfb2e38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18048</TotalTime>
  <Words>5571</Words>
  <Application>Microsoft Office PowerPoint</Application>
  <PresentationFormat>Custom</PresentationFormat>
  <Paragraphs>586</Paragraphs>
  <Slides>44</Slides>
  <Notes>26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44</vt:i4>
      </vt:variant>
    </vt:vector>
  </HeadingPairs>
  <TitlesOfParts>
    <vt:vector size="56" baseType="lpstr">
      <vt:lpstr>Arial</vt:lpstr>
      <vt:lpstr>Arial </vt:lpstr>
      <vt:lpstr>Calibri</vt:lpstr>
      <vt:lpstr>Segoe Light</vt:lpstr>
      <vt:lpstr>Segoe Pro Display Semibold</vt:lpstr>
      <vt:lpstr>Segoe UI</vt:lpstr>
      <vt:lpstr>Segoe UI Light</vt:lpstr>
      <vt:lpstr>Segoe UI Semibold</vt:lpstr>
      <vt:lpstr>Segoe UI Semilight</vt:lpstr>
      <vt:lpstr>Times New Roman</vt:lpstr>
      <vt:lpstr>Wingdings</vt:lpstr>
      <vt:lpstr>Theme1_BingAuto</vt:lpstr>
      <vt:lpstr>PowerPoint Presentation</vt:lpstr>
      <vt:lpstr>The Affordable Care Act (ACA) has taken a bite out of the uninsured rate</vt:lpstr>
      <vt:lpstr>For health insurance advertisers, fall and winter are when things really heat up</vt:lpstr>
      <vt:lpstr>Advertising takeaways for the  2017 open enrollment periods</vt:lpstr>
      <vt:lpstr>Checking up on the healthcare market</vt:lpstr>
      <vt:lpstr>The ACA marketplaces are hitting their stride </vt:lpstr>
      <vt:lpstr>They also face some obstacles</vt:lpstr>
      <vt:lpstr>People across the country are signing up</vt:lpstr>
      <vt:lpstr>People are coming back year after year</vt:lpstr>
      <vt:lpstr>Re-enrollees are looking for savings</vt:lpstr>
      <vt:lpstr>Consumers are choosing Silver plans</vt:lpstr>
      <vt:lpstr>Money is a factor, but not for everyone</vt:lpstr>
      <vt:lpstr>Premiums vary widely by state</vt:lpstr>
      <vt:lpstr>January coverage drives enrollment</vt:lpstr>
      <vt:lpstr>And enrollees respond to deadlines</vt:lpstr>
      <vt:lpstr>Healthcare.gov visits align with selections</vt:lpstr>
      <vt:lpstr>Don’t forget about the Medicare enrollment periods</vt:lpstr>
      <vt:lpstr>There’s opportunity for growth</vt:lpstr>
      <vt:lpstr>Traditional insurers aren’t alone</vt:lpstr>
      <vt:lpstr>Reputation matters for seniors</vt:lpstr>
      <vt:lpstr>Healthcare digital ad spending is on the rise</vt:lpstr>
      <vt:lpstr>The federal government doesn’t advertise</vt:lpstr>
      <vt:lpstr>Bing Network performance trends</vt:lpstr>
      <vt:lpstr>Pay attention to the enrollment periods</vt:lpstr>
      <vt:lpstr>Ten states drove 43% of clicks nationwide</vt:lpstr>
      <vt:lpstr>Play on brand loyalty to capture searchers</vt:lpstr>
      <vt:lpstr>Budget to make it through the Jan. peak</vt:lpstr>
      <vt:lpstr>Ramp up your Medicare ads by September</vt:lpstr>
      <vt:lpstr>Words that work   Ad copy analysis</vt:lpstr>
      <vt:lpstr>Here’s how to read a heat map</vt:lpstr>
      <vt:lpstr>Words that work // Health Insurance</vt:lpstr>
      <vt:lpstr>Top 5 ad combinations by device //  Health Insurance </vt:lpstr>
      <vt:lpstr>Top performing copy // Sitelink Extensions Health Insurance</vt:lpstr>
      <vt:lpstr>Why advertise on the Bing Network?  Unique audience and purchase behavior Market share in Financial Services Smarter tools to help you achieve more with confidence</vt:lpstr>
      <vt:lpstr>Bing Network delivers value for financial services</vt:lpstr>
      <vt:lpstr>More likely to apply for health insurance Compared with Google, the Bing Network audience is:</vt:lpstr>
      <vt:lpstr>More likely to have health insurance Compared with Google, the Bing Network audience is more likely to: </vt:lpstr>
      <vt:lpstr>Access searchers not reached  on Google </vt:lpstr>
      <vt:lpstr>The Bing Network is cost effective for healthcare advertisers</vt:lpstr>
      <vt:lpstr>Increase your ROI by engaging  with high-value visitors Remarketing in Paid Search gives you a second chance  to turn previous visitors into customers. </vt:lpstr>
      <vt:lpstr>Drive even better performance with Ad Extensions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Prepare for returns this tax season  with Bing Ads</dc:title>
  <dc:creator>v-klstov@microsoft.com</dc:creator>
  <cp:lastModifiedBy>Lynn Robitaille</cp:lastModifiedBy>
  <cp:revision>1262</cp:revision>
  <cp:lastPrinted>2015-12-08T23:53:13Z</cp:lastPrinted>
  <dcterms:created xsi:type="dcterms:W3CDTF">2013-11-20T06:06:26Z</dcterms:created>
  <dcterms:modified xsi:type="dcterms:W3CDTF">2016-06-23T19:30:10Z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DocVizMetadataToken">
    <vt:lpwstr>300x302x1</vt:lpwstr>
  </property>
  <property fmtid="{D5CDD505-2E9C-101B-9397-08002B2CF9AE}" pid="4" name="ContentTypeId">
    <vt:lpwstr>0x010100B8FEA6303589194684DC36C3C19E6925</vt:lpwstr>
  </property>
  <property fmtid="{D5CDD505-2E9C-101B-9397-08002B2CF9AE}" pid="5" name="IsMyDocuments">
    <vt:bool>true</vt:bool>
  </property>
</Properties>
</file>