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2" autoAdjust="0"/>
    <p:restoredTop sz="94660"/>
  </p:normalViewPr>
  <p:slideViewPr>
    <p:cSldViewPr snapToGrid="0">
      <p:cViewPr varScale="1">
        <p:scale>
          <a:sx n="73" d="100"/>
          <a:sy n="73" d="100"/>
        </p:scale>
        <p:origin x="3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microsoft-my.sharepoint.com/personal/v-pgarro_microsoft_com/Documents/Bing%20Ads/Analyst/Seasonal/Retail/FY16/Back%20to%20School/Ad%20Copy/Finals/Adcopy_Sitelink%20Analysis_Back_to_School_01Jul2015-31Aug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icrosoft-my.sharepoint.com/personal/v-pgarro_microsoft_com/Documents/Bing%20Ads/Analyst/Seasonal/Retail/FY16/Back%20to%20School/Ad%20Copy/Finals/Adcopy_Sitelink%20Analysis_Back_to_College_01Jul2015-31Aug201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Retail_Data!$I$5</c:f>
              <c:strCache>
                <c:ptCount val="1"/>
                <c:pt idx="0">
                  <c:v>Advertiser #</c:v>
                </c:pt>
              </c:strCache>
            </c:strRef>
          </c:tx>
          <c:spPr>
            <a:solidFill>
              <a:schemeClr val="tx2"/>
            </a:solidFill>
            <a:ln>
              <a:noFill/>
            </a:ln>
            <a:effectLst/>
          </c:spPr>
          <c:invertIfNegative val="0"/>
          <c:cat>
            <c:strRef>
              <c:f>Retail_Data!$H$6:$H$15</c:f>
              <c:strCache>
                <c:ptCount val="10"/>
                <c:pt idx="0">
                  <c:v>Men/Women</c:v>
                </c:pt>
                <c:pt idx="1">
                  <c:v>Call To Action</c:v>
                </c:pt>
                <c:pt idx="2">
                  <c:v>Price/Pricing</c:v>
                </c:pt>
                <c:pt idx="3">
                  <c:v>Stores</c:v>
                </c:pt>
                <c:pt idx="4">
                  <c:v>Brands</c:v>
                </c:pt>
                <c:pt idx="5">
                  <c:v>Online</c:v>
                </c:pt>
                <c:pt idx="6">
                  <c:v>Apparels</c:v>
                </c:pt>
                <c:pt idx="7">
                  <c:v>Delivery/Shipping</c:v>
                </c:pt>
                <c:pt idx="8">
                  <c:v>Accessories</c:v>
                </c:pt>
                <c:pt idx="9">
                  <c:v>Cheap/Affordable</c:v>
                </c:pt>
              </c:strCache>
            </c:strRef>
          </c:cat>
          <c:val>
            <c:numRef>
              <c:f>Retail_Data!$I$6:$I$15</c:f>
              <c:numCache>
                <c:formatCode>General</c:formatCode>
                <c:ptCount val="10"/>
                <c:pt idx="0">
                  <c:v>1491</c:v>
                </c:pt>
                <c:pt idx="1">
                  <c:v>4281</c:v>
                </c:pt>
                <c:pt idx="2">
                  <c:v>1357</c:v>
                </c:pt>
                <c:pt idx="3">
                  <c:v>328</c:v>
                </c:pt>
                <c:pt idx="4">
                  <c:v>1163</c:v>
                </c:pt>
                <c:pt idx="5">
                  <c:v>1277</c:v>
                </c:pt>
                <c:pt idx="6">
                  <c:v>1329</c:v>
                </c:pt>
                <c:pt idx="7">
                  <c:v>2337</c:v>
                </c:pt>
                <c:pt idx="8">
                  <c:v>891</c:v>
                </c:pt>
                <c:pt idx="9">
                  <c:v>204</c:v>
                </c:pt>
              </c:numCache>
            </c:numRef>
          </c:val>
          <c:extLst>
            <c:ext xmlns:c16="http://schemas.microsoft.com/office/drawing/2014/chart" uri="{C3380CC4-5D6E-409C-BE32-E72D297353CC}">
              <c16:uniqueId val="{00000000-BF3D-421A-91AF-7C923A8D047D}"/>
            </c:ext>
          </c:extLst>
        </c:ser>
        <c:ser>
          <c:idx val="1"/>
          <c:order val="1"/>
          <c:tx>
            <c:strRef>
              <c:f>Retail_Data!$J$5</c:f>
              <c:strCache>
                <c:ptCount val="1"/>
                <c:pt idx="0">
                  <c:v>Ad Quality</c:v>
                </c:pt>
              </c:strCache>
            </c:strRef>
          </c:tx>
          <c:spPr>
            <a:solidFill>
              <a:schemeClr val="tx1"/>
            </a:solidFill>
            <a:ln>
              <a:noFill/>
            </a:ln>
            <a:effectLst/>
          </c:spPr>
          <c:invertIfNegative val="0"/>
          <c:cat>
            <c:strRef>
              <c:f>Retail_Data!$H$6:$H$15</c:f>
              <c:strCache>
                <c:ptCount val="10"/>
                <c:pt idx="0">
                  <c:v>Men/Women</c:v>
                </c:pt>
                <c:pt idx="1">
                  <c:v>Call To Action</c:v>
                </c:pt>
                <c:pt idx="2">
                  <c:v>Price/Pricing</c:v>
                </c:pt>
                <c:pt idx="3">
                  <c:v>Stores</c:v>
                </c:pt>
                <c:pt idx="4">
                  <c:v>Brands</c:v>
                </c:pt>
                <c:pt idx="5">
                  <c:v>Online</c:v>
                </c:pt>
                <c:pt idx="6">
                  <c:v>Apparels</c:v>
                </c:pt>
                <c:pt idx="7">
                  <c:v>Delivery/Shipping</c:v>
                </c:pt>
                <c:pt idx="8">
                  <c:v>Accessories</c:v>
                </c:pt>
                <c:pt idx="9">
                  <c:v>Cheap/Affordable</c:v>
                </c:pt>
              </c:strCache>
            </c:strRef>
          </c:cat>
          <c:val>
            <c:numRef>
              <c:f>Retail_Data!$J$6:$J$15</c:f>
              <c:numCache>
                <c:formatCode>General</c:formatCode>
                <c:ptCount val="10"/>
                <c:pt idx="0">
                  <c:v>4963</c:v>
                </c:pt>
                <c:pt idx="1">
                  <c:v>5011</c:v>
                </c:pt>
                <c:pt idx="2">
                  <c:v>5281</c:v>
                </c:pt>
                <c:pt idx="3">
                  <c:v>6094</c:v>
                </c:pt>
                <c:pt idx="4">
                  <c:v>6138</c:v>
                </c:pt>
                <c:pt idx="5">
                  <c:v>6388</c:v>
                </c:pt>
                <c:pt idx="6">
                  <c:v>6484</c:v>
                </c:pt>
                <c:pt idx="7">
                  <c:v>6821</c:v>
                </c:pt>
                <c:pt idx="8">
                  <c:v>7284</c:v>
                </c:pt>
                <c:pt idx="9">
                  <c:v>7822</c:v>
                </c:pt>
              </c:numCache>
            </c:numRef>
          </c:val>
          <c:extLst>
            <c:ext xmlns:c16="http://schemas.microsoft.com/office/drawing/2014/chart" uri="{C3380CC4-5D6E-409C-BE32-E72D297353CC}">
              <c16:uniqueId val="{00000001-BF3D-421A-91AF-7C923A8D047D}"/>
            </c:ext>
          </c:extLst>
        </c:ser>
        <c:dLbls>
          <c:showLegendKey val="0"/>
          <c:showVal val="0"/>
          <c:showCatName val="0"/>
          <c:showSerName val="0"/>
          <c:showPercent val="0"/>
          <c:showBubbleSize val="0"/>
        </c:dLbls>
        <c:gapWidth val="91"/>
        <c:axId val="397713592"/>
        <c:axId val="397714768"/>
      </c:barChart>
      <c:catAx>
        <c:axId val="397713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gradFill>
                  <a:gsLst>
                    <a:gs pos="1250">
                      <a:schemeClr val="tx1"/>
                    </a:gs>
                    <a:gs pos="100000">
                      <a:schemeClr val="tx1"/>
                    </a:gs>
                  </a:gsLst>
                  <a:lin ang="5400000" scaled="0"/>
                </a:gradFill>
                <a:latin typeface="+mn-lt"/>
                <a:ea typeface="+mn-ea"/>
                <a:cs typeface="+mn-cs"/>
              </a:defRPr>
            </a:pPr>
            <a:endParaRPr lang="en-US"/>
          </a:p>
        </c:txPr>
        <c:crossAx val="397714768"/>
        <c:crosses val="autoZero"/>
        <c:auto val="1"/>
        <c:lblAlgn val="ctr"/>
        <c:lblOffset val="100"/>
        <c:noMultiLvlLbl val="0"/>
      </c:catAx>
      <c:valAx>
        <c:axId val="397714768"/>
        <c:scaling>
          <c:orientation val="minMax"/>
        </c:scaling>
        <c:delete val="1"/>
        <c:axPos val="b"/>
        <c:numFmt formatCode="General" sourceLinked="1"/>
        <c:majorTickMark val="none"/>
        <c:minorTickMark val="none"/>
        <c:tickLblPos val="nextTo"/>
        <c:crossAx val="397713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Retail_Data!$I$5</c:f>
              <c:strCache>
                <c:ptCount val="1"/>
                <c:pt idx="0">
                  <c:v>Advertiser #</c:v>
                </c:pt>
              </c:strCache>
            </c:strRef>
          </c:tx>
          <c:spPr>
            <a:solidFill>
              <a:schemeClr val="tx2"/>
            </a:solidFill>
            <a:ln>
              <a:noFill/>
            </a:ln>
            <a:effectLst/>
          </c:spPr>
          <c:invertIfNegative val="0"/>
          <c:cat>
            <c:strRef>
              <c:f>Retail_Data!$H$6:$H$15</c:f>
              <c:strCache>
                <c:ptCount val="10"/>
                <c:pt idx="0">
                  <c:v>Superlatives</c:v>
                </c:pt>
                <c:pt idx="1">
                  <c:v>Sales</c:v>
                </c:pt>
                <c:pt idx="2">
                  <c:v>Dorm Furniture</c:v>
                </c:pt>
                <c:pt idx="3">
                  <c:v>Store</c:v>
                </c:pt>
                <c:pt idx="4">
                  <c:v>Quality</c:v>
                </c:pt>
                <c:pt idx="5">
                  <c:v>Cheap/Affordable</c:v>
                </c:pt>
                <c:pt idx="6">
                  <c:v>Online</c:v>
                </c:pt>
                <c:pt idx="7">
                  <c:v>Free</c:v>
                </c:pt>
                <c:pt idx="8">
                  <c:v>Delivery/Shipping</c:v>
                </c:pt>
                <c:pt idx="9">
                  <c:v>Brands</c:v>
                </c:pt>
              </c:strCache>
            </c:strRef>
          </c:cat>
          <c:val>
            <c:numRef>
              <c:f>Retail_Data!$I$6:$I$15</c:f>
              <c:numCache>
                <c:formatCode>General</c:formatCode>
                <c:ptCount val="10"/>
                <c:pt idx="0">
                  <c:v>895</c:v>
                </c:pt>
                <c:pt idx="1">
                  <c:v>813</c:v>
                </c:pt>
                <c:pt idx="2">
                  <c:v>1579</c:v>
                </c:pt>
                <c:pt idx="3">
                  <c:v>249</c:v>
                </c:pt>
                <c:pt idx="4">
                  <c:v>322</c:v>
                </c:pt>
                <c:pt idx="5">
                  <c:v>391</c:v>
                </c:pt>
                <c:pt idx="6">
                  <c:v>432</c:v>
                </c:pt>
                <c:pt idx="7">
                  <c:v>814</c:v>
                </c:pt>
                <c:pt idx="8">
                  <c:v>1194</c:v>
                </c:pt>
                <c:pt idx="9">
                  <c:v>1036</c:v>
                </c:pt>
              </c:numCache>
            </c:numRef>
          </c:val>
          <c:extLst>
            <c:ext xmlns:c16="http://schemas.microsoft.com/office/drawing/2014/chart" uri="{C3380CC4-5D6E-409C-BE32-E72D297353CC}">
              <c16:uniqueId val="{00000000-0F4F-4591-AA82-5B104644E798}"/>
            </c:ext>
          </c:extLst>
        </c:ser>
        <c:ser>
          <c:idx val="1"/>
          <c:order val="1"/>
          <c:tx>
            <c:strRef>
              <c:f>Retail_Data!$J$5</c:f>
              <c:strCache>
                <c:ptCount val="1"/>
                <c:pt idx="0">
                  <c:v>Ad Quality</c:v>
                </c:pt>
              </c:strCache>
            </c:strRef>
          </c:tx>
          <c:spPr>
            <a:solidFill>
              <a:schemeClr val="tx1"/>
            </a:solidFill>
            <a:ln>
              <a:noFill/>
            </a:ln>
            <a:effectLst/>
          </c:spPr>
          <c:invertIfNegative val="0"/>
          <c:cat>
            <c:strRef>
              <c:f>Retail_Data!$H$6:$H$15</c:f>
              <c:strCache>
                <c:ptCount val="10"/>
                <c:pt idx="0">
                  <c:v>Superlatives</c:v>
                </c:pt>
                <c:pt idx="1">
                  <c:v>Sales</c:v>
                </c:pt>
                <c:pt idx="2">
                  <c:v>Dorm Furniture</c:v>
                </c:pt>
                <c:pt idx="3">
                  <c:v>Store</c:v>
                </c:pt>
                <c:pt idx="4">
                  <c:v>Quality</c:v>
                </c:pt>
                <c:pt idx="5">
                  <c:v>Cheap/Affordable</c:v>
                </c:pt>
                <c:pt idx="6">
                  <c:v>Online</c:v>
                </c:pt>
                <c:pt idx="7">
                  <c:v>Free</c:v>
                </c:pt>
                <c:pt idx="8">
                  <c:v>Delivery/Shipping</c:v>
                </c:pt>
                <c:pt idx="9">
                  <c:v>Brands</c:v>
                </c:pt>
              </c:strCache>
            </c:strRef>
          </c:cat>
          <c:val>
            <c:numRef>
              <c:f>Retail_Data!$J$6:$J$15</c:f>
              <c:numCache>
                <c:formatCode>General</c:formatCode>
                <c:ptCount val="10"/>
                <c:pt idx="0">
                  <c:v>3522</c:v>
                </c:pt>
                <c:pt idx="1">
                  <c:v>3579</c:v>
                </c:pt>
                <c:pt idx="2">
                  <c:v>3871</c:v>
                </c:pt>
                <c:pt idx="3">
                  <c:v>3962</c:v>
                </c:pt>
                <c:pt idx="4">
                  <c:v>4107</c:v>
                </c:pt>
                <c:pt idx="5">
                  <c:v>4207</c:v>
                </c:pt>
                <c:pt idx="6">
                  <c:v>5055</c:v>
                </c:pt>
                <c:pt idx="7">
                  <c:v>5203</c:v>
                </c:pt>
                <c:pt idx="8">
                  <c:v>5537</c:v>
                </c:pt>
                <c:pt idx="9">
                  <c:v>8277</c:v>
                </c:pt>
              </c:numCache>
            </c:numRef>
          </c:val>
          <c:extLst>
            <c:ext xmlns:c16="http://schemas.microsoft.com/office/drawing/2014/chart" uri="{C3380CC4-5D6E-409C-BE32-E72D297353CC}">
              <c16:uniqueId val="{00000001-0F4F-4591-AA82-5B104644E798}"/>
            </c:ext>
          </c:extLst>
        </c:ser>
        <c:dLbls>
          <c:showLegendKey val="0"/>
          <c:showVal val="0"/>
          <c:showCatName val="0"/>
          <c:showSerName val="0"/>
          <c:showPercent val="0"/>
          <c:showBubbleSize val="0"/>
        </c:dLbls>
        <c:gapWidth val="102"/>
        <c:axId val="397714376"/>
        <c:axId val="397713200"/>
      </c:barChart>
      <c:catAx>
        <c:axId val="397714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gradFill>
                  <a:gsLst>
                    <a:gs pos="1250">
                      <a:schemeClr val="tx1"/>
                    </a:gs>
                    <a:gs pos="100000">
                      <a:schemeClr val="tx1"/>
                    </a:gs>
                  </a:gsLst>
                  <a:lin ang="5400000" scaled="0"/>
                </a:gradFill>
                <a:latin typeface="+mn-lt"/>
                <a:ea typeface="+mn-ea"/>
                <a:cs typeface="+mn-cs"/>
              </a:defRPr>
            </a:pPr>
            <a:endParaRPr lang="en-US"/>
          </a:p>
        </c:txPr>
        <c:crossAx val="397713200"/>
        <c:crosses val="autoZero"/>
        <c:auto val="1"/>
        <c:lblAlgn val="ctr"/>
        <c:lblOffset val="100"/>
        <c:noMultiLvlLbl val="0"/>
      </c:catAx>
      <c:valAx>
        <c:axId val="397713200"/>
        <c:scaling>
          <c:orientation val="minMax"/>
        </c:scaling>
        <c:delete val="1"/>
        <c:axPos val="b"/>
        <c:numFmt formatCode="General" sourceLinked="1"/>
        <c:majorTickMark val="none"/>
        <c:minorTickMark val="none"/>
        <c:tickLblPos val="nextTo"/>
        <c:crossAx val="39771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F5A76-3AAA-47BC-B812-FF26F38EF301}" type="datetimeFigureOut">
              <a:rPr lang="en-US" smtClean="0"/>
              <a:t>4/29/2016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AEF08-5381-4E99-BA71-38524AD0E70E}" type="slidenum">
              <a:rPr lang="en-US" smtClean="0"/>
              <a:t>‹#›</a:t>
            </a:fld>
            <a:endParaRPr lang="en-US"/>
          </a:p>
        </p:txBody>
      </p:sp>
    </p:spTree>
    <p:extLst>
      <p:ext uri="{BB962C8B-B14F-4D97-AF65-F5344CB8AC3E}">
        <p14:creationId xmlns:p14="http://schemas.microsoft.com/office/powerpoint/2010/main" val="15004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Bing</a:t>
            </a:r>
          </a:p>
        </p:txBody>
      </p:sp>
      <p:sp>
        <p:nvSpPr>
          <p:cNvPr id="5" name="Footer Placeholder 4"/>
          <p:cNvSpPr>
            <a:spLocks noGrp="1"/>
          </p:cNvSpPr>
          <p:nvPr>
            <p:ph type="ftr" sz="quarter" idx="11"/>
          </p:nvPr>
        </p:nvSpPr>
        <p:spPr/>
        <p:txBody>
          <a:bodyPr/>
          <a:lstStyle/>
          <a:p>
            <a:pPr marL="577787" marR="0" lvl="0" indent="0" algn="l" defTabSz="92415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4/29/2016 4:05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80855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1">
    <p:bg>
      <p:bgRef idx="1001">
        <a:schemeClr val="bg2"/>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6"/>
            <a:ext cx="9144000" cy="6858000"/>
          </a:xfrm>
          <a:prstGeom prst="rect">
            <a:avLst/>
          </a:prstGeom>
        </p:spPr>
      </p:pic>
      <p:sp>
        <p:nvSpPr>
          <p:cNvPr id="2" name="Rectangle 1"/>
          <p:cNvSpPr/>
          <p:nvPr userDrawn="1"/>
        </p:nvSpPr>
        <p:spPr bwMode="auto">
          <a:xfrm>
            <a:off x="201929" y="4344085"/>
            <a:ext cx="4706231" cy="20438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269262" y="2984327"/>
            <a:ext cx="6277064" cy="3582611"/>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gray">
          <a:xfrm>
            <a:off x="269262" y="2984327"/>
            <a:ext cx="6277064" cy="1774082"/>
          </a:xfrm>
          <a:noFill/>
        </p:spPr>
        <p:txBody>
          <a:bodyPr lIns="146304" tIns="91440" rIns="146304" bIns="45720" anchor="b" anchorCtr="0"/>
          <a:lstStyle>
            <a:lvl1pPr>
              <a:defRPr sz="5294" b="1" spc="-98" baseline="0">
                <a:gradFill>
                  <a:gsLst>
                    <a:gs pos="94355">
                      <a:srgbClr val="FFFFFF"/>
                    </a:gs>
                    <a:gs pos="84066">
                      <a:srgbClr val="FFFFFF"/>
                    </a:gs>
                  </a:gsLst>
                  <a:lin ang="5400000" scaled="0"/>
                </a:gradFill>
                <a:latin typeface="+mn-lt"/>
              </a:defRPr>
            </a:lvl1pPr>
          </a:lstStyle>
          <a:p>
            <a:r>
              <a:rPr lang="en-US" dirty="0"/>
              <a:t>Event name here</a:t>
            </a:r>
          </a:p>
        </p:txBody>
      </p:sp>
      <p:sp>
        <p:nvSpPr>
          <p:cNvPr id="16" name="Text Placeholder 2"/>
          <p:cNvSpPr>
            <a:spLocks noGrp="1"/>
          </p:cNvSpPr>
          <p:nvPr>
            <p:ph type="body" sz="quarter" idx="14" hasCustomPrompt="1"/>
          </p:nvPr>
        </p:nvSpPr>
        <p:spPr bwMode="gray">
          <a:xfrm>
            <a:off x="282306" y="5018456"/>
            <a:ext cx="3945088" cy="618139"/>
          </a:xfrm>
        </p:spPr>
        <p:txBody>
          <a:bodyPr tIns="109728" bIns="109728">
            <a:noAutofit/>
          </a:bodyPr>
          <a:lstStyle>
            <a:lvl1pPr marL="0" indent="0" algn="l">
              <a:spcBef>
                <a:spcPts val="0"/>
              </a:spcBef>
              <a:buNone/>
              <a:defRPr sz="2353" baseline="0">
                <a:gradFill>
                  <a:gsLst>
                    <a:gs pos="33065">
                      <a:srgbClr val="FFFFFF"/>
                    </a:gs>
                    <a:gs pos="57576">
                      <a:srgbClr val="FFFFFF"/>
                    </a:gs>
                  </a:gsLst>
                  <a:lin ang="5400000" scaled="0"/>
                </a:gradFill>
                <a:latin typeface="+mn-lt"/>
              </a:defRPr>
            </a:lvl1pPr>
          </a:lstStyle>
          <a:p>
            <a:pPr lvl="0"/>
            <a:r>
              <a:rPr lang="en-US" dirty="0"/>
              <a:t>City | Date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544" y="6012794"/>
            <a:ext cx="910344" cy="488651"/>
          </a:xfrm>
          <a:prstGeom prst="rect">
            <a:avLst/>
          </a:prstGeom>
        </p:spPr>
      </p:pic>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invGray">
          <a:xfrm>
            <a:off x="7476500" y="6118524"/>
            <a:ext cx="1230631" cy="269306"/>
          </a:xfrm>
          <a:prstGeom prst="rect">
            <a:avLst/>
          </a:prstGeom>
        </p:spPr>
      </p:pic>
    </p:spTree>
    <p:extLst>
      <p:ext uri="{BB962C8B-B14F-4D97-AF65-F5344CB8AC3E}">
        <p14:creationId xmlns:p14="http://schemas.microsoft.com/office/powerpoint/2010/main" val="32596740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2141" y="2084187"/>
            <a:ext cx="5328338" cy="1793090"/>
          </a:xfrm>
          <a:noFill/>
        </p:spPr>
        <p:txBody>
          <a:bodyPr lIns="146304" tIns="91440" rIns="146304" bIns="91440" anchor="t" anchorCtr="0"/>
          <a:lstStyle>
            <a:lvl1pPr>
              <a:defRPr sz="4314" b="1" spc="-98" baseline="0">
                <a:gradFill>
                  <a:gsLst>
                    <a:gs pos="100000">
                      <a:schemeClr val="tx2"/>
                    </a:gs>
                    <a:gs pos="0">
                      <a:schemeClr val="tx2"/>
                    </a:gs>
                  </a:gsLst>
                  <a:lin ang="5400000" scaled="0"/>
                </a:gradFill>
                <a:latin typeface="+mn-lt"/>
              </a:defRPr>
            </a:lvl1pPr>
          </a:lstStyle>
          <a:p>
            <a:r>
              <a:rPr lang="en-US" dirty="0"/>
              <a:t>Presentation title</a:t>
            </a:r>
          </a:p>
        </p:txBody>
      </p:sp>
      <p:sp>
        <p:nvSpPr>
          <p:cNvPr id="5" name="Text Placeholder 4"/>
          <p:cNvSpPr>
            <a:spLocks noGrp="1"/>
          </p:cNvSpPr>
          <p:nvPr>
            <p:ph type="body" sz="quarter" idx="12" hasCustomPrompt="1"/>
          </p:nvPr>
        </p:nvSpPr>
        <p:spPr>
          <a:xfrm>
            <a:off x="252141" y="3878583"/>
            <a:ext cx="5328338"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96952" y="6079743"/>
            <a:ext cx="1375524" cy="34300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616" y="6026827"/>
            <a:ext cx="868120" cy="465986"/>
          </a:xfrm>
          <a:prstGeom prst="rect">
            <a:avLst/>
          </a:prstGeom>
        </p:spPr>
      </p:pic>
    </p:spTree>
    <p:extLst>
      <p:ext uri="{BB962C8B-B14F-4D97-AF65-F5344CB8AC3E}">
        <p14:creationId xmlns:p14="http://schemas.microsoft.com/office/powerpoint/2010/main" val="1545563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52141" y="289520"/>
            <a:ext cx="8691670" cy="89966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52141" y="1189177"/>
            <a:ext cx="8689931"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5" indent="0">
              <a:buNone/>
              <a:defRPr/>
            </a:lvl3pPr>
            <a:lvl4pPr marL="448191" indent="0">
              <a:buNone/>
              <a:defRPr/>
            </a:lvl4pPr>
            <a:lvl5pPr marL="672285"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97753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52141" y="1189177"/>
            <a:ext cx="8689931"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5" indent="0">
              <a:buNone/>
              <a:defRPr/>
            </a:lvl3pPr>
            <a:lvl4pPr marL="448191" indent="0">
              <a:buNone/>
              <a:defRPr/>
            </a:lvl4pPr>
            <a:lvl5pPr marL="672285"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03657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2141" y="1189185"/>
            <a:ext cx="8689931" cy="2052030"/>
          </a:xfrm>
        </p:spPr>
        <p:txBody>
          <a:bodyPr wrap="square">
            <a:spAutoFit/>
          </a:bodyPr>
          <a:lstStyle>
            <a:lvl1pPr>
              <a:defRPr sz="3922">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68648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2141" y="1193854"/>
            <a:ext cx="8689931" cy="2052030"/>
          </a:xfrm>
        </p:spPr>
        <p:txBody>
          <a:bodyPr wrap="square">
            <a:spAutoFit/>
          </a:bodyPr>
          <a:lstStyle>
            <a:lvl1pPr>
              <a:defRPr sz="3922"/>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64040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52141" y="1189176"/>
            <a:ext cx="4033911"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8" indent="0">
              <a:buNone/>
              <a:tabLst/>
              <a:defRPr sz="1961"/>
            </a:lvl3pPr>
            <a:lvl4pPr marL="451303" indent="0">
              <a:buNone/>
              <a:defRPr/>
            </a:lvl4pPr>
            <a:lvl5pPr marL="672285"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2" y="1189176"/>
            <a:ext cx="4033911"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8" indent="0">
              <a:buNone/>
              <a:tabLst/>
              <a:defRPr sz="1961"/>
            </a:lvl3pPr>
            <a:lvl4pPr marL="451303" indent="0">
              <a:buNone/>
              <a:defRPr/>
            </a:lvl4pPr>
            <a:lvl5pPr marL="672285"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45822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52141" y="1189176"/>
            <a:ext cx="4033911"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8" indent="0">
              <a:buNone/>
              <a:tabLst/>
              <a:defRPr sz="1961"/>
            </a:lvl3pPr>
            <a:lvl4pPr marL="451303" indent="0">
              <a:buNone/>
              <a:defRPr/>
            </a:lvl4pPr>
            <a:lvl5pPr marL="672285"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2" y="1189176"/>
            <a:ext cx="4033911"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8" indent="0">
              <a:buNone/>
              <a:tabLst/>
              <a:defRPr sz="1961"/>
            </a:lvl3pPr>
            <a:lvl4pPr marL="451303" indent="0">
              <a:buNone/>
              <a:defRPr/>
            </a:lvl4pPr>
            <a:lvl5pPr marL="672285"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63452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52141" y="1189184"/>
            <a:ext cx="4033911" cy="2377940"/>
          </a:xfrm>
        </p:spPr>
        <p:txBody>
          <a:bodyPr wrap="square">
            <a:spAutoFit/>
          </a:bodyPr>
          <a:lstStyle>
            <a:lvl1pPr marL="281676" indent="-281676">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698" indent="-228601">
              <a:defRPr sz="2353"/>
            </a:lvl2pPr>
            <a:lvl3pPr marL="685799" indent="-165099">
              <a:tabLst/>
              <a:defRPr sz="1961"/>
            </a:lvl3pPr>
            <a:lvl4pPr marL="863597" indent="-177799">
              <a:defRPr/>
            </a:lvl4pPr>
            <a:lvl5pPr marL="1028698" indent="-16509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2" y="1189184"/>
            <a:ext cx="4033911" cy="2377940"/>
          </a:xfrm>
        </p:spPr>
        <p:txBody>
          <a:bodyPr wrap="square">
            <a:spAutoFit/>
          </a:bodyPr>
          <a:lstStyle>
            <a:lvl1pPr marL="281676" indent="-281676">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698" indent="-228601">
              <a:defRPr sz="2353"/>
            </a:lvl2pPr>
            <a:lvl3pPr marL="685799" indent="-165099">
              <a:tabLst/>
              <a:defRPr sz="1961"/>
            </a:lvl3pPr>
            <a:lvl4pPr marL="863597" indent="-177799">
              <a:defRPr/>
            </a:lvl4pPr>
            <a:lvl5pPr marL="1028698" indent="-16509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14563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52141" y="1189184"/>
            <a:ext cx="4033911" cy="2377940"/>
          </a:xfrm>
        </p:spPr>
        <p:txBody>
          <a:bodyPr wrap="square">
            <a:spAutoFit/>
          </a:bodyPr>
          <a:lstStyle>
            <a:lvl1pPr marL="281676" indent="-281676">
              <a:spcBef>
                <a:spcPts val="1200"/>
              </a:spcBef>
              <a:buClr>
                <a:schemeClr val="tx1"/>
              </a:buClr>
              <a:buFont typeface="Arial" pitchFamily="34" charset="0"/>
              <a:buChar char="•"/>
              <a:defRPr sz="3137"/>
            </a:lvl1pPr>
            <a:lvl2pPr marL="520698" indent="-228601">
              <a:defRPr sz="2353"/>
            </a:lvl2pPr>
            <a:lvl3pPr marL="685799" indent="-165099">
              <a:tabLst/>
              <a:defRPr sz="1961"/>
            </a:lvl3pPr>
            <a:lvl4pPr marL="863597" indent="-177799">
              <a:defRPr/>
            </a:lvl4pPr>
            <a:lvl5pPr marL="1028698" indent="-16509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2" y="1189184"/>
            <a:ext cx="4033911" cy="2377940"/>
          </a:xfrm>
        </p:spPr>
        <p:txBody>
          <a:bodyPr wrap="square">
            <a:spAutoFit/>
          </a:bodyPr>
          <a:lstStyle>
            <a:lvl1pPr marL="281676" indent="-281676">
              <a:spcBef>
                <a:spcPts val="1200"/>
              </a:spcBef>
              <a:buClr>
                <a:schemeClr val="tx1"/>
              </a:buClr>
              <a:buFont typeface="Arial" pitchFamily="34" charset="0"/>
              <a:buChar char="•"/>
              <a:defRPr sz="3137"/>
            </a:lvl1pPr>
            <a:lvl2pPr marL="520698" indent="-228601">
              <a:defRPr sz="2353"/>
            </a:lvl2pPr>
            <a:lvl3pPr marL="685799" indent="-165099">
              <a:tabLst/>
              <a:defRPr sz="1961"/>
            </a:lvl3pPr>
            <a:lvl4pPr marL="863597" indent="-177799">
              <a:defRPr/>
            </a:lvl4pPr>
            <a:lvl5pPr marL="1028698" indent="-16509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37384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321764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2">
    <p:bg bwMode="auto">
      <p:bgRef idx="1001">
        <a:schemeClr val="bg2"/>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r="11195"/>
          <a:stretch/>
        </p:blipFill>
        <p:spPr>
          <a:xfrm>
            <a:off x="2" y="0"/>
            <a:ext cx="9144000" cy="6857999"/>
          </a:xfrm>
          <a:prstGeom prst="rect">
            <a:avLst/>
          </a:prstGeom>
        </p:spPr>
      </p:pic>
      <p:sp>
        <p:nvSpPr>
          <p:cNvPr id="10" name="Rectangle 9"/>
          <p:cNvSpPr/>
          <p:nvPr userDrawn="1"/>
        </p:nvSpPr>
        <p:spPr bwMode="auto">
          <a:xfrm flipH="1">
            <a:off x="2" y="-1"/>
            <a:ext cx="9144000" cy="6858001"/>
          </a:xfrm>
          <a:prstGeom prst="rect">
            <a:avLst/>
          </a:prstGeom>
          <a:gradFill>
            <a:gsLst>
              <a:gs pos="926">
                <a:schemeClr val="tx2">
                  <a:lumMod val="10000"/>
                  <a:alpha val="66000"/>
                </a:schemeClr>
              </a:gs>
              <a:gs pos="43000">
                <a:schemeClr val="tx2">
                  <a:lumMod val="10000"/>
                  <a:alpha val="0"/>
                </a:schemeClr>
              </a:gs>
            </a:gsLst>
            <a:lin ang="19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marL="0" marR="0" lvl="0" indent="0" algn="ctr" defTabSz="914173"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Rectangle 1"/>
          <p:cNvSpPr/>
          <p:nvPr userDrawn="1"/>
        </p:nvSpPr>
        <p:spPr bwMode="auto">
          <a:xfrm>
            <a:off x="201929" y="4344085"/>
            <a:ext cx="4706231" cy="20438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269262" y="2984327"/>
            <a:ext cx="6277064" cy="3582611"/>
          </a:xfrm>
          <a:prstGeom prst="rect">
            <a:avLst/>
          </a:prstGeom>
          <a:solidFill>
            <a:srgbClr val="0000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bwMode="gray">
          <a:xfrm>
            <a:off x="269262" y="2984327"/>
            <a:ext cx="6277064" cy="1774082"/>
          </a:xfrm>
          <a:noFill/>
        </p:spPr>
        <p:txBody>
          <a:bodyPr lIns="146304" tIns="91440" rIns="146304" bIns="45720" anchor="b" anchorCtr="0"/>
          <a:lstStyle>
            <a:lvl1pPr>
              <a:defRPr sz="5294" b="1" spc="-98" baseline="0">
                <a:gradFill>
                  <a:gsLst>
                    <a:gs pos="94355">
                      <a:srgbClr val="FFFFFF"/>
                    </a:gs>
                    <a:gs pos="84066">
                      <a:srgbClr val="FFFFFF"/>
                    </a:gs>
                  </a:gsLst>
                  <a:lin ang="5400000" scaled="0"/>
                </a:gradFill>
                <a:latin typeface="+mn-lt"/>
              </a:defRPr>
            </a:lvl1pPr>
          </a:lstStyle>
          <a:p>
            <a:r>
              <a:rPr lang="en-US" dirty="0"/>
              <a:t>Event name here</a:t>
            </a:r>
          </a:p>
        </p:txBody>
      </p:sp>
      <p:sp>
        <p:nvSpPr>
          <p:cNvPr id="14" name="Text Placeholder 2"/>
          <p:cNvSpPr>
            <a:spLocks noGrp="1"/>
          </p:cNvSpPr>
          <p:nvPr>
            <p:ph type="body" sz="quarter" idx="14" hasCustomPrompt="1"/>
          </p:nvPr>
        </p:nvSpPr>
        <p:spPr bwMode="gray">
          <a:xfrm>
            <a:off x="282306" y="5018456"/>
            <a:ext cx="3945088" cy="618139"/>
          </a:xfrm>
        </p:spPr>
        <p:txBody>
          <a:bodyPr tIns="109728" bIns="109728">
            <a:noAutofit/>
          </a:bodyPr>
          <a:lstStyle>
            <a:lvl1pPr marL="0" indent="0" algn="l">
              <a:spcBef>
                <a:spcPts val="0"/>
              </a:spcBef>
              <a:buNone/>
              <a:defRPr sz="2353" baseline="0">
                <a:gradFill>
                  <a:gsLst>
                    <a:gs pos="33065">
                      <a:srgbClr val="FFFFFF"/>
                    </a:gs>
                    <a:gs pos="57576">
                      <a:srgbClr val="FFFFFF"/>
                    </a:gs>
                  </a:gsLst>
                  <a:lin ang="5400000" scaled="0"/>
                </a:gradFill>
                <a:latin typeface="+mn-lt"/>
              </a:defRPr>
            </a:lvl1pPr>
          </a:lstStyle>
          <a:p>
            <a:pPr lvl="0"/>
            <a:r>
              <a:rPr lang="en-US" dirty="0"/>
              <a:t>City | Date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544" y="6012794"/>
            <a:ext cx="910344" cy="488651"/>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grayWhite">
          <a:xfrm>
            <a:off x="7476500" y="6118524"/>
            <a:ext cx="1230631" cy="269306"/>
          </a:xfrm>
          <a:prstGeom prst="rect">
            <a:avLst/>
          </a:prstGeom>
        </p:spPr>
      </p:pic>
    </p:spTree>
    <p:extLst>
      <p:ext uri="{BB962C8B-B14F-4D97-AF65-F5344CB8AC3E}">
        <p14:creationId xmlns:p14="http://schemas.microsoft.com/office/powerpoint/2010/main" val="3044478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4734646" y="2084173"/>
            <a:ext cx="4127640" cy="724246"/>
          </a:xfrm>
        </p:spPr>
        <p:txBody>
          <a:bodyPr/>
          <a:lstStyle/>
          <a:p>
            <a:endParaRPr lang="en-US" dirty="0"/>
          </a:p>
        </p:txBody>
      </p:sp>
    </p:spTree>
    <p:extLst>
      <p:ext uri="{BB962C8B-B14F-4D97-AF65-F5344CB8AC3E}">
        <p14:creationId xmlns:p14="http://schemas.microsoft.com/office/powerpoint/2010/main" val="312398101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1" cy="6873420"/>
          </a:xfrm>
          <a:prstGeom prst="rect">
            <a:avLst/>
          </a:prstGeom>
        </p:spPr>
      </p:pic>
      <p:sp>
        <p:nvSpPr>
          <p:cNvPr id="6" name="Rectangle 5"/>
          <p:cNvSpPr/>
          <p:nvPr userDrawn="1"/>
        </p:nvSpPr>
        <p:spPr bwMode="auto">
          <a:xfrm>
            <a:off x="2" y="8"/>
            <a:ext cx="9144000"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invGray">
          <a:xfrm>
            <a:off x="252142" y="1186357"/>
            <a:ext cx="7394338" cy="1158668"/>
          </a:xfrm>
          <a:noFill/>
        </p:spPr>
        <p:txBody>
          <a:bodyPr tIns="91440" bIns="91440" anchor="t" anchorCtr="0">
            <a:spAutoFit/>
          </a:bodyPr>
          <a:lstStyle>
            <a:lvl1pPr>
              <a:defRPr sz="7058" b="1" spc="-98" baseline="0">
                <a:gradFill>
                  <a:gsLst>
                    <a:gs pos="0">
                      <a:schemeClr val="tx1"/>
                    </a:gs>
                    <a:gs pos="100000">
                      <a:schemeClr val="tx1"/>
                    </a:gs>
                  </a:gsLst>
                  <a:lin ang="5400000" scaled="0"/>
                </a:gradFill>
                <a:latin typeface="+mn-lt"/>
              </a:defRPr>
            </a:lvl1pPr>
          </a:lstStyle>
          <a:p>
            <a:r>
              <a:rPr lang="en-US" dirty="0"/>
              <a:t>Demo title</a:t>
            </a:r>
          </a:p>
        </p:txBody>
      </p:sp>
      <p:sp>
        <p:nvSpPr>
          <p:cNvPr id="5" name="Text Placeholder 4"/>
          <p:cNvSpPr>
            <a:spLocks noGrp="1"/>
          </p:cNvSpPr>
          <p:nvPr>
            <p:ph type="body" sz="quarter" idx="12" hasCustomPrompt="1"/>
          </p:nvPr>
        </p:nvSpPr>
        <p:spPr bwMode="invGray">
          <a:xfrm>
            <a:off x="252144" y="3877278"/>
            <a:ext cx="7395505"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10883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6"/>
            <a:ext cx="9144000" cy="6858000"/>
          </a:xfrm>
          <a:prstGeom prst="rect">
            <a:avLst/>
          </a:prstGeom>
        </p:spPr>
      </p:pic>
      <p:sp>
        <p:nvSpPr>
          <p:cNvPr id="6" name="Rectangle 5"/>
          <p:cNvSpPr/>
          <p:nvPr userDrawn="1"/>
        </p:nvSpPr>
        <p:spPr bwMode="auto">
          <a:xfrm>
            <a:off x="2" y="8"/>
            <a:ext cx="9144000"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invGray">
          <a:xfrm>
            <a:off x="252142" y="2084172"/>
            <a:ext cx="7394338" cy="1158668"/>
          </a:xfrm>
          <a:noFill/>
        </p:spPr>
        <p:txBody>
          <a:bodyPr tIns="91440" bIns="91440" anchor="t" anchorCtr="0">
            <a:spAutoFit/>
          </a:bodyPr>
          <a:lstStyle>
            <a:lvl1pPr>
              <a:defRPr lang="en-US" sz="7058" b="1" kern="1200" cap="none" spc="-98" baseline="0" dirty="0">
                <a:ln w="3175">
                  <a:noFill/>
                </a:ln>
                <a:gradFill>
                  <a:gsLst>
                    <a:gs pos="0">
                      <a:schemeClr val="tx1"/>
                    </a:gs>
                    <a:gs pos="100000">
                      <a:schemeClr val="tx1"/>
                    </a:gs>
                  </a:gsLst>
                  <a:lin ang="5400000" scaled="0"/>
                </a:gradFill>
                <a:effectLst/>
                <a:latin typeface="+mn-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070186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142" y="2084172"/>
            <a:ext cx="8740142" cy="1158668"/>
          </a:xfrm>
          <a:noFill/>
        </p:spPr>
        <p:txBody>
          <a:bodyPr tIns="91440" bIns="91440" anchor="t" anchorCtr="0">
            <a:spAutoFit/>
          </a:bodyPr>
          <a:lstStyle>
            <a:lvl1pPr>
              <a:defRPr sz="7058" b="1" spc="-98" baseline="0">
                <a:gradFill>
                  <a:gsLst>
                    <a:gs pos="100000">
                      <a:schemeClr val="tx1"/>
                    </a:gs>
                    <a:gs pos="0">
                      <a:schemeClr val="tx1"/>
                    </a:gs>
                  </a:gsLst>
                  <a:lin ang="5400000" scaled="0"/>
                </a:gradFill>
                <a:latin typeface="+mn-lt"/>
              </a:defRPr>
            </a:lvl1pPr>
          </a:lstStyle>
          <a:p>
            <a:r>
              <a:rPr lang="en-US" dirty="0"/>
              <a:t>Section title</a:t>
            </a:r>
          </a:p>
        </p:txBody>
      </p:sp>
    </p:spTree>
    <p:extLst>
      <p:ext uri="{BB962C8B-B14F-4D97-AF65-F5344CB8AC3E}">
        <p14:creationId xmlns:p14="http://schemas.microsoft.com/office/powerpoint/2010/main" val="80605298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142" y="2084172"/>
            <a:ext cx="8740142" cy="1158668"/>
          </a:xfrm>
          <a:noFill/>
        </p:spPr>
        <p:txBody>
          <a:bodyPr tIns="91440" bIns="91440" anchor="t" anchorCtr="0">
            <a:spAutoFit/>
          </a:bodyPr>
          <a:lstStyle>
            <a:lvl1pPr>
              <a:defRPr sz="7058" b="1" spc="-98" baseline="0">
                <a:gradFill>
                  <a:gsLst>
                    <a:gs pos="100000">
                      <a:schemeClr val="tx1"/>
                    </a:gs>
                    <a:gs pos="0">
                      <a:schemeClr val="tx1"/>
                    </a:gs>
                  </a:gsLst>
                  <a:lin ang="5400000" scaled="0"/>
                </a:gradFill>
                <a:latin typeface="+mn-lt"/>
              </a:defRPr>
            </a:lvl1pPr>
          </a:lstStyle>
          <a:p>
            <a:r>
              <a:rPr lang="en-US" dirty="0"/>
              <a:t>Section title</a:t>
            </a:r>
          </a:p>
        </p:txBody>
      </p:sp>
    </p:spTree>
    <p:extLst>
      <p:ext uri="{BB962C8B-B14F-4D97-AF65-F5344CB8AC3E}">
        <p14:creationId xmlns:p14="http://schemas.microsoft.com/office/powerpoint/2010/main" val="11853178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142" y="2084172"/>
            <a:ext cx="8740142" cy="1158668"/>
          </a:xfrm>
          <a:noFill/>
        </p:spPr>
        <p:txBody>
          <a:bodyPr tIns="91440" bIns="91440" anchor="t" anchorCtr="0">
            <a:spAutoFit/>
          </a:bodyPr>
          <a:lstStyle>
            <a:lvl1pPr>
              <a:defRPr sz="7058" b="1" spc="-98" baseline="0">
                <a:gradFill>
                  <a:gsLst>
                    <a:gs pos="100000">
                      <a:schemeClr val="tx1"/>
                    </a:gs>
                    <a:gs pos="0">
                      <a:schemeClr val="tx1"/>
                    </a:gs>
                  </a:gsLst>
                  <a:lin ang="5400000" scaled="0"/>
                </a:gradFill>
                <a:latin typeface="+mn-lt"/>
              </a:defRPr>
            </a:lvl1pPr>
          </a:lstStyle>
          <a:p>
            <a:r>
              <a:rPr lang="en-US" dirty="0"/>
              <a:t>Section title</a:t>
            </a:r>
          </a:p>
        </p:txBody>
      </p:sp>
    </p:spTree>
    <p:extLst>
      <p:ext uri="{BB962C8B-B14F-4D97-AF65-F5344CB8AC3E}">
        <p14:creationId xmlns:p14="http://schemas.microsoft.com/office/powerpoint/2010/main" val="19168296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141" y="2084172"/>
            <a:ext cx="8758704" cy="1158668"/>
          </a:xfrm>
          <a:noFill/>
        </p:spPr>
        <p:txBody>
          <a:bodyPr wrap="square" tIns="91440" bIns="91440" anchor="t" anchorCtr="0">
            <a:spAutoFit/>
          </a:bodyPr>
          <a:lstStyle>
            <a:lvl1pPr>
              <a:defRPr sz="7058" b="1" spc="-98" baseline="0">
                <a:gradFill>
                  <a:gsLst>
                    <a:gs pos="100000">
                      <a:schemeClr val="tx1"/>
                    </a:gs>
                    <a:gs pos="0">
                      <a:schemeClr val="tx1"/>
                    </a:gs>
                  </a:gsLst>
                  <a:lin ang="5400000" scaled="0"/>
                </a:gradFill>
                <a:latin typeface="+mn-lt"/>
              </a:defRPr>
            </a:lvl1pPr>
          </a:lstStyle>
          <a:p>
            <a:r>
              <a:rPr lang="en-US" dirty="0"/>
              <a:t>Section title</a:t>
            </a:r>
          </a:p>
        </p:txBody>
      </p:sp>
    </p:spTree>
    <p:extLst>
      <p:ext uri="{BB962C8B-B14F-4D97-AF65-F5344CB8AC3E}">
        <p14:creationId xmlns:p14="http://schemas.microsoft.com/office/powerpoint/2010/main" val="33225184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691"/>
            <a:ext cx="9144000" cy="6853311"/>
          </a:xfrm>
          <a:prstGeom prst="rect">
            <a:avLst/>
          </a:prstGeom>
        </p:spPr>
      </p:pic>
      <p:sp>
        <p:nvSpPr>
          <p:cNvPr id="5" name="Rectangle 4"/>
          <p:cNvSpPr/>
          <p:nvPr userDrawn="1"/>
        </p:nvSpPr>
        <p:spPr bwMode="auto">
          <a:xfrm>
            <a:off x="2" y="8"/>
            <a:ext cx="9144000"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invGray">
          <a:xfrm>
            <a:off x="252142" y="2084172"/>
            <a:ext cx="8740142" cy="1158668"/>
          </a:xfrm>
          <a:noFill/>
        </p:spPr>
        <p:txBody>
          <a:bodyPr tIns="91440" bIns="91440" anchor="t" anchorCtr="0">
            <a:spAutoFit/>
          </a:bodyPr>
          <a:lstStyle>
            <a:lvl1pPr>
              <a:defRPr sz="7058" b="1" spc="-98" baseline="0">
                <a:gradFill>
                  <a:gsLst>
                    <a:gs pos="100000">
                      <a:schemeClr val="tx1"/>
                    </a:gs>
                    <a:gs pos="0">
                      <a:schemeClr val="tx1"/>
                    </a:gs>
                  </a:gsLst>
                  <a:lin ang="5400000" scaled="0"/>
                </a:gradFill>
                <a:latin typeface="+mn-lt"/>
              </a:defRPr>
            </a:lvl1pPr>
          </a:lstStyle>
          <a:p>
            <a:r>
              <a:rPr lang="en-US" dirty="0"/>
              <a:t>Section title</a:t>
            </a:r>
          </a:p>
        </p:txBody>
      </p:sp>
    </p:spTree>
    <p:extLst>
      <p:ext uri="{BB962C8B-B14F-4D97-AF65-F5344CB8AC3E}">
        <p14:creationId xmlns:p14="http://schemas.microsoft.com/office/powerpoint/2010/main" val="3469265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73420"/>
          </a:xfrm>
          <a:prstGeom prst="rect">
            <a:avLst/>
          </a:prstGeom>
        </p:spPr>
      </p:pic>
      <p:sp>
        <p:nvSpPr>
          <p:cNvPr id="7" name="Rectangle 6"/>
          <p:cNvSpPr/>
          <p:nvPr userDrawn="1"/>
        </p:nvSpPr>
        <p:spPr bwMode="auto">
          <a:xfrm>
            <a:off x="2" y="8"/>
            <a:ext cx="9144000"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invGray">
          <a:xfrm>
            <a:off x="252142" y="2084172"/>
            <a:ext cx="8740142" cy="1158668"/>
          </a:xfrm>
          <a:noFill/>
        </p:spPr>
        <p:txBody>
          <a:bodyPr tIns="91440" bIns="91440" anchor="t" anchorCtr="0">
            <a:spAutoFit/>
          </a:bodyPr>
          <a:lstStyle>
            <a:lvl1pPr>
              <a:defRPr sz="7058" b="1" spc="-98" baseline="0">
                <a:gradFill>
                  <a:gsLst>
                    <a:gs pos="100000">
                      <a:schemeClr val="tx1"/>
                    </a:gs>
                    <a:gs pos="0">
                      <a:schemeClr val="tx1"/>
                    </a:gs>
                  </a:gsLst>
                  <a:lin ang="5400000" scaled="0"/>
                </a:gradFill>
                <a:latin typeface="+mn-lt"/>
              </a:defRPr>
            </a:lvl1pPr>
          </a:lstStyle>
          <a:p>
            <a:r>
              <a:rPr lang="en-US" dirty="0"/>
              <a:t>Section title</a:t>
            </a:r>
          </a:p>
        </p:txBody>
      </p:sp>
    </p:spTree>
    <p:extLst>
      <p:ext uri="{BB962C8B-B14F-4D97-AF65-F5344CB8AC3E}">
        <p14:creationId xmlns:p14="http://schemas.microsoft.com/office/powerpoint/2010/main" val="1567987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38" y="6"/>
            <a:ext cx="9140962" cy="6858000"/>
          </a:xfrm>
          <a:prstGeom prst="rect">
            <a:avLst/>
          </a:prstGeom>
        </p:spPr>
      </p:pic>
      <p:sp>
        <p:nvSpPr>
          <p:cNvPr id="5" name="Rectangle 4"/>
          <p:cNvSpPr/>
          <p:nvPr userDrawn="1"/>
        </p:nvSpPr>
        <p:spPr bwMode="auto">
          <a:xfrm>
            <a:off x="2" y="8"/>
            <a:ext cx="9144000"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invGray">
          <a:xfrm>
            <a:off x="252142" y="2084172"/>
            <a:ext cx="8740142" cy="1158668"/>
          </a:xfrm>
          <a:noFill/>
        </p:spPr>
        <p:txBody>
          <a:bodyPr tIns="91440" bIns="91440" anchor="t" anchorCtr="0">
            <a:spAutoFit/>
          </a:bodyPr>
          <a:lstStyle>
            <a:lvl1pPr>
              <a:defRPr sz="7058" b="1" spc="-98" baseline="0">
                <a:gradFill>
                  <a:gsLst>
                    <a:gs pos="100000">
                      <a:schemeClr val="tx1"/>
                    </a:gs>
                    <a:gs pos="0">
                      <a:schemeClr val="tx1"/>
                    </a:gs>
                  </a:gsLst>
                  <a:lin ang="5400000" scaled="0"/>
                </a:gradFill>
                <a:latin typeface="+mn-lt"/>
              </a:defRPr>
            </a:lvl1pPr>
          </a:lstStyle>
          <a:p>
            <a:r>
              <a:rPr lang="en-US" dirty="0"/>
              <a:t>Section title</a:t>
            </a:r>
          </a:p>
        </p:txBody>
      </p:sp>
    </p:spTree>
    <p:extLst>
      <p:ext uri="{BB962C8B-B14F-4D97-AF65-F5344CB8AC3E}">
        <p14:creationId xmlns:p14="http://schemas.microsoft.com/office/powerpoint/2010/main" val="15098977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_Option 1">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41" t="1737" r="12861" b="7"/>
          <a:stretch/>
        </p:blipFill>
        <p:spPr>
          <a:xfrm>
            <a:off x="3" y="-35229"/>
            <a:ext cx="9203922" cy="6901011"/>
          </a:xfrm>
          <a:prstGeom prst="rect">
            <a:avLst/>
          </a:prstGeom>
        </p:spPr>
      </p:pic>
      <p:sp>
        <p:nvSpPr>
          <p:cNvPr id="12" name="Rectangle 11"/>
          <p:cNvSpPr/>
          <p:nvPr userDrawn="1"/>
        </p:nvSpPr>
        <p:spPr bwMode="auto">
          <a:xfrm>
            <a:off x="0" y="6"/>
            <a:ext cx="4908159"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marL="0" marR="0" lvl="0" indent="0" algn="ctr" defTabSz="914098"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Rectangle 1"/>
          <p:cNvSpPr/>
          <p:nvPr userDrawn="1"/>
        </p:nvSpPr>
        <p:spPr bwMode="auto">
          <a:xfrm>
            <a:off x="1" y="8"/>
            <a:ext cx="4908159"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gray">
          <a:xfrm>
            <a:off x="252141" y="2077814"/>
            <a:ext cx="4657235" cy="1793104"/>
          </a:xfrm>
          <a:noFill/>
        </p:spPr>
        <p:txBody>
          <a:bodyPr lIns="146304" tIns="91440" rIns="146304" bIns="91440" anchor="t" anchorCtr="0"/>
          <a:lstStyle>
            <a:lvl1pPr>
              <a:defRPr sz="4314" b="1" spc="-98" baseline="0">
                <a:gradFill>
                  <a:gsLst>
                    <a:gs pos="57576">
                      <a:srgbClr val="FFFFFF"/>
                    </a:gs>
                    <a:gs pos="35000">
                      <a:srgbClr val="FFFFFF"/>
                    </a:gs>
                  </a:gsLst>
                  <a:lin ang="5400000" scaled="0"/>
                </a:gradFill>
                <a:latin typeface="+mn-lt"/>
              </a:defRPr>
            </a:lvl1pPr>
          </a:lstStyle>
          <a:p>
            <a:r>
              <a:rPr lang="en-US" dirty="0"/>
              <a:t>Presentation title</a:t>
            </a:r>
          </a:p>
        </p:txBody>
      </p:sp>
      <p:sp>
        <p:nvSpPr>
          <p:cNvPr id="3" name="Text Placeholder 2"/>
          <p:cNvSpPr>
            <a:spLocks noGrp="1"/>
          </p:cNvSpPr>
          <p:nvPr>
            <p:ph type="body" sz="quarter" idx="14" hasCustomPrompt="1"/>
          </p:nvPr>
        </p:nvSpPr>
        <p:spPr bwMode="gray">
          <a:xfrm>
            <a:off x="252141" y="3877276"/>
            <a:ext cx="465602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544" y="6012794"/>
            <a:ext cx="910344" cy="488651"/>
          </a:xfrm>
          <a:prstGeom prst="rect">
            <a:avLst/>
          </a:prstGeom>
        </p:spPr>
      </p:pic>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ltGray">
          <a:xfrm>
            <a:off x="448252" y="470073"/>
            <a:ext cx="1230631" cy="269306"/>
          </a:xfrm>
          <a:prstGeom prst="rect">
            <a:avLst/>
          </a:prstGeom>
        </p:spPr>
      </p:pic>
    </p:spTree>
    <p:extLst>
      <p:ext uri="{BB962C8B-B14F-4D97-AF65-F5344CB8AC3E}">
        <p14:creationId xmlns:p14="http://schemas.microsoft.com/office/powerpoint/2010/main" val="513397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1" cy="6858000"/>
          </a:xfrm>
          <a:prstGeom prst="rect">
            <a:avLst/>
          </a:prstGeom>
        </p:spPr>
      </p:pic>
      <p:sp>
        <p:nvSpPr>
          <p:cNvPr id="6" name="Rectangle 5"/>
          <p:cNvSpPr/>
          <p:nvPr userDrawn="1"/>
        </p:nvSpPr>
        <p:spPr bwMode="auto">
          <a:xfrm>
            <a:off x="2" y="8"/>
            <a:ext cx="9144000"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invGray">
          <a:xfrm>
            <a:off x="252142" y="2084172"/>
            <a:ext cx="8740142" cy="1158668"/>
          </a:xfrm>
          <a:noFill/>
        </p:spPr>
        <p:txBody>
          <a:bodyPr tIns="91440" bIns="91440" anchor="t" anchorCtr="0">
            <a:spAutoFit/>
          </a:bodyPr>
          <a:lstStyle>
            <a:lvl1pPr>
              <a:defRPr sz="7058" b="1" spc="-98" baseline="0">
                <a:gradFill>
                  <a:gsLst>
                    <a:gs pos="100000">
                      <a:schemeClr val="tx1"/>
                    </a:gs>
                    <a:gs pos="0">
                      <a:schemeClr val="tx1"/>
                    </a:gs>
                  </a:gsLst>
                  <a:lin ang="5400000" scaled="0"/>
                </a:gradFill>
                <a:latin typeface="+mn-lt"/>
              </a:defRPr>
            </a:lvl1pPr>
          </a:lstStyle>
          <a:p>
            <a:r>
              <a:rPr lang="en-US" dirty="0"/>
              <a:t>Section title</a:t>
            </a:r>
          </a:p>
        </p:txBody>
      </p:sp>
    </p:spTree>
    <p:extLst>
      <p:ext uri="{BB962C8B-B14F-4D97-AF65-F5344CB8AC3E}">
        <p14:creationId xmlns:p14="http://schemas.microsoft.com/office/powerpoint/2010/main" val="8508100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141" y="1217196"/>
            <a:ext cx="4033911" cy="2869447"/>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4573172" y="9"/>
            <a:ext cx="4570833" cy="6856100"/>
          </a:xfrm>
          <a:blipFill dpi="0" rotWithShape="1">
            <a:blip r:embed="rId2" cstate="screen">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1569"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4963166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8989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8517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1800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934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6" tIns="45726" rIns="45726" bIns="45726" numCol="1" spcCol="0" rtlCol="0" fromWordArt="0" anchor="ctr" anchorCtr="0" forceAA="0" compatLnSpc="1">
            <a:prstTxWarp prst="textNoShape">
              <a:avLst/>
            </a:prstTxWarp>
            <a:noAutofit/>
          </a:bodyPr>
          <a:lstStyle/>
          <a:p>
            <a:pPr algn="ctr" defTabSz="914098"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52142" y="1197331"/>
            <a:ext cx="8740141"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8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377375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52141" y="6171624"/>
            <a:ext cx="8689931" cy="395317"/>
          </a:xfrm>
          <a:prstGeom prst="rect">
            <a:avLst/>
          </a:prstGeom>
          <a:noFill/>
          <a:ln w="12700">
            <a:noFill/>
            <a:miter lim="800000"/>
            <a:headEnd type="none" w="sm" len="sm"/>
            <a:tailEnd type="none" w="sm" len="sm"/>
          </a:ln>
          <a:effectLst/>
        </p:spPr>
        <p:txBody>
          <a:bodyPr vert="horz" wrap="square" lIns="179300" tIns="143440" rIns="179300" bIns="143440" numCol="1" anchor="t" anchorCtr="0" compatLnSpc="1">
            <a:prstTxWarp prst="textNoShape">
              <a:avLst/>
            </a:prstTxWarp>
            <a:spAutoFit/>
          </a:bodyPr>
          <a:lstStyle/>
          <a:p>
            <a:pPr defTabSz="913918"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2141" y="2980724"/>
            <a:ext cx="3595343" cy="896552"/>
          </a:xfrm>
          <a:prstGeom prst="rect">
            <a:avLst/>
          </a:prstGeom>
        </p:spPr>
      </p:pic>
    </p:spTree>
    <p:extLst>
      <p:ext uri="{BB962C8B-B14F-4D97-AF65-F5344CB8AC3E}">
        <p14:creationId xmlns:p14="http://schemas.microsoft.com/office/powerpoint/2010/main" val="399345790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52141" y="6171624"/>
            <a:ext cx="8689931" cy="395317"/>
          </a:xfrm>
          <a:prstGeom prst="rect">
            <a:avLst/>
          </a:prstGeom>
          <a:noFill/>
          <a:ln w="12700">
            <a:noFill/>
            <a:miter lim="800000"/>
            <a:headEnd type="none" w="sm" len="sm"/>
            <a:tailEnd type="none" w="sm" len="sm"/>
          </a:ln>
          <a:effectLst/>
        </p:spPr>
        <p:txBody>
          <a:bodyPr vert="horz" wrap="square" lIns="179300" tIns="143440" rIns="179300" bIns="143440" numCol="1" anchor="t" anchorCtr="0" compatLnSpc="1">
            <a:prstTxWarp prst="textNoShape">
              <a:avLst/>
            </a:prstTxWarp>
            <a:spAutoFit/>
          </a:bodyPr>
          <a:lstStyle/>
          <a:p>
            <a:pPr defTabSz="913918"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3" name="Picture 2"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157" y="2394253"/>
            <a:ext cx="3454451" cy="2064706"/>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invGray">
          <a:xfrm>
            <a:off x="252142" y="2980724"/>
            <a:ext cx="3595344" cy="896552"/>
          </a:xfrm>
          <a:prstGeom prst="rect">
            <a:avLst/>
          </a:prstGeom>
        </p:spPr>
      </p:pic>
    </p:spTree>
    <p:extLst>
      <p:ext uri="{BB962C8B-B14F-4D97-AF65-F5344CB8AC3E}">
        <p14:creationId xmlns:p14="http://schemas.microsoft.com/office/powerpoint/2010/main" val="42422297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52142" y="1189178"/>
            <a:ext cx="8740142" cy="2396047"/>
          </a:xfrm>
          <a:prstGeom prst="rect">
            <a:avLst/>
          </a:prstGeom>
        </p:spPr>
        <p:txBody>
          <a:bodyPr/>
          <a:lstStyle>
            <a:lvl1pPr marL="284789" indent="-284789">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39" indent="-275451">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26" indent="-284789">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2" indent="-224095">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16" indent="-224095">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33015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hoto_Option 2">
    <p:bg>
      <p:bgRef idx="1001">
        <a:schemeClr val="bg2"/>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473" t="4169" r="11095" b="-1086"/>
          <a:stretch/>
        </p:blipFill>
        <p:spPr>
          <a:xfrm>
            <a:off x="0" y="-7783"/>
            <a:ext cx="9189136" cy="6948278"/>
          </a:xfrm>
          <a:prstGeom prst="rect">
            <a:avLst/>
          </a:prstGeom>
        </p:spPr>
      </p:pic>
      <p:sp>
        <p:nvSpPr>
          <p:cNvPr id="13" name="Rectangle 12"/>
          <p:cNvSpPr/>
          <p:nvPr userDrawn="1"/>
        </p:nvSpPr>
        <p:spPr bwMode="auto">
          <a:xfrm flipH="1">
            <a:off x="59923" y="-1"/>
            <a:ext cx="9144000" cy="6858001"/>
          </a:xfrm>
          <a:prstGeom prst="rect">
            <a:avLst/>
          </a:prstGeom>
          <a:gradFill>
            <a:gsLst>
              <a:gs pos="926">
                <a:schemeClr val="tx2">
                  <a:lumMod val="10000"/>
                  <a:alpha val="66000"/>
                </a:schemeClr>
              </a:gs>
              <a:gs pos="43000">
                <a:schemeClr val="tx2">
                  <a:lumMod val="10000"/>
                  <a:alpha val="0"/>
                </a:schemeClr>
              </a:gs>
            </a:gsLst>
            <a:lin ang="19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marL="0" marR="0" lvl="0" indent="0" algn="ctr" defTabSz="914173"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Rectangle 1"/>
          <p:cNvSpPr/>
          <p:nvPr userDrawn="1"/>
        </p:nvSpPr>
        <p:spPr bwMode="auto">
          <a:xfrm>
            <a:off x="0" y="8"/>
            <a:ext cx="9203922"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invGray">
          <a:xfrm>
            <a:off x="252141" y="2077814"/>
            <a:ext cx="4657235" cy="1793104"/>
          </a:xfrm>
          <a:noFill/>
        </p:spPr>
        <p:txBody>
          <a:bodyPr lIns="146304" tIns="91440" rIns="146304" bIns="91440" anchor="t" anchorCtr="0"/>
          <a:lstStyle>
            <a:lvl1pPr>
              <a:defRPr sz="4314" b="1" spc="-98" baseline="0">
                <a:gradFill>
                  <a:gsLst>
                    <a:gs pos="57576">
                      <a:srgbClr val="FFFFFF"/>
                    </a:gs>
                    <a:gs pos="35000">
                      <a:srgbClr val="FFFFFF"/>
                    </a:gs>
                  </a:gsLst>
                  <a:lin ang="5400000" scaled="0"/>
                </a:gradFill>
                <a:latin typeface="+mn-lt"/>
              </a:defRPr>
            </a:lvl1pPr>
          </a:lstStyle>
          <a:p>
            <a:r>
              <a:rPr lang="en-US" dirty="0"/>
              <a:t>Presentation title</a:t>
            </a:r>
          </a:p>
        </p:txBody>
      </p:sp>
      <p:sp>
        <p:nvSpPr>
          <p:cNvPr id="3" name="Text Placeholder 2"/>
          <p:cNvSpPr>
            <a:spLocks noGrp="1"/>
          </p:cNvSpPr>
          <p:nvPr>
            <p:ph type="body" sz="quarter" idx="14" hasCustomPrompt="1"/>
          </p:nvPr>
        </p:nvSpPr>
        <p:spPr bwMode="invGray">
          <a:xfrm>
            <a:off x="252141" y="3877276"/>
            <a:ext cx="465602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55544" y="6012794"/>
            <a:ext cx="910344" cy="488651"/>
          </a:xfrm>
          <a:prstGeom prst="rect">
            <a:avLst/>
          </a:prstGeom>
        </p:spPr>
      </p:pic>
      <p:pic>
        <p:nvPicPr>
          <p:cNvPr id="14" name="Picture 13" hidden="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96952" y="6079743"/>
            <a:ext cx="1375524" cy="343008"/>
          </a:xfrm>
          <a:prstGeom prst="rect">
            <a:avLst/>
          </a:prstGeom>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invGray">
          <a:xfrm>
            <a:off x="7469398" y="6118524"/>
            <a:ext cx="1230631" cy="269306"/>
          </a:xfrm>
          <a:prstGeom prst="rect">
            <a:avLst/>
          </a:prstGeom>
        </p:spPr>
      </p:pic>
    </p:spTree>
    <p:extLst>
      <p:ext uri="{BB962C8B-B14F-4D97-AF65-F5344CB8AC3E}">
        <p14:creationId xmlns:p14="http://schemas.microsoft.com/office/powerpoint/2010/main" val="15531476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810766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tandard slide gra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571649" y="758826"/>
            <a:ext cx="7424290" cy="1086369"/>
          </a:xfrm>
          <a:prstGeom prst="rect">
            <a:avLst/>
          </a:prstGeom>
        </p:spPr>
        <p:txBody>
          <a:bodyPr vert="horz" lIns="0" tIns="0" rIns="0" bIns="0"/>
          <a:lstStyle>
            <a:lvl1pPr marL="0" indent="0">
              <a:buNone/>
              <a:defRPr baseline="0">
                <a:solidFill>
                  <a:schemeClr val="bg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Standard slide - Headline goes here in Segoe UI 28pt</a:t>
            </a:r>
          </a:p>
        </p:txBody>
      </p:sp>
      <p:sp>
        <p:nvSpPr>
          <p:cNvPr id="3" name="Text Placeholder 7"/>
          <p:cNvSpPr>
            <a:spLocks noGrp="1"/>
          </p:cNvSpPr>
          <p:nvPr>
            <p:ph type="body" sz="quarter" idx="11" hasCustomPrompt="1"/>
          </p:nvPr>
        </p:nvSpPr>
        <p:spPr>
          <a:xfrm>
            <a:off x="571650" y="1522419"/>
            <a:ext cx="7424290" cy="207781"/>
          </a:xfrm>
          <a:prstGeom prst="rect">
            <a:avLst/>
          </a:prstGeom>
        </p:spPr>
        <p:txBody>
          <a:bodyPr vert="horz" lIns="0" tIns="0" rIns="0" bIns="0"/>
          <a:lstStyle>
            <a:lvl1pPr marL="0" indent="0">
              <a:buNone/>
              <a:defRPr sz="1500" baseline="0">
                <a:solidFill>
                  <a:schemeClr val="bg1"/>
                </a:solidFill>
                <a:latin typeface="+mn-lt"/>
              </a:defRPr>
            </a:lvl1pPr>
          </a:lstStyle>
          <a:p>
            <a:pPr lvl="0"/>
            <a:r>
              <a:rPr lang="en-US" dirty="0"/>
              <a:t>Subhead goes here, set in Segoe UI 20pt</a:t>
            </a:r>
          </a:p>
        </p:txBody>
      </p:sp>
      <p:sp>
        <p:nvSpPr>
          <p:cNvPr id="4" name="Text Placeholder 11"/>
          <p:cNvSpPr>
            <a:spLocks noGrp="1"/>
          </p:cNvSpPr>
          <p:nvPr>
            <p:ph type="body" sz="quarter" idx="12" hasCustomPrompt="1"/>
          </p:nvPr>
        </p:nvSpPr>
        <p:spPr>
          <a:xfrm>
            <a:off x="571649" y="2287596"/>
            <a:ext cx="7424290" cy="207781"/>
          </a:xfrm>
          <a:prstGeom prst="rect">
            <a:avLst/>
          </a:prstGeom>
        </p:spPr>
        <p:txBody>
          <a:bodyPr vert="horz" lIns="0" tIns="0" rIns="0" bIns="0"/>
          <a:lstStyle>
            <a:lvl1pPr marL="0" indent="0">
              <a:buNone/>
              <a:defRPr sz="1500" baseline="0">
                <a:solidFill>
                  <a:schemeClr val="bg1"/>
                </a:solidFill>
                <a:latin typeface="+mj-lt"/>
              </a:defRPr>
            </a:lvl1pPr>
          </a:lstStyle>
          <a:p>
            <a:pPr lvl="0"/>
            <a:r>
              <a:rPr lang="en-US" dirty="0"/>
              <a:t>Body copy goes here, set in Segoe UI Light 20pt</a:t>
            </a:r>
          </a:p>
        </p:txBody>
      </p:sp>
    </p:spTree>
    <p:extLst>
      <p:ext uri="{BB962C8B-B14F-4D97-AF65-F5344CB8AC3E}">
        <p14:creationId xmlns:p14="http://schemas.microsoft.com/office/powerpoint/2010/main" val="941369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tandard-Titl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71503" y="571500"/>
            <a:ext cx="7996428" cy="290893"/>
          </a:xfrm>
          <a:prstGeom prst="rect">
            <a:avLst/>
          </a:prstGeom>
        </p:spPr>
        <p:txBody>
          <a:bodyPr vert="horz" lIns="0" tIns="0" rIns="0" bIns="0"/>
          <a:lstStyle>
            <a:lvl1pPr marL="0" indent="0">
              <a:spcBef>
                <a:spcPts val="0"/>
              </a:spcBef>
              <a:buNone/>
              <a:defRPr sz="2100" spc="0" baseline="0">
                <a:gradFill>
                  <a:gsLst>
                    <a:gs pos="0">
                      <a:srgbClr val="505050"/>
                    </a:gs>
                    <a:gs pos="100000">
                      <a:srgbClr val="505050"/>
                    </a:gs>
                  </a:gsLst>
                  <a:lin ang="5400000" scaled="1"/>
                </a:gra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Standard slide — Headline in Segoe UI 28pt</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1844" y="6409825"/>
            <a:ext cx="762066" cy="292633"/>
          </a:xfrm>
          <a:prstGeom prst="rect">
            <a:avLst/>
          </a:prstGeom>
        </p:spPr>
      </p:pic>
    </p:spTree>
    <p:extLst>
      <p:ext uri="{BB962C8B-B14F-4D97-AF65-F5344CB8AC3E}">
        <p14:creationId xmlns:p14="http://schemas.microsoft.com/office/powerpoint/2010/main" val="4095018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252141" y="949833"/>
            <a:ext cx="8691670" cy="724246"/>
          </a:xfrm>
        </p:spPr>
        <p:txBody>
          <a:bodyPr/>
          <a:lstStyle>
            <a:lvl1pPr marL="0" indent="0">
              <a:buNone/>
              <a:defRPr>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05078597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252141" y="949833"/>
            <a:ext cx="8691670" cy="724246"/>
          </a:xfrm>
        </p:spPr>
        <p:txBody>
          <a:bodyPr/>
          <a:lstStyle>
            <a:lvl1pPr marL="0" indent="0">
              <a:buNone/>
              <a:defRPr>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75257630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252141" y="949833"/>
            <a:ext cx="8691670" cy="724246"/>
          </a:xfrm>
        </p:spPr>
        <p:txBody>
          <a:bodyPr/>
          <a:lstStyle>
            <a:lvl1pPr marL="0" indent="0">
              <a:buNone/>
              <a:defRPr>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364975658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252141" y="949833"/>
            <a:ext cx="8691670" cy="724246"/>
          </a:xfrm>
        </p:spPr>
        <p:txBody>
          <a:bodyPr/>
          <a:lstStyle>
            <a:lvl1pPr marL="0" indent="0">
              <a:buNone/>
              <a:defRPr>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68952967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hart Content">
    <p:bg>
      <p:bgRef idx="1001">
        <a:schemeClr val="bg1"/>
      </p:bgRef>
    </p:bg>
    <p:spTree>
      <p:nvGrpSpPr>
        <p:cNvPr id="1" name=""/>
        <p:cNvGrpSpPr/>
        <p:nvPr/>
      </p:nvGrpSpPr>
      <p:grpSpPr>
        <a:xfrm>
          <a:off x="0" y="0"/>
          <a:ext cx="0" cy="0"/>
          <a:chOff x="0" y="0"/>
          <a:chExt cx="0" cy="0"/>
        </a:xfrm>
      </p:grpSpPr>
      <p:sp>
        <p:nvSpPr>
          <p:cNvPr id="12" name="Text Placeholder 11"/>
          <p:cNvSpPr>
            <a:spLocks noGrp="1"/>
          </p:cNvSpPr>
          <p:nvPr>
            <p:ph type="body" sz="quarter" idx="21"/>
          </p:nvPr>
        </p:nvSpPr>
        <p:spPr>
          <a:xfrm>
            <a:off x="303213" y="1220794"/>
            <a:ext cx="8541190" cy="20520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5"/>
          <p:cNvSpPr>
            <a:spLocks noGrp="1"/>
          </p:cNvSpPr>
          <p:nvPr>
            <p:ph type="chart" sz="quarter" idx="22"/>
          </p:nvPr>
        </p:nvSpPr>
        <p:spPr>
          <a:xfrm>
            <a:off x="303214" y="2130392"/>
            <a:ext cx="8541189" cy="724246"/>
          </a:xfrm>
        </p:spPr>
        <p:txBody>
          <a:bodyPr/>
          <a:lstStyle/>
          <a:p>
            <a:endParaRPr lang="en-US" dirty="0"/>
          </a:p>
        </p:txBody>
      </p:sp>
      <p:sp>
        <p:nvSpPr>
          <p:cNvPr id="9" name="Text Placeholder 8"/>
          <p:cNvSpPr>
            <a:spLocks noGrp="1"/>
          </p:cNvSpPr>
          <p:nvPr>
            <p:ph type="body" sz="quarter" idx="23"/>
          </p:nvPr>
        </p:nvSpPr>
        <p:spPr>
          <a:xfrm>
            <a:off x="303213" y="1833410"/>
            <a:ext cx="8541190" cy="1366198"/>
          </a:xfrm>
        </p:spPr>
        <p:txBody>
          <a:bodyPr/>
          <a:lstStyle>
            <a:lvl1pPr>
              <a:defRPr sz="1000">
                <a:latin typeface="Segoe UI"/>
                <a:cs typeface="Segoe UI"/>
              </a:defRPr>
            </a:lvl1pPr>
            <a:lvl2pPr marL="182859" indent="-182859">
              <a:defRPr sz="1000">
                <a:latin typeface="Segoe UI"/>
                <a:cs typeface="Segoe UI"/>
              </a:defRPr>
            </a:lvl2pPr>
            <a:lvl3pPr marL="365719" indent="-182859">
              <a:defRPr sz="1000">
                <a:latin typeface="Segoe UI"/>
                <a:cs typeface="Segoe UI"/>
              </a:defRPr>
            </a:lvl3pPr>
            <a:lvl4pPr marL="548577" indent="-182859">
              <a:defRPr sz="1000">
                <a:latin typeface="Segoe UI"/>
                <a:cs typeface="Segoe UI"/>
              </a:defRPr>
            </a:lvl4pPr>
            <a:lvl5pPr marL="731435" indent="-182859">
              <a:defRPr sz="1000">
                <a:latin typeface="Segoe UI"/>
                <a:cs typeface="Segoe UI"/>
              </a:defRPr>
            </a:lvl5pPr>
            <a:lvl6pPr marL="914296" indent="-182859">
              <a:defRPr sz="1000">
                <a:latin typeface="Segoe UI"/>
                <a:cs typeface="Segoe UI"/>
              </a:defRPr>
            </a:lvl6pPr>
            <a:lvl7pPr marL="1097154" indent="-182859">
              <a:defRPr sz="1000">
                <a:latin typeface="Segoe UI"/>
                <a:cs typeface="Segoe UI"/>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6" name="Slide Number Placeholder 3"/>
          <p:cNvSpPr>
            <a:spLocks noGrp="1"/>
          </p:cNvSpPr>
          <p:nvPr>
            <p:ph type="sldNum" sz="quarter" idx="17"/>
          </p:nvPr>
        </p:nvSpPr>
        <p:spPr>
          <a:xfrm>
            <a:off x="8422756" y="6295988"/>
            <a:ext cx="421648" cy="255632"/>
          </a:xfrm>
        </p:spPr>
        <p:txBody>
          <a:bodyPr/>
          <a:lstStyle/>
          <a:p>
            <a:fld id="{941BBFA0-3636-3246-B0A2-797033B22469}" type="slidenum">
              <a:rPr lang="en-US" smtClean="0"/>
              <a:pPr/>
              <a:t>‹#›</a:t>
            </a:fld>
            <a:endParaRPr lang="en-US" dirty="0"/>
          </a:p>
        </p:txBody>
      </p:sp>
      <p:sp>
        <p:nvSpPr>
          <p:cNvPr id="18" name="Title 21"/>
          <p:cNvSpPr>
            <a:spLocks noGrp="1"/>
          </p:cNvSpPr>
          <p:nvPr>
            <p:ph type="title"/>
          </p:nvPr>
        </p:nvSpPr>
        <p:spPr>
          <a:xfrm>
            <a:off x="303214" y="306393"/>
            <a:ext cx="8542337" cy="685800"/>
          </a:xfrm>
        </p:spPr>
        <p:txBody>
          <a:bodyPr/>
          <a:lstStyle/>
          <a:p>
            <a:r>
              <a:rPr lang="en-US" dirty="0"/>
              <a:t>Click to edit Master title style</a:t>
            </a:r>
          </a:p>
        </p:txBody>
      </p:sp>
      <p:sp>
        <p:nvSpPr>
          <p:cNvPr id="11" name="Footer Placeholder 9"/>
          <p:cNvSpPr>
            <a:spLocks noGrp="1"/>
          </p:cNvSpPr>
          <p:nvPr>
            <p:ph type="ftr" sz="quarter" idx="24"/>
          </p:nvPr>
        </p:nvSpPr>
        <p:spPr>
          <a:xfrm>
            <a:off x="303217" y="6194735"/>
            <a:ext cx="3963987" cy="353519"/>
          </a:xfrm>
        </p:spPr>
        <p:txBody>
          <a:bodyPr/>
          <a:lstStyle/>
          <a:p>
            <a:r>
              <a:rPr lang="en-US" dirty="0"/>
              <a:t>Presentation title — edit on Slide Master using Insert &gt; Header &amp; Footer</a:t>
            </a:r>
          </a:p>
        </p:txBody>
      </p:sp>
      <p:sp>
        <p:nvSpPr>
          <p:cNvPr id="20" name="Text Placeholder 4"/>
          <p:cNvSpPr>
            <a:spLocks noGrp="1"/>
          </p:cNvSpPr>
          <p:nvPr>
            <p:ph type="body" sz="quarter" idx="19"/>
          </p:nvPr>
        </p:nvSpPr>
        <p:spPr>
          <a:xfrm>
            <a:off x="303217" y="5819034"/>
            <a:ext cx="3963987" cy="295466"/>
          </a:xfrm>
        </p:spPr>
        <p:txBody>
          <a:bodyPr anchor="b" anchorCtr="0"/>
          <a:lstStyle>
            <a:lvl1pPr>
              <a:spcBef>
                <a:spcPts val="0"/>
              </a:spcBef>
              <a:spcAft>
                <a:spcPts val="0"/>
              </a:spcAft>
              <a:defRPr sz="800">
                <a:solidFill>
                  <a:schemeClr val="tx1"/>
                </a:solidFill>
                <a:latin typeface="Segoe UI"/>
                <a:cs typeface="Segoe UI"/>
              </a:defRPr>
            </a:lvl1pPr>
          </a:lstStyle>
          <a:p>
            <a:pPr lvl="0"/>
            <a:endParaRPr lang="en-US" dirty="0"/>
          </a:p>
        </p:txBody>
      </p:sp>
      <p:sp>
        <p:nvSpPr>
          <p:cNvPr id="21" name="Text Placeholder 4"/>
          <p:cNvSpPr>
            <a:spLocks noGrp="1"/>
          </p:cNvSpPr>
          <p:nvPr>
            <p:ph type="body" sz="quarter" idx="25"/>
          </p:nvPr>
        </p:nvSpPr>
        <p:spPr>
          <a:xfrm>
            <a:off x="4872042" y="5819034"/>
            <a:ext cx="3963987" cy="295466"/>
          </a:xfrm>
        </p:spPr>
        <p:txBody>
          <a:bodyPr anchor="b" anchorCtr="0"/>
          <a:lstStyle>
            <a:lvl1pPr>
              <a:spcBef>
                <a:spcPts val="0"/>
              </a:spcBef>
              <a:spcAft>
                <a:spcPts val="0"/>
              </a:spcAft>
              <a:defRPr sz="800">
                <a:solidFill>
                  <a:schemeClr val="tx1"/>
                </a:solidFill>
                <a:latin typeface="Segoe UI"/>
                <a:cs typeface="Segoe UI"/>
              </a:defRPr>
            </a:lvl1pPr>
          </a:lstStyle>
          <a:p>
            <a:pPr lvl="0"/>
            <a:endParaRPr lang="en-US" dirty="0"/>
          </a:p>
        </p:txBody>
      </p:sp>
    </p:spTree>
    <p:extLst>
      <p:ext uri="{BB962C8B-B14F-4D97-AF65-F5344CB8AC3E}">
        <p14:creationId xmlns:p14="http://schemas.microsoft.com/office/powerpoint/2010/main" val="360246909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able Content">
    <p:bg>
      <p:bgRef idx="1001">
        <a:schemeClr val="bg1"/>
      </p:bgRef>
    </p:bg>
    <p:spTree>
      <p:nvGrpSpPr>
        <p:cNvPr id="1" name=""/>
        <p:cNvGrpSpPr/>
        <p:nvPr/>
      </p:nvGrpSpPr>
      <p:grpSpPr>
        <a:xfrm>
          <a:off x="0" y="0"/>
          <a:ext cx="0" cy="0"/>
          <a:chOff x="0" y="0"/>
          <a:chExt cx="0" cy="0"/>
        </a:xfrm>
      </p:grpSpPr>
      <p:sp>
        <p:nvSpPr>
          <p:cNvPr id="12" name="Text Placeholder 11"/>
          <p:cNvSpPr>
            <a:spLocks noGrp="1"/>
          </p:cNvSpPr>
          <p:nvPr>
            <p:ph type="body" sz="quarter" idx="21"/>
          </p:nvPr>
        </p:nvSpPr>
        <p:spPr>
          <a:xfrm>
            <a:off x="303216" y="1220789"/>
            <a:ext cx="4042509" cy="3138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22"/>
          </p:nvPr>
        </p:nvSpPr>
        <p:spPr>
          <a:xfrm>
            <a:off x="303216" y="1947673"/>
            <a:ext cx="8542340" cy="724246"/>
          </a:xfrm>
        </p:spPr>
        <p:txBody>
          <a:bodyPr/>
          <a:lstStyle/>
          <a:p>
            <a:endParaRPr lang="en-US" dirty="0"/>
          </a:p>
        </p:txBody>
      </p:sp>
      <p:sp>
        <p:nvSpPr>
          <p:cNvPr id="15" name="Slide Number Placeholder 3"/>
          <p:cNvSpPr>
            <a:spLocks noGrp="1"/>
          </p:cNvSpPr>
          <p:nvPr>
            <p:ph type="sldNum" sz="quarter" idx="17"/>
          </p:nvPr>
        </p:nvSpPr>
        <p:spPr>
          <a:xfrm>
            <a:off x="8422756" y="6295988"/>
            <a:ext cx="421648" cy="255632"/>
          </a:xfrm>
        </p:spPr>
        <p:txBody>
          <a:bodyPr/>
          <a:lstStyle/>
          <a:p>
            <a:fld id="{941BBFA0-3636-3246-B0A2-797033B22469}" type="slidenum">
              <a:rPr lang="en-US" smtClean="0"/>
              <a:pPr/>
              <a:t>‹#›</a:t>
            </a:fld>
            <a:endParaRPr lang="en-US" dirty="0"/>
          </a:p>
        </p:txBody>
      </p:sp>
      <p:sp>
        <p:nvSpPr>
          <p:cNvPr id="17" name="Title 21"/>
          <p:cNvSpPr>
            <a:spLocks noGrp="1"/>
          </p:cNvSpPr>
          <p:nvPr>
            <p:ph type="title"/>
          </p:nvPr>
        </p:nvSpPr>
        <p:spPr>
          <a:xfrm>
            <a:off x="303214" y="306393"/>
            <a:ext cx="8542337" cy="685800"/>
          </a:xfrm>
        </p:spPr>
        <p:txBody>
          <a:bodyPr/>
          <a:lstStyle/>
          <a:p>
            <a:r>
              <a:rPr lang="en-US" dirty="0"/>
              <a:t>Click to edit Master title style</a:t>
            </a:r>
          </a:p>
        </p:txBody>
      </p:sp>
      <p:sp>
        <p:nvSpPr>
          <p:cNvPr id="10" name="Footer Placeholder 9"/>
          <p:cNvSpPr>
            <a:spLocks noGrp="1"/>
          </p:cNvSpPr>
          <p:nvPr>
            <p:ph type="ftr" sz="quarter" idx="23"/>
          </p:nvPr>
        </p:nvSpPr>
        <p:spPr>
          <a:xfrm>
            <a:off x="303217" y="6194735"/>
            <a:ext cx="3963987" cy="353519"/>
          </a:xfrm>
        </p:spPr>
        <p:txBody>
          <a:bodyPr/>
          <a:lstStyle/>
          <a:p>
            <a:r>
              <a:rPr lang="en-US" dirty="0"/>
              <a:t>Presentation title — edit on Slide Master using Insert &gt; Header &amp; Footer</a:t>
            </a:r>
          </a:p>
        </p:txBody>
      </p:sp>
      <p:sp>
        <p:nvSpPr>
          <p:cNvPr id="19" name="Text Placeholder 4"/>
          <p:cNvSpPr>
            <a:spLocks noGrp="1"/>
          </p:cNvSpPr>
          <p:nvPr>
            <p:ph type="body" sz="quarter" idx="19"/>
          </p:nvPr>
        </p:nvSpPr>
        <p:spPr>
          <a:xfrm>
            <a:off x="303217" y="5819034"/>
            <a:ext cx="3963987" cy="295466"/>
          </a:xfrm>
        </p:spPr>
        <p:txBody>
          <a:bodyPr anchor="b" anchorCtr="0"/>
          <a:lstStyle>
            <a:lvl1pPr>
              <a:spcBef>
                <a:spcPts val="0"/>
              </a:spcBef>
              <a:spcAft>
                <a:spcPts val="0"/>
              </a:spcAft>
              <a:defRPr sz="800">
                <a:solidFill>
                  <a:schemeClr val="tx1"/>
                </a:solidFill>
                <a:latin typeface="Segoe UI"/>
                <a:cs typeface="Segoe UI"/>
              </a:defRPr>
            </a:lvl1pPr>
          </a:lstStyle>
          <a:p>
            <a:pPr lvl="0"/>
            <a:endParaRPr lang="en-US" dirty="0"/>
          </a:p>
        </p:txBody>
      </p:sp>
      <p:sp>
        <p:nvSpPr>
          <p:cNvPr id="20" name="Text Placeholder 4"/>
          <p:cNvSpPr>
            <a:spLocks noGrp="1"/>
          </p:cNvSpPr>
          <p:nvPr>
            <p:ph type="body" sz="quarter" idx="24"/>
          </p:nvPr>
        </p:nvSpPr>
        <p:spPr>
          <a:xfrm>
            <a:off x="4872042" y="5819034"/>
            <a:ext cx="3963987" cy="295466"/>
          </a:xfrm>
        </p:spPr>
        <p:txBody>
          <a:bodyPr anchor="b" anchorCtr="0"/>
          <a:lstStyle>
            <a:lvl1pPr>
              <a:spcBef>
                <a:spcPts val="0"/>
              </a:spcBef>
              <a:spcAft>
                <a:spcPts val="0"/>
              </a:spcAft>
              <a:defRPr sz="800">
                <a:solidFill>
                  <a:schemeClr val="tx1"/>
                </a:solidFill>
                <a:latin typeface="Segoe UI"/>
                <a:cs typeface="Segoe UI"/>
              </a:defRPr>
            </a:lvl1pPr>
          </a:lstStyle>
          <a:p>
            <a:pPr lvl="0"/>
            <a:endParaRPr lang="en-US" dirty="0"/>
          </a:p>
        </p:txBody>
      </p:sp>
    </p:spTree>
    <p:extLst>
      <p:ext uri="{BB962C8B-B14F-4D97-AF65-F5344CB8AC3E}">
        <p14:creationId xmlns:p14="http://schemas.microsoft.com/office/powerpoint/2010/main" val="172571350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Extra high density slide whit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71649" y="228605"/>
            <a:ext cx="7424290" cy="1629553"/>
          </a:xfrm>
          <a:prstGeom prst="rect">
            <a:avLst/>
          </a:prstGeom>
        </p:spPr>
        <p:txBody>
          <a:bodyPr vert="horz" lIns="0" tIns="0" rIns="0" bIns="0"/>
          <a:lstStyle>
            <a:lvl1pPr marL="0" indent="0">
              <a:buNone/>
              <a:defRPr baseline="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Extra high density slide - Headline goes here, set in Segoe UI 28pt</a:t>
            </a:r>
          </a:p>
        </p:txBody>
      </p:sp>
      <p:sp>
        <p:nvSpPr>
          <p:cNvPr id="8" name="Text Placeholder 7"/>
          <p:cNvSpPr>
            <a:spLocks noGrp="1"/>
          </p:cNvSpPr>
          <p:nvPr>
            <p:ph type="body" sz="quarter" idx="11" hasCustomPrompt="1"/>
          </p:nvPr>
        </p:nvSpPr>
        <p:spPr>
          <a:xfrm>
            <a:off x="571649" y="758826"/>
            <a:ext cx="7424290" cy="221612"/>
          </a:xfrm>
          <a:prstGeom prst="rect">
            <a:avLst/>
          </a:prstGeom>
        </p:spPr>
        <p:txBody>
          <a:bodyPr vert="horz" lIns="0" tIns="0" rIns="0" bIns="0"/>
          <a:lstStyle>
            <a:lvl1pPr marL="0" indent="0">
              <a:buNone/>
              <a:defRPr sz="1600" baseline="0">
                <a:solidFill>
                  <a:srgbClr val="505050"/>
                </a:solidFill>
                <a:latin typeface="+mn-lt"/>
              </a:defRPr>
            </a:lvl1pPr>
          </a:lstStyle>
          <a:p>
            <a:pPr lvl="0"/>
            <a:r>
              <a:rPr lang="en-US" dirty="0"/>
              <a:t>Subhead goes here, set in Segoe UI 16pt</a:t>
            </a:r>
          </a:p>
        </p:txBody>
      </p:sp>
      <p:sp>
        <p:nvSpPr>
          <p:cNvPr id="12" name="Text Placeholder 11"/>
          <p:cNvSpPr>
            <a:spLocks noGrp="1"/>
          </p:cNvSpPr>
          <p:nvPr>
            <p:ph type="body" sz="quarter" idx="12" hasCustomPrompt="1"/>
          </p:nvPr>
        </p:nvSpPr>
        <p:spPr>
          <a:xfrm>
            <a:off x="571649" y="1514476"/>
            <a:ext cx="7424290" cy="221612"/>
          </a:xfrm>
          <a:prstGeom prst="rect">
            <a:avLst/>
          </a:prstGeom>
        </p:spPr>
        <p:txBody>
          <a:bodyPr vert="horz" lIns="0" tIns="0" rIns="0" bIns="0"/>
          <a:lstStyle>
            <a:lvl1pPr marL="0" indent="0">
              <a:buNone/>
              <a:defRPr sz="1600" baseline="0">
                <a:solidFill>
                  <a:srgbClr val="505050"/>
                </a:solidFill>
                <a:latin typeface="+mj-lt"/>
              </a:defRPr>
            </a:lvl1pPr>
          </a:lstStyle>
          <a:p>
            <a:pPr lvl="0"/>
            <a:r>
              <a:rPr lang="en-US" dirty="0"/>
              <a:t>Body copy goes here, set in Segoe UI light, 16pt</a:t>
            </a:r>
          </a:p>
        </p:txBody>
      </p:sp>
    </p:spTree>
    <p:extLst>
      <p:ext uri="{BB962C8B-B14F-4D97-AF65-F5344CB8AC3E}">
        <p14:creationId xmlns:p14="http://schemas.microsoft.com/office/powerpoint/2010/main" val="1342615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hoto_Option 2">
    <p:bg>
      <p:bgRef idx="1001">
        <a:schemeClr val="bg2"/>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3" r="11128" b="2"/>
          <a:stretch/>
        </p:blipFill>
        <p:spPr>
          <a:xfrm>
            <a:off x="2" y="0"/>
            <a:ext cx="9144000" cy="6858003"/>
          </a:xfrm>
          <a:prstGeom prst="rect">
            <a:avLst/>
          </a:prstGeom>
        </p:spPr>
      </p:pic>
      <p:sp>
        <p:nvSpPr>
          <p:cNvPr id="10" name="Rectangle 9"/>
          <p:cNvSpPr/>
          <p:nvPr userDrawn="1"/>
        </p:nvSpPr>
        <p:spPr bwMode="auto">
          <a:xfrm flipH="1">
            <a:off x="-1" y="-1"/>
            <a:ext cx="9144002" cy="6858001"/>
          </a:xfrm>
          <a:prstGeom prst="rect">
            <a:avLst/>
          </a:prstGeom>
          <a:gradFill>
            <a:gsLst>
              <a:gs pos="926">
                <a:schemeClr val="tx2">
                  <a:lumMod val="10000"/>
                  <a:alpha val="66000"/>
                </a:schemeClr>
              </a:gs>
              <a:gs pos="43000">
                <a:schemeClr val="tx2">
                  <a:lumMod val="10000"/>
                  <a:alpha val="0"/>
                </a:schemeClr>
              </a:gs>
            </a:gsLst>
            <a:lin ang="19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marL="0" marR="0" lvl="0" indent="0" algn="ctr" defTabSz="914173"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invGray">
          <a:xfrm>
            <a:off x="252141" y="2077814"/>
            <a:ext cx="4657235" cy="1793104"/>
          </a:xfrm>
          <a:noFill/>
        </p:spPr>
        <p:txBody>
          <a:bodyPr lIns="146304" tIns="91440" rIns="146304" bIns="91440" anchor="t" anchorCtr="0"/>
          <a:lstStyle>
            <a:lvl1pPr>
              <a:defRPr sz="4314" b="1" spc="-98" baseline="0">
                <a:gradFill>
                  <a:gsLst>
                    <a:gs pos="57576">
                      <a:srgbClr val="FFFFFF"/>
                    </a:gs>
                    <a:gs pos="35000">
                      <a:srgbClr val="FFFFFF"/>
                    </a:gs>
                  </a:gsLst>
                  <a:lin ang="5400000" scaled="0"/>
                </a:gradFill>
                <a:latin typeface="+mn-lt"/>
              </a:defRPr>
            </a:lvl1pPr>
          </a:lstStyle>
          <a:p>
            <a:r>
              <a:rPr lang="en-US" dirty="0"/>
              <a:t>Presentation title</a:t>
            </a:r>
          </a:p>
        </p:txBody>
      </p:sp>
      <p:sp>
        <p:nvSpPr>
          <p:cNvPr id="3" name="Text Placeholder 2"/>
          <p:cNvSpPr>
            <a:spLocks noGrp="1"/>
          </p:cNvSpPr>
          <p:nvPr>
            <p:ph type="body" sz="quarter" idx="14" hasCustomPrompt="1"/>
          </p:nvPr>
        </p:nvSpPr>
        <p:spPr bwMode="invGray">
          <a:xfrm>
            <a:off x="252141" y="3877276"/>
            <a:ext cx="465602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14" name="Picture 13" hidden="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96952" y="6079743"/>
            <a:ext cx="1375524" cy="343008"/>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invGray">
          <a:xfrm>
            <a:off x="7469398" y="6118524"/>
            <a:ext cx="1230631" cy="269306"/>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355544" y="6012794"/>
            <a:ext cx="910344" cy="488651"/>
          </a:xfrm>
          <a:prstGeom prst="rect">
            <a:avLst/>
          </a:prstGeom>
        </p:spPr>
      </p:pic>
    </p:spTree>
    <p:extLst>
      <p:ext uri="{BB962C8B-B14F-4D97-AF65-F5344CB8AC3E}">
        <p14:creationId xmlns:p14="http://schemas.microsoft.com/office/powerpoint/2010/main" val="5782442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ack Cover">
    <p:bg>
      <p:bgPr>
        <a:solidFill>
          <a:schemeClr val="tx2"/>
        </a:solidFill>
        <a:effectLst/>
      </p:bgPr>
    </p:bg>
    <p:spTree>
      <p:nvGrpSpPr>
        <p:cNvPr id="1" name=""/>
        <p:cNvGrpSpPr/>
        <p:nvPr/>
      </p:nvGrpSpPr>
      <p:grpSpPr>
        <a:xfrm>
          <a:off x="0" y="0"/>
          <a:ext cx="0" cy="0"/>
          <a:chOff x="0" y="0"/>
          <a:chExt cx="0" cy="0"/>
        </a:xfrm>
      </p:grpSpPr>
      <p:pic>
        <p:nvPicPr>
          <p:cNvPr id="7" name="Picture 6" descr="Bing_General_White.e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971800" cy="1593835"/>
          </a:xfrm>
          <a:prstGeom prst="rect">
            <a:avLst/>
          </a:prstGeom>
        </p:spPr>
      </p:pic>
      <p:pic>
        <p:nvPicPr>
          <p:cNvPr id="10" name="Picture 9" descr="MSFT_logo_rgb.em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21868" y="6063610"/>
            <a:ext cx="1828800" cy="672820"/>
          </a:xfrm>
          <a:prstGeom prst="rect">
            <a:avLst/>
          </a:prstGeom>
        </p:spPr>
      </p:pic>
      <p:sp>
        <p:nvSpPr>
          <p:cNvPr id="11" name="TextBox 10"/>
          <p:cNvSpPr txBox="1"/>
          <p:nvPr userDrawn="1"/>
        </p:nvSpPr>
        <p:spPr>
          <a:xfrm>
            <a:off x="303214" y="5244489"/>
            <a:ext cx="2887662" cy="1307124"/>
          </a:xfrm>
          <a:prstGeom prst="rect">
            <a:avLst/>
          </a:prstGeom>
          <a:noFill/>
        </p:spPr>
        <p:txBody>
          <a:bodyPr wrap="square" lIns="0" tIns="0" rIns="0" bIns="0" rtlCol="0" anchor="b" anchorCtr="0">
            <a:noAutofit/>
          </a:bodyPr>
          <a:lstStyle/>
          <a:p>
            <a:r>
              <a:rPr lang="en-US" sz="800" dirty="0" smtClean="0">
                <a:solidFill>
                  <a:schemeClr val="bg1"/>
                </a:solidFill>
                <a:latin typeface="Segoe UI"/>
                <a:cs typeface="Segoe UI"/>
              </a:rPr>
              <a:t>© 2016 Microsoft Corporation. All rights reserved. Microsoft, Windows, and other product names are or may be registered trademarks and/or trademarks in the U.S. and/or other countries.</a:t>
            </a:r>
          </a:p>
          <a:p>
            <a:endParaRPr lang="en-US" sz="800" dirty="0" smtClean="0">
              <a:solidFill>
                <a:schemeClr val="bg1"/>
              </a:solidFill>
              <a:latin typeface="Segoe UI"/>
              <a:cs typeface="Segoe UI"/>
            </a:endParaRPr>
          </a:p>
          <a:p>
            <a:r>
              <a:rPr lang="en-US" sz="800" dirty="0" smtClean="0">
                <a:solidFill>
                  <a:schemeClr val="bg1"/>
                </a:solidFill>
                <a:latin typeface="Segoe UI"/>
                <a:cs typeface="Segoe UI"/>
              </a:rPr>
              <a:t>The information herein is for informational purposes only and represents</a:t>
            </a:r>
            <a:r>
              <a:rPr lang="en-US" sz="800" baseline="0" dirty="0" smtClean="0">
                <a:solidFill>
                  <a:schemeClr val="bg1"/>
                </a:solidFill>
                <a:latin typeface="Segoe UI"/>
                <a:cs typeface="Segoe UI"/>
              </a:rPr>
              <a:t> </a:t>
            </a:r>
            <a:r>
              <a:rPr lang="en-US" sz="800" dirty="0" smtClean="0">
                <a:solidFill>
                  <a:schemeClr val="bg1"/>
                </a:solidFill>
                <a:latin typeface="Segoe UI"/>
                <a:cs typeface="Segoe UI"/>
              </a:rPr>
              <a:t>the current view of Microsoft Corporation as of the date of this presentation.</a:t>
            </a:r>
          </a:p>
        </p:txBody>
      </p:sp>
      <p:sp>
        <p:nvSpPr>
          <p:cNvPr id="12" name="TextBox 11"/>
          <p:cNvSpPr txBox="1"/>
          <p:nvPr userDrawn="1"/>
        </p:nvSpPr>
        <p:spPr>
          <a:xfrm>
            <a:off x="3190876" y="5489575"/>
            <a:ext cx="2985510" cy="1062038"/>
          </a:xfrm>
          <a:prstGeom prst="rect">
            <a:avLst/>
          </a:prstGeom>
          <a:noFill/>
        </p:spPr>
        <p:txBody>
          <a:bodyPr wrap="square" lIns="0" tIns="0" rIns="0" bIns="0" rtlCol="0" anchor="b" anchorCtr="0">
            <a:noAutofit/>
          </a:bodyPr>
          <a:lstStyle/>
          <a:p>
            <a:r>
              <a:rPr lang="en-US" sz="800" dirty="0" smtClean="0">
                <a:solidFill>
                  <a:schemeClr val="bg1"/>
                </a:solidFill>
                <a:latin typeface="Segoe UI"/>
                <a:cs typeface="Segoe UI"/>
              </a:rPr>
              <a:t>Because Microsoft must respond to changing market conditions, </a:t>
            </a:r>
            <a:br>
              <a:rPr lang="en-US" sz="800" dirty="0" smtClean="0">
                <a:solidFill>
                  <a:schemeClr val="bg1"/>
                </a:solidFill>
                <a:latin typeface="Segoe UI"/>
                <a:cs typeface="Segoe UI"/>
              </a:rPr>
            </a:br>
            <a:r>
              <a:rPr lang="en-US" sz="800" dirty="0" smtClean="0">
                <a:solidFill>
                  <a:schemeClr val="bg1"/>
                </a:solidFill>
                <a:latin typeface="Segoe UI"/>
                <a:cs typeface="Segoe UI"/>
              </a:rPr>
              <a:t>it should not be interpreted as a commitment on the part of Microsoft, and Microsoft cannot guarantee the accuracy of any information provided after the date</a:t>
            </a:r>
            <a:r>
              <a:rPr lang="en-US" sz="800" baseline="0" dirty="0" smtClean="0">
                <a:solidFill>
                  <a:schemeClr val="bg1"/>
                </a:solidFill>
                <a:latin typeface="Segoe UI"/>
                <a:cs typeface="Segoe UI"/>
              </a:rPr>
              <a:t> </a:t>
            </a:r>
            <a:r>
              <a:rPr lang="en-US" sz="800" dirty="0" smtClean="0">
                <a:solidFill>
                  <a:schemeClr val="bg1"/>
                </a:solidFill>
                <a:latin typeface="Segoe UI"/>
                <a:cs typeface="Segoe UI"/>
              </a:rPr>
              <a:t>of this presentation.</a:t>
            </a:r>
          </a:p>
          <a:p>
            <a:endParaRPr lang="en-US" sz="800" dirty="0" smtClean="0">
              <a:solidFill>
                <a:schemeClr val="bg1"/>
              </a:solidFill>
              <a:latin typeface="Segoe UI"/>
              <a:cs typeface="Segoe UI"/>
            </a:endParaRPr>
          </a:p>
          <a:p>
            <a:r>
              <a:rPr lang="en-US" sz="800" dirty="0" smtClean="0">
                <a:solidFill>
                  <a:schemeClr val="bg1"/>
                </a:solidFill>
                <a:latin typeface="Segoe UI"/>
                <a:cs typeface="Segoe UI"/>
              </a:rPr>
              <a:t>Microsoft MAKES NO WARRANTIES – EXPRESS, IMPLIED, </a:t>
            </a:r>
            <a:br>
              <a:rPr lang="en-US" sz="800" dirty="0" smtClean="0">
                <a:solidFill>
                  <a:schemeClr val="bg1"/>
                </a:solidFill>
                <a:latin typeface="Segoe UI"/>
                <a:cs typeface="Segoe UI"/>
              </a:rPr>
            </a:br>
            <a:r>
              <a:rPr lang="en-US" sz="800" dirty="0" smtClean="0">
                <a:solidFill>
                  <a:schemeClr val="bg1"/>
                </a:solidFill>
                <a:latin typeface="Segoe UI"/>
                <a:cs typeface="Segoe UI"/>
              </a:rPr>
              <a:t>OR STATUTORY – REGARDING THE INFORMATION IN THIS PRESENTATION. </a:t>
            </a:r>
          </a:p>
        </p:txBody>
      </p:sp>
    </p:spTree>
    <p:extLst>
      <p:ext uri="{BB962C8B-B14F-4D97-AF65-F5344CB8AC3E}">
        <p14:creationId xmlns:p14="http://schemas.microsoft.com/office/powerpoint/2010/main" val="29305617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hoto_Option 3">
    <p:bg>
      <p:bgRef idx="1001">
        <a:schemeClr val="bg2"/>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55" r="257"/>
          <a:stretch/>
        </p:blipFill>
        <p:spPr>
          <a:xfrm flipH="1">
            <a:off x="-33375" y="6"/>
            <a:ext cx="9177375" cy="6883422"/>
          </a:xfrm>
          <a:prstGeom prst="rect">
            <a:avLst/>
          </a:prstGeom>
        </p:spPr>
      </p:pic>
      <p:sp>
        <p:nvSpPr>
          <p:cNvPr id="13" name="Rectangle 12"/>
          <p:cNvSpPr/>
          <p:nvPr userDrawn="1"/>
        </p:nvSpPr>
        <p:spPr bwMode="auto">
          <a:xfrm flipH="1">
            <a:off x="2" y="-1"/>
            <a:ext cx="9144000" cy="6858001"/>
          </a:xfrm>
          <a:prstGeom prst="rect">
            <a:avLst/>
          </a:prstGeom>
          <a:gradFill>
            <a:gsLst>
              <a:gs pos="926">
                <a:schemeClr val="tx2">
                  <a:lumMod val="10000"/>
                  <a:alpha val="66000"/>
                </a:schemeClr>
              </a:gs>
              <a:gs pos="43000">
                <a:schemeClr val="tx2">
                  <a:lumMod val="10000"/>
                  <a:alpha val="0"/>
                </a:schemeClr>
              </a:gs>
            </a:gsLst>
            <a:lin ang="19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marL="0" marR="0" lvl="0" indent="0" algn="ctr" defTabSz="914173"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Rectangle 1"/>
          <p:cNvSpPr/>
          <p:nvPr userDrawn="1"/>
        </p:nvSpPr>
        <p:spPr bwMode="auto">
          <a:xfrm>
            <a:off x="1" y="8"/>
            <a:ext cx="4908159"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52141" y="2077814"/>
            <a:ext cx="4657235" cy="1793104"/>
          </a:xfrm>
          <a:noFill/>
        </p:spPr>
        <p:txBody>
          <a:bodyPr lIns="146304" tIns="91440" rIns="146304" bIns="91440" anchor="t" anchorCtr="0"/>
          <a:lstStyle>
            <a:lvl1pPr>
              <a:defRPr sz="4314" b="1" spc="-98" baseline="0">
                <a:gradFill>
                  <a:gsLst>
                    <a:gs pos="57576">
                      <a:srgbClr val="FFFFFF"/>
                    </a:gs>
                    <a:gs pos="35000">
                      <a:srgbClr val="FFFFFF"/>
                    </a:gs>
                  </a:gsLst>
                  <a:lin ang="5400000" scaled="0"/>
                </a:gradFill>
                <a:latin typeface="+mn-lt"/>
              </a:defRPr>
            </a:lvl1pPr>
          </a:lstStyle>
          <a:p>
            <a:r>
              <a:rPr lang="en-US" dirty="0"/>
              <a:t>Presentation title</a:t>
            </a:r>
          </a:p>
        </p:txBody>
      </p:sp>
      <p:sp>
        <p:nvSpPr>
          <p:cNvPr id="3" name="Text Placeholder 2"/>
          <p:cNvSpPr>
            <a:spLocks noGrp="1"/>
          </p:cNvSpPr>
          <p:nvPr>
            <p:ph type="body" sz="quarter" idx="14" hasCustomPrompt="1"/>
          </p:nvPr>
        </p:nvSpPr>
        <p:spPr bwMode="ltGray">
          <a:xfrm>
            <a:off x="252141" y="3877276"/>
            <a:ext cx="465602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544" y="6012794"/>
            <a:ext cx="910344" cy="488651"/>
          </a:xfrm>
          <a:prstGeom prst="rect">
            <a:avLst/>
          </a:prstGeom>
        </p:spPr>
      </p:pic>
      <p:pic>
        <p:nvPicPr>
          <p:cNvPr id="14" name="Picture 13" hidden="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96952" y="6079743"/>
            <a:ext cx="1375524" cy="343008"/>
          </a:xfrm>
          <a:prstGeom prst="rect">
            <a:avLst/>
          </a:prstGeom>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ltGray">
          <a:xfrm>
            <a:off x="7469398" y="6118524"/>
            <a:ext cx="1230631" cy="269306"/>
          </a:xfrm>
          <a:prstGeom prst="rect">
            <a:avLst/>
          </a:prstGeom>
        </p:spPr>
      </p:pic>
    </p:spTree>
    <p:extLst>
      <p:ext uri="{BB962C8B-B14F-4D97-AF65-F5344CB8AC3E}">
        <p14:creationId xmlns:p14="http://schemas.microsoft.com/office/powerpoint/2010/main" val="1355213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hoto_Option 4">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022" r="9153"/>
          <a:stretch/>
        </p:blipFill>
        <p:spPr>
          <a:xfrm>
            <a:off x="0" y="-5172"/>
            <a:ext cx="9144001" cy="6863172"/>
          </a:xfrm>
          <a:prstGeom prst="rect">
            <a:avLst/>
          </a:prstGeom>
        </p:spPr>
      </p:pic>
      <p:sp>
        <p:nvSpPr>
          <p:cNvPr id="13" name="Rectangle 12"/>
          <p:cNvSpPr/>
          <p:nvPr userDrawn="1"/>
        </p:nvSpPr>
        <p:spPr bwMode="auto">
          <a:xfrm>
            <a:off x="3497994" y="6"/>
            <a:ext cx="5648267" cy="6858000"/>
          </a:xfrm>
          <a:prstGeom prst="rect">
            <a:avLst/>
          </a:prstGeom>
          <a:gradFill flip="none" rotWithShape="1">
            <a:gsLst>
              <a:gs pos="0">
                <a:srgbClr val="000000">
                  <a:alpha val="70000"/>
                </a:srgbClr>
              </a:gs>
              <a:gs pos="42000">
                <a:srgbClr val="000000">
                  <a:alpha val="0"/>
                </a:srgbClr>
              </a:gs>
            </a:gsLst>
            <a:lin ang="135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 y="8"/>
            <a:ext cx="3847483" cy="6858000"/>
          </a:xfrm>
          <a:prstGeom prst="rect">
            <a:avLst/>
          </a:prstGeom>
          <a:solidFill>
            <a:srgbClr val="000000">
              <a:alpha val="6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invGray">
          <a:xfrm>
            <a:off x="252141" y="2077814"/>
            <a:ext cx="4657235" cy="1793104"/>
          </a:xfrm>
          <a:noFill/>
        </p:spPr>
        <p:txBody>
          <a:bodyPr lIns="146304" tIns="91440" rIns="146304" bIns="91440" anchor="t" anchorCtr="0"/>
          <a:lstStyle>
            <a:lvl1pPr>
              <a:defRPr sz="4314" b="1" spc="-98" baseline="0">
                <a:gradFill>
                  <a:gsLst>
                    <a:gs pos="57576">
                      <a:srgbClr val="FFFFFF"/>
                    </a:gs>
                    <a:gs pos="35000">
                      <a:srgbClr val="FFFFFF"/>
                    </a:gs>
                  </a:gsLst>
                  <a:lin ang="5400000" scaled="0"/>
                </a:gradFill>
                <a:latin typeface="+mn-lt"/>
              </a:defRPr>
            </a:lvl1pPr>
          </a:lstStyle>
          <a:p>
            <a:r>
              <a:rPr lang="en-US" dirty="0"/>
              <a:t>Presentation title</a:t>
            </a:r>
          </a:p>
        </p:txBody>
      </p:sp>
      <p:sp>
        <p:nvSpPr>
          <p:cNvPr id="3" name="Text Placeholder 2"/>
          <p:cNvSpPr>
            <a:spLocks noGrp="1"/>
          </p:cNvSpPr>
          <p:nvPr>
            <p:ph type="body" sz="quarter" idx="14" hasCustomPrompt="1"/>
          </p:nvPr>
        </p:nvSpPr>
        <p:spPr bwMode="invGray">
          <a:xfrm>
            <a:off x="252141" y="3877276"/>
            <a:ext cx="465602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55544" y="6012794"/>
            <a:ext cx="910344" cy="488651"/>
          </a:xfrm>
          <a:prstGeom prst="rect">
            <a:avLst/>
          </a:prstGeom>
        </p:spPr>
      </p:pic>
      <p:pic>
        <p:nvPicPr>
          <p:cNvPr id="14" name="Picture 13" hidden="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96952" y="6079743"/>
            <a:ext cx="1375524" cy="343008"/>
          </a:xfrm>
          <a:prstGeom prst="rect">
            <a:avLst/>
          </a:prstGeom>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invGray">
          <a:xfrm>
            <a:off x="7469398" y="6118524"/>
            <a:ext cx="1230631" cy="269306"/>
          </a:xfrm>
          <a:prstGeom prst="rect">
            <a:avLst/>
          </a:prstGeom>
        </p:spPr>
      </p:pic>
    </p:spTree>
    <p:extLst>
      <p:ext uri="{BB962C8B-B14F-4D97-AF65-F5344CB8AC3E}">
        <p14:creationId xmlns:p14="http://schemas.microsoft.com/office/powerpoint/2010/main" val="34583746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hoto_Option 5">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9017"/>
            <a:ext cx="9144000" cy="6877017"/>
          </a:xfrm>
          <a:prstGeom prst="rect">
            <a:avLst/>
          </a:prstGeom>
        </p:spPr>
      </p:pic>
      <p:sp>
        <p:nvSpPr>
          <p:cNvPr id="15" name="Rectangle 14"/>
          <p:cNvSpPr/>
          <p:nvPr userDrawn="1"/>
        </p:nvSpPr>
        <p:spPr bwMode="auto">
          <a:xfrm>
            <a:off x="3495734" y="6"/>
            <a:ext cx="5648267" cy="6858000"/>
          </a:xfrm>
          <a:prstGeom prst="rect">
            <a:avLst/>
          </a:prstGeom>
          <a:gradFill flip="none" rotWithShape="1">
            <a:gsLst>
              <a:gs pos="0">
                <a:srgbClr val="000000">
                  <a:alpha val="27000"/>
                </a:srgbClr>
              </a:gs>
              <a:gs pos="35000">
                <a:srgbClr val="000000">
                  <a:alpha val="0"/>
                </a:srgbClr>
              </a:gs>
            </a:gsLst>
            <a:lin ang="135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1" y="8"/>
            <a:ext cx="4908159"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invGray">
          <a:xfrm>
            <a:off x="252141" y="2077814"/>
            <a:ext cx="4657235" cy="1793104"/>
          </a:xfrm>
          <a:noFill/>
        </p:spPr>
        <p:txBody>
          <a:bodyPr lIns="146304" tIns="91440" rIns="146304" bIns="91440" anchor="t" anchorCtr="0"/>
          <a:lstStyle>
            <a:lvl1pPr>
              <a:defRPr sz="4314" b="1" spc="-98" baseline="0">
                <a:gradFill>
                  <a:gsLst>
                    <a:gs pos="57576">
                      <a:srgbClr val="FFFFFF"/>
                    </a:gs>
                    <a:gs pos="35000">
                      <a:srgbClr val="FFFFFF"/>
                    </a:gs>
                  </a:gsLst>
                  <a:lin ang="5400000" scaled="0"/>
                </a:gradFill>
                <a:latin typeface="+mn-lt"/>
              </a:defRPr>
            </a:lvl1pPr>
          </a:lstStyle>
          <a:p>
            <a:r>
              <a:rPr lang="en-US" dirty="0"/>
              <a:t>Presentation title</a:t>
            </a:r>
          </a:p>
        </p:txBody>
      </p:sp>
      <p:sp>
        <p:nvSpPr>
          <p:cNvPr id="3" name="Text Placeholder 2"/>
          <p:cNvSpPr>
            <a:spLocks noGrp="1"/>
          </p:cNvSpPr>
          <p:nvPr>
            <p:ph type="body" sz="quarter" idx="14" hasCustomPrompt="1"/>
          </p:nvPr>
        </p:nvSpPr>
        <p:spPr bwMode="invGray">
          <a:xfrm>
            <a:off x="252141" y="3877276"/>
            <a:ext cx="465602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55544" y="6012794"/>
            <a:ext cx="910344" cy="488651"/>
          </a:xfrm>
          <a:prstGeom prst="rect">
            <a:avLst/>
          </a:prstGeom>
        </p:spPr>
      </p:pic>
      <p:pic>
        <p:nvPicPr>
          <p:cNvPr id="14" name="Picture 13" hidden="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96952" y="6079743"/>
            <a:ext cx="1375524" cy="343008"/>
          </a:xfrm>
          <a:prstGeom prst="rect">
            <a:avLst/>
          </a:prstGeom>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invGray">
          <a:xfrm>
            <a:off x="7469398" y="6118524"/>
            <a:ext cx="1230631" cy="269306"/>
          </a:xfrm>
          <a:prstGeom prst="rect">
            <a:avLst/>
          </a:prstGeom>
        </p:spPr>
      </p:pic>
    </p:spTree>
    <p:extLst>
      <p:ext uri="{BB962C8B-B14F-4D97-AF65-F5344CB8AC3E}">
        <p14:creationId xmlns:p14="http://schemas.microsoft.com/office/powerpoint/2010/main" val="393716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hoto_Option 6">
    <p:bg>
      <p:bgRef idx="1001">
        <a:schemeClr val="bg2"/>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16" y="6"/>
            <a:ext cx="9145618" cy="6858000"/>
          </a:xfrm>
          <a:prstGeom prst="rect">
            <a:avLst/>
          </a:prstGeom>
        </p:spPr>
      </p:pic>
      <p:sp>
        <p:nvSpPr>
          <p:cNvPr id="2" name="Rectangle 1"/>
          <p:cNvSpPr/>
          <p:nvPr userDrawn="1"/>
        </p:nvSpPr>
        <p:spPr bwMode="auto">
          <a:xfrm>
            <a:off x="1" y="8"/>
            <a:ext cx="4908159" cy="6858000"/>
          </a:xfrm>
          <a:prstGeom prst="rect">
            <a:avLst/>
          </a:prstGeom>
          <a:solidFill>
            <a:srgbClr val="000000">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lvl="0" algn="ctr" defTabSz="914098"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52141" y="2077814"/>
            <a:ext cx="4657235" cy="1793104"/>
          </a:xfrm>
          <a:noFill/>
        </p:spPr>
        <p:txBody>
          <a:bodyPr lIns="146304" tIns="91440" rIns="146304" bIns="91440" anchor="t" anchorCtr="0"/>
          <a:lstStyle>
            <a:lvl1pPr>
              <a:defRPr sz="4314" b="1" spc="-98" baseline="0">
                <a:gradFill>
                  <a:gsLst>
                    <a:gs pos="57576">
                      <a:srgbClr val="FFFFFF"/>
                    </a:gs>
                    <a:gs pos="35000">
                      <a:srgbClr val="FFFFFF"/>
                    </a:gs>
                  </a:gsLst>
                  <a:lin ang="5400000" scaled="0"/>
                </a:gradFill>
                <a:latin typeface="+mn-lt"/>
              </a:defRPr>
            </a:lvl1pPr>
          </a:lstStyle>
          <a:p>
            <a:r>
              <a:rPr lang="en-US" dirty="0"/>
              <a:t>Presentation title</a:t>
            </a:r>
          </a:p>
        </p:txBody>
      </p:sp>
      <p:sp>
        <p:nvSpPr>
          <p:cNvPr id="3" name="Text Placeholder 2"/>
          <p:cNvSpPr>
            <a:spLocks noGrp="1"/>
          </p:cNvSpPr>
          <p:nvPr>
            <p:ph type="body" sz="quarter" idx="14" hasCustomPrompt="1"/>
          </p:nvPr>
        </p:nvSpPr>
        <p:spPr bwMode="auto">
          <a:xfrm>
            <a:off x="252141" y="3877276"/>
            <a:ext cx="465602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55544" y="6012794"/>
            <a:ext cx="910344" cy="488651"/>
          </a:xfrm>
          <a:prstGeom prst="rect">
            <a:avLst/>
          </a:prstGeom>
        </p:spPr>
      </p:pic>
      <p:pic>
        <p:nvPicPr>
          <p:cNvPr id="14" name="Picture 13" hidden="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96952" y="6079743"/>
            <a:ext cx="1375524" cy="343008"/>
          </a:xfrm>
          <a:prstGeom prst="rect">
            <a:avLst/>
          </a:prstGeom>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invGray">
          <a:xfrm>
            <a:off x="7469398" y="6118524"/>
            <a:ext cx="1230631" cy="269306"/>
          </a:xfrm>
          <a:prstGeom prst="rect">
            <a:avLst/>
          </a:prstGeom>
        </p:spPr>
      </p:pic>
    </p:spTree>
    <p:extLst>
      <p:ext uri="{BB962C8B-B14F-4D97-AF65-F5344CB8AC3E}">
        <p14:creationId xmlns:p14="http://schemas.microsoft.com/office/powerpoint/2010/main" val="3769686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141" y="289520"/>
            <a:ext cx="869167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52141" y="1189186"/>
            <a:ext cx="868993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1094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Lst>
  <p:transition>
    <p:fade/>
  </p:transition>
  <p:txStyles>
    <p:titleStyle>
      <a:lvl1pPr algn="l" defTabSz="914361" rtl="0" eaLnBrk="1" latinLnBrk="0" hangingPunct="1">
        <a:lnSpc>
          <a:spcPct val="90000"/>
        </a:lnSpc>
        <a:spcBef>
          <a:spcPct val="0"/>
        </a:spcBef>
        <a:buNone/>
        <a:defRPr lang="en-US" sz="4706" b="0" kern="1200" cap="none" spc="-99"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3" marR="0" indent="-336143" algn="l" defTabSz="914361" rtl="0" eaLnBrk="1" fontAlgn="auto" latinLnBrk="0" hangingPunct="1">
        <a:lnSpc>
          <a:spcPct val="90000"/>
        </a:lnSpc>
        <a:spcBef>
          <a:spcPct val="20000"/>
        </a:spcBef>
        <a:spcAft>
          <a:spcPts val="0"/>
        </a:spcAft>
        <a:buClrTx/>
        <a:buSzPct val="90000"/>
        <a:buFont typeface="Arial" pitchFamily="34" charset="0"/>
        <a:buChar char="•"/>
        <a:tabLst/>
        <a:defRPr sz="3922" kern="1200" spc="0" baseline="0">
          <a:gradFill>
            <a:gsLst>
              <a:gs pos="1250">
                <a:schemeClr val="tx1"/>
              </a:gs>
              <a:gs pos="100000">
                <a:schemeClr val="tx1"/>
              </a:gs>
            </a:gsLst>
            <a:lin ang="5400000" scaled="0"/>
          </a:gradFill>
          <a:latin typeface="+mj-lt"/>
          <a:ea typeface="+mn-ea"/>
          <a:cs typeface="+mn-cs"/>
        </a:defRPr>
      </a:lvl1pPr>
      <a:lvl2pPr marL="572689" marR="0" indent="-236545" algn="l" defTabSz="914361"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3" marR="0" indent="-224095" algn="l" defTabSz="914361"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28" marR="0" indent="-224095" algn="l" defTabSz="914361"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24" marR="0" indent="-224095" algn="l" defTabSz="914361"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493" indent="-228590" algn="l" defTabSz="914361"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76" indent="-228590" algn="l" defTabSz="914361"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55" indent="-228590" algn="l" defTabSz="914361"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37" indent="-228590" algn="l" defTabSz="914361"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1" rtl="0" eaLnBrk="1" latinLnBrk="0" hangingPunct="1">
        <a:defRPr sz="1765" kern="1200">
          <a:solidFill>
            <a:schemeClr val="tx1"/>
          </a:solidFill>
          <a:latin typeface="+mn-lt"/>
          <a:ea typeface="+mn-ea"/>
          <a:cs typeface="+mn-cs"/>
        </a:defRPr>
      </a:lvl1pPr>
      <a:lvl2pPr marL="457182" algn="l" defTabSz="914361" rtl="0" eaLnBrk="1" latinLnBrk="0" hangingPunct="1">
        <a:defRPr sz="1765" kern="1200">
          <a:solidFill>
            <a:schemeClr val="tx1"/>
          </a:solidFill>
          <a:latin typeface="+mn-lt"/>
          <a:ea typeface="+mn-ea"/>
          <a:cs typeface="+mn-cs"/>
        </a:defRPr>
      </a:lvl2pPr>
      <a:lvl3pPr marL="914361" algn="l" defTabSz="914361" rtl="0" eaLnBrk="1" latinLnBrk="0" hangingPunct="1">
        <a:defRPr sz="1765" kern="1200">
          <a:solidFill>
            <a:schemeClr val="tx1"/>
          </a:solidFill>
          <a:latin typeface="+mn-lt"/>
          <a:ea typeface="+mn-ea"/>
          <a:cs typeface="+mn-cs"/>
        </a:defRPr>
      </a:lvl3pPr>
      <a:lvl4pPr marL="1371542" algn="l" defTabSz="914361" rtl="0" eaLnBrk="1" latinLnBrk="0" hangingPunct="1">
        <a:defRPr sz="1765" kern="1200">
          <a:solidFill>
            <a:schemeClr val="tx1"/>
          </a:solidFill>
          <a:latin typeface="+mn-lt"/>
          <a:ea typeface="+mn-ea"/>
          <a:cs typeface="+mn-cs"/>
        </a:defRPr>
      </a:lvl4pPr>
      <a:lvl5pPr marL="1828722" algn="l" defTabSz="914361" rtl="0" eaLnBrk="1" latinLnBrk="0" hangingPunct="1">
        <a:defRPr sz="1765" kern="1200">
          <a:solidFill>
            <a:schemeClr val="tx1"/>
          </a:solidFill>
          <a:latin typeface="+mn-lt"/>
          <a:ea typeface="+mn-ea"/>
          <a:cs typeface="+mn-cs"/>
        </a:defRPr>
      </a:lvl5pPr>
      <a:lvl6pPr marL="2285905" algn="l" defTabSz="914361" rtl="0" eaLnBrk="1" latinLnBrk="0" hangingPunct="1">
        <a:defRPr sz="1765" kern="1200">
          <a:solidFill>
            <a:schemeClr val="tx1"/>
          </a:solidFill>
          <a:latin typeface="+mn-lt"/>
          <a:ea typeface="+mn-ea"/>
          <a:cs typeface="+mn-cs"/>
        </a:defRPr>
      </a:lvl6pPr>
      <a:lvl7pPr marL="2743084" algn="l" defTabSz="914361" rtl="0" eaLnBrk="1" latinLnBrk="0" hangingPunct="1">
        <a:defRPr sz="1765" kern="1200">
          <a:solidFill>
            <a:schemeClr val="tx1"/>
          </a:solidFill>
          <a:latin typeface="+mn-lt"/>
          <a:ea typeface="+mn-ea"/>
          <a:cs typeface="+mn-cs"/>
        </a:defRPr>
      </a:lvl7pPr>
      <a:lvl8pPr marL="3200265" algn="l" defTabSz="914361" rtl="0" eaLnBrk="1" latinLnBrk="0" hangingPunct="1">
        <a:defRPr sz="1765" kern="1200">
          <a:solidFill>
            <a:schemeClr val="tx1"/>
          </a:solidFill>
          <a:latin typeface="+mn-lt"/>
          <a:ea typeface="+mn-ea"/>
          <a:cs typeface="+mn-cs"/>
        </a:defRPr>
      </a:lvl8pPr>
      <a:lvl9pPr marL="3657447" algn="l" defTabSz="914361"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62">
          <p15:clr>
            <a:srgbClr val="5ACBF0"/>
          </p15:clr>
        </p15:guide>
        <p15:guide id="3" pos="744">
          <p15:clr>
            <a:srgbClr val="5ACBF0"/>
          </p15:clr>
        </p15:guide>
        <p15:guide id="4" pos="1320">
          <p15:clr>
            <a:srgbClr val="5ACBF0"/>
          </p15:clr>
        </p15:guide>
        <p15:guide id="6" pos="1896">
          <p15:clr>
            <a:srgbClr val="5ACBF0"/>
          </p15:clr>
        </p15:guide>
        <p15:guide id="7" pos="2472">
          <p15:clr>
            <a:srgbClr val="5ACBF0"/>
          </p15:clr>
        </p15:guide>
        <p15:guide id="9" pos="3042">
          <p15:clr>
            <a:srgbClr val="5ACBF0"/>
          </p15:clr>
        </p15:guide>
        <p15:guide id="10" pos="3624">
          <p15:clr>
            <a:srgbClr val="5ACBF0"/>
          </p15:clr>
        </p15:guide>
        <p15:guide id="11" pos="4200">
          <p15:clr>
            <a:srgbClr val="5ACBF0"/>
          </p15:clr>
        </p15:guide>
        <p15:guide id="12" pos="4770">
          <p15:clr>
            <a:srgbClr val="5ACBF0"/>
          </p15:clr>
        </p15:guide>
        <p15:guide id="14" pos="5352">
          <p15:clr>
            <a:srgbClr val="5ACBF0"/>
          </p15:clr>
        </p15:guide>
        <p15:guide id="15" pos="5694">
          <p15:clr>
            <a:srgbClr val="5ACBF0"/>
          </p15:clr>
        </p15:guide>
        <p15:guide id="16" pos="288">
          <p15:clr>
            <a:srgbClr val="C35EA4"/>
          </p15:clr>
        </p15:guide>
        <p15:guide id="17" pos="5587">
          <p15:clr>
            <a:srgbClr val="C35EA4"/>
          </p15:clr>
        </p15:guide>
        <p15:guide id="18" orient="horz" pos="762">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03" t="3354" r="8223" b="1028"/>
          <a:stretch/>
        </p:blipFill>
        <p:spPr>
          <a:xfrm flipH="1">
            <a:off x="0" y="0"/>
            <a:ext cx="9326880" cy="6995160"/>
          </a:xfrm>
          <a:prstGeom prst="rect">
            <a:avLst/>
          </a:prstGeom>
        </p:spPr>
      </p:pic>
      <p:sp>
        <p:nvSpPr>
          <p:cNvPr id="5" name="Rectangle 4"/>
          <p:cNvSpPr/>
          <p:nvPr/>
        </p:nvSpPr>
        <p:spPr bwMode="auto">
          <a:xfrm>
            <a:off x="-1" y="635"/>
            <a:ext cx="4829175" cy="6994525"/>
          </a:xfrm>
          <a:prstGeom prst="rect">
            <a:avLst/>
          </a:prstGeom>
          <a:solidFill>
            <a:srgbClr val="000000">
              <a:alpha val="41000"/>
            </a:srgbClr>
          </a:solidFill>
          <a:ln w="9525" cap="flat" cmpd="sng" algn="ctr">
            <a:no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marL="0" marR="0" lvl="0" indent="0" algn="ctr" defTabSz="699274"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a:xfrm>
            <a:off x="457200" y="1229169"/>
            <a:ext cx="3988305" cy="1792988"/>
          </a:xfrm>
        </p:spPr>
        <p:txBody>
          <a:bodyPr wrap="square" lIns="0" tIns="0" rIns="0" bIns="0"/>
          <a:lstStyle/>
          <a:p>
            <a:r>
              <a:rPr lang="en-US" b="0" dirty="0" smtClean="0">
                <a:solidFill>
                  <a:schemeClr val="bg1"/>
                </a:solidFill>
                <a:latin typeface="Segoe UI Semibold" panose="020B0702040204020203" pitchFamily="34" charset="0"/>
                <a:cs typeface="Segoe UI Semibold" panose="020B0702040204020203" pitchFamily="34" charset="0"/>
              </a:rPr>
              <a:t>Back-to-school words that work </a:t>
            </a:r>
            <a:endParaRPr lang="en-US" b="0" dirty="0">
              <a:solidFill>
                <a:schemeClr val="bg1"/>
              </a:solidFill>
              <a:latin typeface="Segoe UI Semibold" panose="020B0702040204020203" pitchFamily="34" charset="0"/>
              <a:cs typeface="Segoe UI Semibold" panose="020B0702040204020203" pitchFamily="34" charset="0"/>
            </a:endParaRPr>
          </a:p>
        </p:txBody>
      </p:sp>
      <p:sp>
        <p:nvSpPr>
          <p:cNvPr id="3" name="Text Placeholder 2"/>
          <p:cNvSpPr>
            <a:spLocks noGrp="1"/>
          </p:cNvSpPr>
          <p:nvPr>
            <p:ph type="body" sz="quarter" idx="12"/>
          </p:nvPr>
        </p:nvSpPr>
        <p:spPr>
          <a:xfrm>
            <a:off x="457201" y="2655700"/>
            <a:ext cx="3167148" cy="1792225"/>
          </a:xfrm>
        </p:spPr>
        <p:txBody>
          <a:bodyPr lIns="0" tIns="0" rIns="0" bIns="0"/>
          <a:lstStyle/>
          <a:p>
            <a:r>
              <a:rPr lang="en-US" dirty="0">
                <a:solidFill>
                  <a:schemeClr val="bg1"/>
                </a:solidFill>
              </a:rPr>
              <a:t>Ad copy </a:t>
            </a:r>
            <a:r>
              <a:rPr lang="en-US" dirty="0" smtClean="0">
                <a:solidFill>
                  <a:schemeClr val="bg1"/>
                </a:solidFill>
              </a:rPr>
              <a:t>analyses for agencies </a:t>
            </a:r>
            <a:endParaRPr lang="en-US" dirty="0">
              <a:solidFill>
                <a:schemeClr val="bg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976" y="5903629"/>
            <a:ext cx="1447001" cy="776672"/>
          </a:xfrm>
          <a:prstGeom prst="rect">
            <a:avLst/>
          </a:prstGeom>
        </p:spPr>
      </p:pic>
    </p:spTree>
    <p:extLst>
      <p:ext uri="{BB962C8B-B14F-4D97-AF65-F5344CB8AC3E}">
        <p14:creationId xmlns:p14="http://schemas.microsoft.com/office/powerpoint/2010/main" val="384392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p:cNvGraphicFramePr>
            <a:graphicFrameLocks noGrp="1"/>
          </p:cNvGraphicFramePr>
          <p:nvPr>
            <p:extLst>
              <p:ext uri="{D42A27DB-BD31-4B8C-83A1-F6EECF244321}">
                <p14:modId xmlns:p14="http://schemas.microsoft.com/office/powerpoint/2010/main" val="1884817452"/>
              </p:ext>
            </p:extLst>
          </p:nvPr>
        </p:nvGraphicFramePr>
        <p:xfrm>
          <a:off x="447687" y="1160169"/>
          <a:ext cx="8414596" cy="4956364"/>
        </p:xfrm>
        <a:graphic>
          <a:graphicData uri="http://schemas.openxmlformats.org/drawingml/2006/table">
            <a:tbl>
              <a:tblPr/>
              <a:tblGrid>
                <a:gridCol w="968392">
                  <a:extLst>
                    <a:ext uri="{9D8B030D-6E8A-4147-A177-3AD203B41FA5}">
                      <a16:colId xmlns:a16="http://schemas.microsoft.com/office/drawing/2014/main" val="3946725696"/>
                    </a:ext>
                  </a:extLst>
                </a:gridCol>
                <a:gridCol w="323748">
                  <a:extLst>
                    <a:ext uri="{9D8B030D-6E8A-4147-A177-3AD203B41FA5}">
                      <a16:colId xmlns:a16="http://schemas.microsoft.com/office/drawing/2014/main" val="2479750741"/>
                    </a:ext>
                  </a:extLst>
                </a:gridCol>
                <a:gridCol w="323748">
                  <a:extLst>
                    <a:ext uri="{9D8B030D-6E8A-4147-A177-3AD203B41FA5}">
                      <a16:colId xmlns:a16="http://schemas.microsoft.com/office/drawing/2014/main" val="636111675"/>
                    </a:ext>
                  </a:extLst>
                </a:gridCol>
                <a:gridCol w="323748">
                  <a:extLst>
                    <a:ext uri="{9D8B030D-6E8A-4147-A177-3AD203B41FA5}">
                      <a16:colId xmlns:a16="http://schemas.microsoft.com/office/drawing/2014/main" val="1431854117"/>
                    </a:ext>
                  </a:extLst>
                </a:gridCol>
                <a:gridCol w="323748">
                  <a:extLst>
                    <a:ext uri="{9D8B030D-6E8A-4147-A177-3AD203B41FA5}">
                      <a16:colId xmlns:a16="http://schemas.microsoft.com/office/drawing/2014/main" val="550766065"/>
                    </a:ext>
                  </a:extLst>
                </a:gridCol>
                <a:gridCol w="323748">
                  <a:extLst>
                    <a:ext uri="{9D8B030D-6E8A-4147-A177-3AD203B41FA5}">
                      <a16:colId xmlns:a16="http://schemas.microsoft.com/office/drawing/2014/main" val="2838888543"/>
                    </a:ext>
                  </a:extLst>
                </a:gridCol>
                <a:gridCol w="323748">
                  <a:extLst>
                    <a:ext uri="{9D8B030D-6E8A-4147-A177-3AD203B41FA5}">
                      <a16:colId xmlns:a16="http://schemas.microsoft.com/office/drawing/2014/main" val="3005197374"/>
                    </a:ext>
                  </a:extLst>
                </a:gridCol>
                <a:gridCol w="323748">
                  <a:extLst>
                    <a:ext uri="{9D8B030D-6E8A-4147-A177-3AD203B41FA5}">
                      <a16:colId xmlns:a16="http://schemas.microsoft.com/office/drawing/2014/main" val="2642421949"/>
                    </a:ext>
                  </a:extLst>
                </a:gridCol>
                <a:gridCol w="323748">
                  <a:extLst>
                    <a:ext uri="{9D8B030D-6E8A-4147-A177-3AD203B41FA5}">
                      <a16:colId xmlns:a16="http://schemas.microsoft.com/office/drawing/2014/main" val="1681892481"/>
                    </a:ext>
                  </a:extLst>
                </a:gridCol>
                <a:gridCol w="323748">
                  <a:extLst>
                    <a:ext uri="{9D8B030D-6E8A-4147-A177-3AD203B41FA5}">
                      <a16:colId xmlns:a16="http://schemas.microsoft.com/office/drawing/2014/main" val="1866193366"/>
                    </a:ext>
                  </a:extLst>
                </a:gridCol>
                <a:gridCol w="323748">
                  <a:extLst>
                    <a:ext uri="{9D8B030D-6E8A-4147-A177-3AD203B41FA5}">
                      <a16:colId xmlns:a16="http://schemas.microsoft.com/office/drawing/2014/main" val="1034892625"/>
                    </a:ext>
                  </a:extLst>
                </a:gridCol>
                <a:gridCol w="323748">
                  <a:extLst>
                    <a:ext uri="{9D8B030D-6E8A-4147-A177-3AD203B41FA5}">
                      <a16:colId xmlns:a16="http://schemas.microsoft.com/office/drawing/2014/main" val="4211220446"/>
                    </a:ext>
                  </a:extLst>
                </a:gridCol>
                <a:gridCol w="323748">
                  <a:extLst>
                    <a:ext uri="{9D8B030D-6E8A-4147-A177-3AD203B41FA5}">
                      <a16:colId xmlns:a16="http://schemas.microsoft.com/office/drawing/2014/main" val="3440028720"/>
                    </a:ext>
                  </a:extLst>
                </a:gridCol>
                <a:gridCol w="323748">
                  <a:extLst>
                    <a:ext uri="{9D8B030D-6E8A-4147-A177-3AD203B41FA5}">
                      <a16:colId xmlns:a16="http://schemas.microsoft.com/office/drawing/2014/main" val="1918488216"/>
                    </a:ext>
                  </a:extLst>
                </a:gridCol>
                <a:gridCol w="323748">
                  <a:extLst>
                    <a:ext uri="{9D8B030D-6E8A-4147-A177-3AD203B41FA5}">
                      <a16:colId xmlns:a16="http://schemas.microsoft.com/office/drawing/2014/main" val="1265613598"/>
                    </a:ext>
                  </a:extLst>
                </a:gridCol>
                <a:gridCol w="323748">
                  <a:extLst>
                    <a:ext uri="{9D8B030D-6E8A-4147-A177-3AD203B41FA5}">
                      <a16:colId xmlns:a16="http://schemas.microsoft.com/office/drawing/2014/main" val="91020170"/>
                    </a:ext>
                  </a:extLst>
                </a:gridCol>
                <a:gridCol w="323748">
                  <a:extLst>
                    <a:ext uri="{9D8B030D-6E8A-4147-A177-3AD203B41FA5}">
                      <a16:colId xmlns:a16="http://schemas.microsoft.com/office/drawing/2014/main" val="1607572376"/>
                    </a:ext>
                  </a:extLst>
                </a:gridCol>
                <a:gridCol w="323748">
                  <a:extLst>
                    <a:ext uri="{9D8B030D-6E8A-4147-A177-3AD203B41FA5}">
                      <a16:colId xmlns:a16="http://schemas.microsoft.com/office/drawing/2014/main" val="3340649706"/>
                    </a:ext>
                  </a:extLst>
                </a:gridCol>
                <a:gridCol w="323748">
                  <a:extLst>
                    <a:ext uri="{9D8B030D-6E8A-4147-A177-3AD203B41FA5}">
                      <a16:colId xmlns:a16="http://schemas.microsoft.com/office/drawing/2014/main" val="1146406925"/>
                    </a:ext>
                  </a:extLst>
                </a:gridCol>
                <a:gridCol w="323748">
                  <a:extLst>
                    <a:ext uri="{9D8B030D-6E8A-4147-A177-3AD203B41FA5}">
                      <a16:colId xmlns:a16="http://schemas.microsoft.com/office/drawing/2014/main" val="1160207638"/>
                    </a:ext>
                  </a:extLst>
                </a:gridCol>
                <a:gridCol w="323748">
                  <a:extLst>
                    <a:ext uri="{9D8B030D-6E8A-4147-A177-3AD203B41FA5}">
                      <a16:colId xmlns:a16="http://schemas.microsoft.com/office/drawing/2014/main" val="3777440987"/>
                    </a:ext>
                  </a:extLst>
                </a:gridCol>
                <a:gridCol w="323748">
                  <a:extLst>
                    <a:ext uri="{9D8B030D-6E8A-4147-A177-3AD203B41FA5}">
                      <a16:colId xmlns:a16="http://schemas.microsoft.com/office/drawing/2014/main" val="3544847481"/>
                    </a:ext>
                  </a:extLst>
                </a:gridCol>
                <a:gridCol w="323748">
                  <a:extLst>
                    <a:ext uri="{9D8B030D-6E8A-4147-A177-3AD203B41FA5}">
                      <a16:colId xmlns:a16="http://schemas.microsoft.com/office/drawing/2014/main" val="2601988718"/>
                    </a:ext>
                  </a:extLst>
                </a:gridCol>
                <a:gridCol w="323748">
                  <a:extLst>
                    <a:ext uri="{9D8B030D-6E8A-4147-A177-3AD203B41FA5}">
                      <a16:colId xmlns:a16="http://schemas.microsoft.com/office/drawing/2014/main" val="1777310277"/>
                    </a:ext>
                  </a:extLst>
                </a:gridCol>
              </a:tblGrid>
              <a:tr h="660729">
                <a:tc>
                  <a:txBody>
                    <a:bodyPr/>
                    <a:lstStyle/>
                    <a:p>
                      <a:pPr marL="0" algn="l" defTabSz="932664" rtl="0" eaLnBrk="1" fontAlgn="b" latinLnBrk="0" hangingPunct="1"/>
                      <a:endPar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 Off</a:t>
                      </a:r>
                    </a:p>
                  </a:txBody>
                  <a:tcPr marL="0" marR="0" marT="0" marB="26895" vert="vert270"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Accessories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Apparels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Brands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Call To Action</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Cheap / Affordable</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Deals / Discounts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Delivery / Shipping</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DKI</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Free</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Jewelry</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Men / Women</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Online</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Param Insertion</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Price / Pricing</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Quality</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Sale</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Selection</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Services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Shoes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Stores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Styles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Superlatives</a:t>
                      </a:r>
                    </a:p>
                  </a:txBody>
                  <a:tcPr marL="0" marR="0" marT="0" marB="26895" vert="vert27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443354"/>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 Off</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00D"/>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E07"/>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80C"/>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505"/>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81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A909"/>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30F"/>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D10"/>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40F"/>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42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20F"/>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11C"/>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2"/>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006"/>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60C"/>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C"/>
                    </a:solidFill>
                  </a:tcPr>
                </a:tc>
                <a:extLst>
                  <a:ext uri="{0D108BD9-81ED-4DB2-BD59-A6C34878D82A}">
                    <a16:rowId xmlns:a16="http://schemas.microsoft.com/office/drawing/2014/main" val="3033504274"/>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Accessories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9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4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9A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8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6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9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8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AD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3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A8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9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9A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5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4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7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603"/>
                    </a:solidFill>
                  </a:tcPr>
                </a:tc>
                <a:extLst>
                  <a:ext uri="{0D108BD9-81ED-4DB2-BD59-A6C34878D82A}">
                    <a16:rowId xmlns:a16="http://schemas.microsoft.com/office/drawing/2014/main" val="2561523612"/>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Apparels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B1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C3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CB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D9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4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A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1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2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D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A7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E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D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11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CF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801"/>
                    </a:solidFill>
                  </a:tcPr>
                </a:tc>
                <a:extLst>
                  <a:ext uri="{0D108BD9-81ED-4DB2-BD59-A6C34878D82A}">
                    <a16:rowId xmlns:a16="http://schemas.microsoft.com/office/drawing/2014/main" val="2964365727"/>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Brands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C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C8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5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4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0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B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4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4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3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F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D2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7CE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6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F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A5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91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D83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00D"/>
                    </a:solidFill>
                  </a:tcPr>
                </a:tc>
                <a:extLst>
                  <a:ext uri="{0D108BD9-81ED-4DB2-BD59-A6C34878D82A}">
                    <a16:rowId xmlns:a16="http://schemas.microsoft.com/office/drawing/2014/main" val="4040303955"/>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Call To Action</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3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3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A1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83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B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4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61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5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E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4D1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9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21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B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9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8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6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B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3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704"/>
                    </a:solidFill>
                  </a:tcPr>
                </a:tc>
                <a:extLst>
                  <a:ext uri="{0D108BD9-81ED-4DB2-BD59-A6C34878D82A}">
                    <a16:rowId xmlns:a16="http://schemas.microsoft.com/office/drawing/2014/main" val="1694798808"/>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Cheap / Affordable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C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3AD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0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D9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98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A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3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5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9B7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002"/>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C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CE04"/>
                    </a:solidFill>
                  </a:tcPr>
                </a:tc>
                <a:extLst>
                  <a:ext uri="{0D108BD9-81ED-4DB2-BD59-A6C34878D82A}">
                    <a16:rowId xmlns:a16="http://schemas.microsoft.com/office/drawing/2014/main" val="2466899970"/>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Deals / Discounts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7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1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C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41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8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A0E"/>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51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B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D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C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84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70A"/>
                    </a:solidFill>
                  </a:tcPr>
                </a:tc>
                <a:extLst>
                  <a:ext uri="{0D108BD9-81ED-4DB2-BD59-A6C34878D82A}">
                    <a16:rowId xmlns:a16="http://schemas.microsoft.com/office/drawing/2014/main" val="2208339589"/>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Delivery / Shipping</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AF09"/>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B108"/>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006"/>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E02"/>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3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92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6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extLst>
                  <a:ext uri="{0D108BD9-81ED-4DB2-BD59-A6C34878D82A}">
                    <a16:rowId xmlns:a16="http://schemas.microsoft.com/office/drawing/2014/main" val="1564455995"/>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DKI</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A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B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6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1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0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1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8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3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6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D6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41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71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BC805"/>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EB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EB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9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BC8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9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11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D9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extLst>
                  <a:ext uri="{0D108BD9-81ED-4DB2-BD59-A6C34878D82A}">
                    <a16:rowId xmlns:a16="http://schemas.microsoft.com/office/drawing/2014/main" val="3944950323"/>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Free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71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7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BF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A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A15"/>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F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D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21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9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2E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9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D15"/>
                    </a:solidFill>
                  </a:tcPr>
                </a:tc>
                <a:extLst>
                  <a:ext uri="{0D108BD9-81ED-4DB2-BD59-A6C34878D82A}">
                    <a16:rowId xmlns:a16="http://schemas.microsoft.com/office/drawing/2014/main" val="1899310510"/>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Jewelry</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6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51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47E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C1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7E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8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0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C3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82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7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A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C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A0E"/>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1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extLst>
                  <a:ext uri="{0D108BD9-81ED-4DB2-BD59-A6C34878D82A}">
                    <a16:rowId xmlns:a16="http://schemas.microsoft.com/office/drawing/2014/main" val="247437248"/>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Men/Women</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A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C6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D1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7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C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4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D1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C5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93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E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797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92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7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B1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BA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E1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6AE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ECA05"/>
                    </a:solidFill>
                  </a:tcPr>
                </a:tc>
                <a:extLst>
                  <a:ext uri="{0D108BD9-81ED-4DB2-BD59-A6C34878D82A}">
                    <a16:rowId xmlns:a16="http://schemas.microsoft.com/office/drawing/2014/main" val="775615884"/>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Online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F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3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7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7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81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F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E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EE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4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C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D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1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4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B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8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40C"/>
                    </a:solidFill>
                  </a:tcPr>
                </a:tc>
                <a:extLst>
                  <a:ext uri="{0D108BD9-81ED-4DB2-BD59-A6C34878D82A}">
                    <a16:rowId xmlns:a16="http://schemas.microsoft.com/office/drawing/2014/main" val="3537810006"/>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Param Insertion</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D1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A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8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F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C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01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F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72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F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C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A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C2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0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B1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4E1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61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D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711"/>
                    </a:solidFill>
                  </a:tcPr>
                </a:tc>
                <a:extLst>
                  <a:ext uri="{0D108BD9-81ED-4DB2-BD59-A6C34878D82A}">
                    <a16:rowId xmlns:a16="http://schemas.microsoft.com/office/drawing/2014/main" val="3860559276"/>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Price / Pricing</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D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5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B6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9B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EB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1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9D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EB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AE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E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9B7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94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88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8E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B4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86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A4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59E0B"/>
                    </a:solidFill>
                  </a:tcPr>
                </a:tc>
                <a:extLst>
                  <a:ext uri="{0D108BD9-81ED-4DB2-BD59-A6C34878D82A}">
                    <a16:rowId xmlns:a16="http://schemas.microsoft.com/office/drawing/2014/main" val="889550978"/>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Quality</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904"/>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108"/>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9D0B"/>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CD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E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222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92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extLst>
                  <a:ext uri="{0D108BD9-81ED-4DB2-BD59-A6C34878D82A}">
                    <a16:rowId xmlns:a16="http://schemas.microsoft.com/office/drawing/2014/main" val="171427683"/>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Sale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8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B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A1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0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8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1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D7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D1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F1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2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C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B7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4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A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82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6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D703"/>
                    </a:solidFill>
                  </a:tcPr>
                </a:tc>
                <a:extLst>
                  <a:ext uri="{0D108BD9-81ED-4DB2-BD59-A6C34878D82A}">
                    <a16:rowId xmlns:a16="http://schemas.microsoft.com/office/drawing/2014/main" val="4164796897"/>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Services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EE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D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002"/>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B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9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222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9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F17"/>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002"/>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8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716"/>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619"/>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20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601"/>
                    </a:solidFill>
                  </a:tcPr>
                </a:tc>
                <a:extLst>
                  <a:ext uri="{0D108BD9-81ED-4DB2-BD59-A6C34878D82A}">
                    <a16:rowId xmlns:a16="http://schemas.microsoft.com/office/drawing/2014/main" val="2136006067"/>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Shoes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3BD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3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4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A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EC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B0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C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C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8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AC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531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EA01"/>
                    </a:solidFill>
                  </a:tcPr>
                </a:tc>
                <a:extLst>
                  <a:ext uri="{0D108BD9-81ED-4DB2-BD59-A6C34878D82A}">
                    <a16:rowId xmlns:a16="http://schemas.microsoft.com/office/drawing/2014/main" val="1864799361"/>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Stores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E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D6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D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C805"/>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C5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51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B06"/>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A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4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3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91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E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B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94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A07"/>
                    </a:solidFill>
                  </a:tcPr>
                </a:tc>
                <a:extLst>
                  <a:ext uri="{0D108BD9-81ED-4DB2-BD59-A6C34878D82A}">
                    <a16:rowId xmlns:a16="http://schemas.microsoft.com/office/drawing/2014/main" val="1576126740"/>
                  </a:ext>
                </a:extLst>
              </a:tr>
              <a:tr h="246604">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Styles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B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B4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A6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3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B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99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A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C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B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B6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9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A5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71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AD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5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1B4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8B708"/>
                    </a:solidFill>
                  </a:tcPr>
                </a:tc>
                <a:extLst>
                  <a:ext uri="{0D108BD9-81ED-4DB2-BD59-A6C34878D82A}">
                    <a16:rowId xmlns:a16="http://schemas.microsoft.com/office/drawing/2014/main" val="2073903432"/>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Superlatives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86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CA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7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1CB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9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A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8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C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DB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F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C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A1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242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A8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202"/>
                    </a:solidFill>
                  </a:tcPr>
                </a:tc>
                <a:extLst>
                  <a:ext uri="{0D108BD9-81ED-4DB2-BD59-A6C34878D82A}">
                    <a16:rowId xmlns:a16="http://schemas.microsoft.com/office/drawing/2014/main" val="2526317753"/>
                  </a:ext>
                </a:extLst>
              </a:tr>
            </a:tbl>
          </a:graphicData>
        </a:graphic>
      </p:graphicFrame>
      <p:sp>
        <p:nvSpPr>
          <p:cNvPr id="25" name="Rectangle 24" hidden="1"/>
          <p:cNvSpPr/>
          <p:nvPr/>
        </p:nvSpPr>
        <p:spPr bwMode="auto">
          <a:xfrm>
            <a:off x="1748113" y="1874204"/>
            <a:ext cx="7723795" cy="5136484"/>
          </a:xfrm>
          <a:prstGeom prst="rect">
            <a:avLst/>
          </a:prstGeom>
          <a:solidFill>
            <a:schemeClr val="bg1"/>
          </a:solidFill>
          <a:ln w="10795" cap="flat" cmpd="sng" algn="ctr">
            <a:solidFill>
              <a:schemeClr val="bg1"/>
            </a:solidFill>
            <a:prstDash val="soli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ctr" defTabSz="913995" fontAlgn="base">
              <a:spcBef>
                <a:spcPct val="0"/>
              </a:spcBef>
              <a:spcAft>
                <a:spcPct val="0"/>
              </a:spcAft>
              <a:defRPr/>
            </a:pPr>
            <a:endParaRPr lang="en-US" sz="1400" kern="0" dirty="0">
              <a:gradFill>
                <a:gsLst>
                  <a:gs pos="0">
                    <a:srgbClr val="FFFFFF"/>
                  </a:gs>
                  <a:gs pos="100000">
                    <a:srgbClr val="FFFFFF"/>
                  </a:gs>
                </a:gsLst>
                <a:lin ang="5400000" scaled="0"/>
              </a:gradFill>
              <a:latin typeface="Segoe UI"/>
            </a:endParaRPr>
          </a:p>
        </p:txBody>
      </p:sp>
      <p:sp>
        <p:nvSpPr>
          <p:cNvPr id="4" name="Title 3"/>
          <p:cNvSpPr>
            <a:spLocks noGrp="1"/>
          </p:cNvSpPr>
          <p:nvPr>
            <p:ph type="title"/>
          </p:nvPr>
        </p:nvSpPr>
        <p:spPr>
          <a:xfrm>
            <a:off x="257175" y="296863"/>
            <a:ext cx="8686636" cy="892322"/>
          </a:xfrm>
        </p:spPr>
        <p:txBody>
          <a:bodyPr/>
          <a:lstStyle/>
          <a:p>
            <a:r>
              <a:rPr lang="en-US" sz="3600" spc="0" dirty="0">
                <a:solidFill>
                  <a:schemeClr val="accent1"/>
                </a:solidFill>
              </a:rPr>
              <a:t>Here’s how to read a heatmap</a:t>
            </a:r>
          </a:p>
        </p:txBody>
      </p:sp>
      <p:sp>
        <p:nvSpPr>
          <p:cNvPr id="33" name="Rectangle 32"/>
          <p:cNvSpPr/>
          <p:nvPr/>
        </p:nvSpPr>
        <p:spPr>
          <a:xfrm rot="16200000">
            <a:off x="-92178" y="5572368"/>
            <a:ext cx="820703" cy="271577"/>
          </a:xfrm>
          <a:prstGeom prst="rect">
            <a:avLst/>
          </a:prstGeom>
        </p:spPr>
        <p:txBody>
          <a:bodyPr wrap="none">
            <a:spAutoFit/>
          </a:bodyPr>
          <a:lstStyle/>
          <a:p>
            <a:pPr defTabSz="914361" fontAlgn="b"/>
            <a:r>
              <a:rPr lang="en-US" sz="1176" b="1" dirty="0">
                <a:gradFill>
                  <a:gsLst>
                    <a:gs pos="0">
                      <a:srgbClr val="004B50">
                        <a:lumMod val="90000"/>
                        <a:lumOff val="10000"/>
                      </a:srgbClr>
                    </a:gs>
                    <a:gs pos="100000">
                      <a:srgbClr val="004B50">
                        <a:lumMod val="90000"/>
                        <a:lumOff val="10000"/>
                      </a:srgbClr>
                    </a:gs>
                  </a:gsLst>
                  <a:lin ang="5400000" scaled="0"/>
                </a:gradFill>
                <a:latin typeface="Segoe UI"/>
                <a:cs typeface="Segoe UI" panose="020B0502040204020203" pitchFamily="34" charset="0"/>
              </a:rPr>
              <a:t>AD TITLE</a:t>
            </a:r>
          </a:p>
        </p:txBody>
      </p:sp>
      <p:sp>
        <p:nvSpPr>
          <p:cNvPr id="34" name="Rectangle 33"/>
          <p:cNvSpPr/>
          <p:nvPr/>
        </p:nvSpPr>
        <p:spPr>
          <a:xfrm>
            <a:off x="7485629" y="799143"/>
            <a:ext cx="1419491" cy="271577"/>
          </a:xfrm>
          <a:prstGeom prst="rect">
            <a:avLst/>
          </a:prstGeom>
          <a:solidFill>
            <a:schemeClr val="bg1"/>
          </a:solidFill>
        </p:spPr>
        <p:txBody>
          <a:bodyPr wrap="none">
            <a:spAutoFit/>
          </a:bodyPr>
          <a:lstStyle/>
          <a:p>
            <a:pPr algn="r" defTabSz="914460" fontAlgn="b"/>
            <a:r>
              <a:rPr lang="en-US" sz="1176" b="1" dirty="0">
                <a:gradFill>
                  <a:gsLst>
                    <a:gs pos="0">
                      <a:srgbClr val="004B50">
                        <a:lumMod val="90000"/>
                        <a:lumOff val="10000"/>
                      </a:srgbClr>
                    </a:gs>
                    <a:gs pos="100000">
                      <a:srgbClr val="004B50">
                        <a:lumMod val="90000"/>
                        <a:lumOff val="10000"/>
                      </a:srgbClr>
                    </a:gs>
                  </a:gsLst>
                  <a:lin ang="5400000" scaled="0"/>
                </a:gradFill>
                <a:latin typeface="Segoe UI"/>
                <a:cs typeface="Segoe UI" panose="020B0502040204020203" pitchFamily="34" charset="0"/>
              </a:rPr>
              <a:t>AD DESCRIPTION</a:t>
            </a:r>
          </a:p>
        </p:txBody>
      </p:sp>
      <p:sp>
        <p:nvSpPr>
          <p:cNvPr id="35" name="Text Placeholder 8"/>
          <p:cNvSpPr txBox="1">
            <a:spLocks/>
          </p:cNvSpPr>
          <p:nvPr/>
        </p:nvSpPr>
        <p:spPr>
          <a:xfrm>
            <a:off x="257176" y="6304133"/>
            <a:ext cx="7034438" cy="393530"/>
          </a:xfrm>
          <a:prstGeom prst="rect">
            <a:avLst/>
          </a:prstGeom>
        </p:spPr>
        <p:txBody>
          <a:bodyPr lIns="179300" tIns="0" rIns="0" bIns="0" anchor="b" anchorCtr="0">
            <a:noAutofit/>
          </a:bodyPr>
          <a:lstStyle>
            <a:defPPr>
              <a:defRPr lang="en-US"/>
            </a:defPPr>
            <a:lvl1pPr marR="0" indent="0" algn="r" defTabSz="914425" fontAlgn="auto">
              <a:lnSpc>
                <a:spcPct val="100000"/>
              </a:lnSpc>
              <a:spcBef>
                <a:spcPts val="0"/>
              </a:spcBef>
              <a:spcAft>
                <a:spcPts val="0"/>
              </a:spcAft>
              <a:buClrTx/>
              <a:buSzPct val="90000"/>
              <a:buFont typeface="Arial" pitchFamily="34" charset="0"/>
              <a:buNone/>
              <a:tabLst/>
              <a:defRPr sz="800" spc="0" baseline="0">
                <a:solidFill>
                  <a:schemeClr val="accent3"/>
                </a:solidFill>
              </a:defRPr>
            </a:lvl1pPr>
            <a:lvl2pPr marL="573126" marR="0" indent="-233379" defTabSz="914425" fontAlgn="auto">
              <a:lnSpc>
                <a:spcPct val="90000"/>
              </a:lnSpc>
              <a:spcBef>
                <a:spcPct val="20000"/>
              </a:spcBef>
              <a:spcAft>
                <a:spcPts val="0"/>
              </a:spcAft>
              <a:buClrTx/>
              <a:buSzPct val="90000"/>
              <a:buFont typeface="Arial" pitchFamily="34" charset="0"/>
              <a:buChar char="•"/>
              <a:tabLst/>
              <a:defRPr sz="2000" spc="0" baseline="0">
                <a:gradFill>
                  <a:gsLst>
                    <a:gs pos="1250">
                      <a:schemeClr val="bg2"/>
                    </a:gs>
                    <a:gs pos="100000">
                      <a:schemeClr val="bg2"/>
                    </a:gs>
                  </a:gsLst>
                  <a:lin ang="5400000" scaled="0"/>
                </a:gradFill>
              </a:defRPr>
            </a:lvl2pPr>
            <a:lvl3pPr marL="798566" marR="0" indent="-225441" defTabSz="914425" fontAlgn="auto">
              <a:lnSpc>
                <a:spcPct val="90000"/>
              </a:lnSpc>
              <a:spcBef>
                <a:spcPct val="20000"/>
              </a:spcBef>
              <a:spcAft>
                <a:spcPts val="0"/>
              </a:spcAft>
              <a:buClrTx/>
              <a:buSzPct val="90000"/>
              <a:buFont typeface="Arial" pitchFamily="34" charset="0"/>
              <a:buChar char="•"/>
              <a:tabLst>
                <a:tab pos="798566" algn="l"/>
              </a:tabLst>
              <a:defRPr sz="2000" spc="0" baseline="0">
                <a:gradFill>
                  <a:gsLst>
                    <a:gs pos="1250">
                      <a:schemeClr val="bg2"/>
                    </a:gs>
                    <a:gs pos="100000">
                      <a:schemeClr val="bg2"/>
                    </a:gs>
                  </a:gsLst>
                  <a:lin ang="5400000" scaled="0"/>
                </a:gradFill>
              </a:defRPr>
            </a:lvl3pPr>
            <a:lvl4pPr marL="1030357" marR="0" indent="-231791" defTabSz="914425" fontAlgn="auto">
              <a:lnSpc>
                <a:spcPct val="90000"/>
              </a:lnSpc>
              <a:spcBef>
                <a:spcPct val="20000"/>
              </a:spcBef>
              <a:spcAft>
                <a:spcPts val="0"/>
              </a:spcAft>
              <a:buClrTx/>
              <a:buSzPct val="90000"/>
              <a:buFont typeface="Arial" pitchFamily="34" charset="0"/>
              <a:buChar char="•"/>
              <a:tabLst/>
              <a:defRPr spc="0" baseline="0">
                <a:gradFill>
                  <a:gsLst>
                    <a:gs pos="1250">
                      <a:schemeClr val="bg2"/>
                    </a:gs>
                    <a:gs pos="100000">
                      <a:schemeClr val="bg2"/>
                    </a:gs>
                  </a:gsLst>
                  <a:lin ang="5400000" scaled="0"/>
                </a:gradFill>
              </a:defRPr>
            </a:lvl4pPr>
            <a:lvl5pPr marL="1255795" marR="0" indent="-225441" defTabSz="914425" fontAlgn="auto">
              <a:lnSpc>
                <a:spcPct val="90000"/>
              </a:lnSpc>
              <a:spcBef>
                <a:spcPct val="20000"/>
              </a:spcBef>
              <a:spcAft>
                <a:spcPts val="0"/>
              </a:spcAft>
              <a:buClrTx/>
              <a:buSzPct val="90000"/>
              <a:buFont typeface="Arial" pitchFamily="34" charset="0"/>
              <a:buChar char="•"/>
              <a:tabLst>
                <a:tab pos="1255795" algn="l"/>
              </a:tabLst>
              <a:defRPr spc="0" baseline="0">
                <a:gradFill>
                  <a:gsLst>
                    <a:gs pos="1250">
                      <a:schemeClr val="bg2"/>
                    </a:gs>
                    <a:gs pos="100000">
                      <a:schemeClr val="bg2"/>
                    </a:gs>
                  </a:gsLst>
                  <a:lin ang="5400000" scaled="0"/>
                </a:gradFill>
              </a:defRPr>
            </a:lvl5pPr>
            <a:lvl6pPr marL="2514667" indent="-228607" defTabSz="914425">
              <a:spcBef>
                <a:spcPct val="20000"/>
              </a:spcBef>
              <a:buFont typeface="Arial" pitchFamily="34" charset="0"/>
              <a:buChar char="•"/>
              <a:defRPr sz="2000"/>
            </a:lvl6pPr>
            <a:lvl7pPr marL="2971878" indent="-228607" defTabSz="914425">
              <a:spcBef>
                <a:spcPct val="20000"/>
              </a:spcBef>
              <a:buFont typeface="Arial" pitchFamily="34" charset="0"/>
              <a:buChar char="•"/>
              <a:defRPr sz="2000"/>
            </a:lvl7pPr>
            <a:lvl8pPr marL="3429092" indent="-228607" defTabSz="914425">
              <a:spcBef>
                <a:spcPct val="20000"/>
              </a:spcBef>
              <a:buFont typeface="Arial" pitchFamily="34" charset="0"/>
              <a:buChar char="•"/>
              <a:defRPr sz="2000"/>
            </a:lvl8pPr>
            <a:lvl9pPr marL="3886303" indent="-228607" defTabSz="914425">
              <a:spcBef>
                <a:spcPct val="20000"/>
              </a:spcBef>
              <a:buFont typeface="Arial" pitchFamily="34" charset="0"/>
              <a:buChar char="•"/>
              <a:defRPr sz="2000"/>
            </a:lvl9pPr>
          </a:lstStyle>
          <a:p>
            <a:pPr algn="l" defTabSz="896419">
              <a:lnSpc>
                <a:spcPct val="90000"/>
              </a:lnSpc>
              <a:spcBef>
                <a:spcPct val="20000"/>
              </a:spcBef>
              <a:buClr>
                <a:srgbClr val="737373"/>
              </a:buClr>
              <a:buSzPct val="115000"/>
            </a:pPr>
            <a: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Microsoft Internal Data. Total Impressions Generated = 124 million, Total Ads Analyzed = 51K,</a:t>
            </a:r>
            <a:b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Analysis Period = </a:t>
            </a: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July 1 – </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August </a:t>
            </a: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31, 2015</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Note: This categories represent groups of similar keywords.</a:t>
            </a:r>
          </a:p>
        </p:txBody>
      </p:sp>
      <p:sp>
        <p:nvSpPr>
          <p:cNvPr id="46" name="TextBox 45"/>
          <p:cNvSpPr txBox="1"/>
          <p:nvPr/>
        </p:nvSpPr>
        <p:spPr>
          <a:xfrm>
            <a:off x="5894580" y="6482324"/>
            <a:ext cx="424324"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Great</a:t>
            </a:r>
          </a:p>
        </p:txBody>
      </p:sp>
      <p:sp>
        <p:nvSpPr>
          <p:cNvPr id="47" name="Rectangle 46"/>
          <p:cNvSpPr/>
          <p:nvPr/>
        </p:nvSpPr>
        <p:spPr bwMode="auto">
          <a:xfrm>
            <a:off x="6188362" y="6347306"/>
            <a:ext cx="98805" cy="98805"/>
          </a:xfrm>
          <a:prstGeom prst="rect">
            <a:avLst/>
          </a:prstGeom>
          <a:solidFill>
            <a:srgbClr val="107C10"/>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44" name="TextBox 43"/>
          <p:cNvSpPr txBox="1"/>
          <p:nvPr/>
        </p:nvSpPr>
        <p:spPr>
          <a:xfrm>
            <a:off x="6365002" y="6492045"/>
            <a:ext cx="446462"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Good</a:t>
            </a:r>
          </a:p>
        </p:txBody>
      </p:sp>
      <p:sp>
        <p:nvSpPr>
          <p:cNvPr id="45" name="Rectangle 44"/>
          <p:cNvSpPr/>
          <p:nvPr/>
        </p:nvSpPr>
        <p:spPr bwMode="auto">
          <a:xfrm>
            <a:off x="6568210" y="6347306"/>
            <a:ext cx="98805" cy="98805"/>
          </a:xfrm>
          <a:prstGeom prst="rect">
            <a:avLst/>
          </a:prstGeom>
          <a:solidFill>
            <a:srgbClr val="FAC308"/>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42" name="TextBox 41"/>
          <p:cNvSpPr txBox="1"/>
          <p:nvPr/>
        </p:nvSpPr>
        <p:spPr>
          <a:xfrm>
            <a:off x="6865208" y="6490647"/>
            <a:ext cx="321587"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Bad</a:t>
            </a:r>
          </a:p>
        </p:txBody>
      </p:sp>
      <p:sp>
        <p:nvSpPr>
          <p:cNvPr id="43" name="Rectangle 42"/>
          <p:cNvSpPr/>
          <p:nvPr/>
        </p:nvSpPr>
        <p:spPr bwMode="auto">
          <a:xfrm>
            <a:off x="6948057" y="6347306"/>
            <a:ext cx="98805" cy="98805"/>
          </a:xfrm>
          <a:prstGeom prst="rect">
            <a:avLst/>
          </a:prstGeom>
          <a:solidFill>
            <a:srgbClr val="E81123"/>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40" name="TextBox 39"/>
          <p:cNvSpPr txBox="1"/>
          <p:nvPr/>
        </p:nvSpPr>
        <p:spPr>
          <a:xfrm>
            <a:off x="7753860" y="6492045"/>
            <a:ext cx="1065739"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Insufficient data</a:t>
            </a:r>
          </a:p>
        </p:txBody>
      </p:sp>
      <p:sp>
        <p:nvSpPr>
          <p:cNvPr id="41" name="Rectangle 40"/>
          <p:cNvSpPr/>
          <p:nvPr/>
        </p:nvSpPr>
        <p:spPr bwMode="auto">
          <a:xfrm>
            <a:off x="7843822" y="6342629"/>
            <a:ext cx="98805" cy="98805"/>
          </a:xfrm>
          <a:prstGeom prst="rect">
            <a:avLst/>
          </a:prstGeom>
          <a:noFill/>
          <a:ln w="6350" cap="flat" cmpd="sng" algn="ctr">
            <a:solidFill>
              <a:schemeClr val="accent6"/>
            </a:solid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48" name="Rectangle 47"/>
          <p:cNvSpPr/>
          <p:nvPr/>
        </p:nvSpPr>
        <p:spPr bwMode="auto">
          <a:xfrm>
            <a:off x="6378286" y="6347306"/>
            <a:ext cx="98805" cy="98805"/>
          </a:xfrm>
          <a:prstGeom prst="rect">
            <a:avLst/>
          </a:prstGeom>
          <a:solidFill>
            <a:srgbClr val="BAD80A"/>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49" name="Rectangle 48"/>
          <p:cNvSpPr/>
          <p:nvPr/>
        </p:nvSpPr>
        <p:spPr bwMode="auto">
          <a:xfrm>
            <a:off x="6758134" y="6347306"/>
            <a:ext cx="98805" cy="98805"/>
          </a:xfrm>
          <a:prstGeom prst="rect">
            <a:avLst/>
          </a:prstGeom>
          <a:solidFill>
            <a:srgbClr val="FF8C00"/>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06" y="1300310"/>
            <a:ext cx="882098" cy="335693"/>
          </a:xfrm>
          <a:prstGeom prst="rect">
            <a:avLst/>
          </a:prstGeom>
        </p:spPr>
      </p:pic>
      <p:sp>
        <p:nvSpPr>
          <p:cNvPr id="56" name="fader2"/>
          <p:cNvSpPr/>
          <p:nvPr/>
        </p:nvSpPr>
        <p:spPr bwMode="auto">
          <a:xfrm>
            <a:off x="1416761" y="1811880"/>
            <a:ext cx="7445526" cy="4307253"/>
          </a:xfrm>
          <a:prstGeom prst="rect">
            <a:avLst/>
          </a:prstGeom>
          <a:solidFill>
            <a:srgbClr val="FFFFFF"/>
          </a:solidFill>
          <a:ln w="10795" cap="flat" cmpd="sng" algn="ctr">
            <a:solidFill>
              <a:schemeClr val="bg1"/>
            </a:solidFill>
            <a:prstDash val="soli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ctr" defTabSz="913995" fontAlgn="base">
              <a:spcBef>
                <a:spcPct val="0"/>
              </a:spcBef>
              <a:spcAft>
                <a:spcPct val="0"/>
              </a:spcAft>
            </a:pPr>
            <a:endParaRPr lang="en-US" sz="1400" kern="0" dirty="0">
              <a:gradFill>
                <a:gsLst>
                  <a:gs pos="0">
                    <a:srgbClr val="FFFFFF"/>
                  </a:gs>
                  <a:gs pos="100000">
                    <a:srgbClr val="FFFFFF"/>
                  </a:gs>
                </a:gsLst>
                <a:lin ang="5400000" scaled="0"/>
              </a:gradFill>
              <a:latin typeface="Segoe UI"/>
            </a:endParaRPr>
          </a:p>
        </p:txBody>
      </p:sp>
      <p:sp>
        <p:nvSpPr>
          <p:cNvPr id="51" name="Text Placeholder 25"/>
          <p:cNvSpPr txBox="1">
            <a:spLocks/>
          </p:cNvSpPr>
          <p:nvPr/>
        </p:nvSpPr>
        <p:spPr>
          <a:xfrm>
            <a:off x="3577758" y="2457790"/>
            <a:ext cx="5252653" cy="1369200"/>
          </a:xfrm>
          <a:prstGeom prst="rect">
            <a:avLst/>
          </a:prstGeom>
        </p:spPr>
        <p:txBody>
          <a:bodyPr vert="horz" wrap="square" lIns="143440" tIns="89650" rIns="143440" bIns="89650" rtlCol="0">
            <a:spAutoFit/>
          </a:bodyPr>
          <a:lstStyle>
            <a:lvl1pPr marL="342872" marR="0" indent="-342872" algn="l" defTabSz="932664"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152" marR="0" indent="-241280" algn="l" defTabSz="93266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033" marR="0" indent="-228581" algn="l" defTabSz="93266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614" marR="0" indent="-228581" algn="l" defTabSz="93266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95" marR="0" indent="-228581" algn="l" defTabSz="93266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826" indent="-233166" algn="l" defTabSz="9326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60" indent="-233166" algn="l" defTabSz="9326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91" indent="-233166" algn="l" defTabSz="9326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25" indent="-233166" algn="l" defTabSz="93266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84">
              <a:buNone/>
            </a:pPr>
            <a:r>
              <a:rPr lang="en-US" sz="1716" dirty="0">
                <a:gradFill>
                  <a:gsLst>
                    <a:gs pos="53704">
                      <a:srgbClr val="737373"/>
                    </a:gs>
                    <a:gs pos="35000">
                      <a:srgbClr val="737373"/>
                    </a:gs>
                  </a:gsLst>
                  <a:lin ang="5400000" scaled="0"/>
                </a:gradFill>
                <a:latin typeface="Segoe UI"/>
              </a:rPr>
              <a:t>Our study results show that </a:t>
            </a:r>
            <a:r>
              <a:rPr lang="en-US" sz="1716" b="1" dirty="0">
                <a:gradFill>
                  <a:gsLst>
                    <a:gs pos="53704">
                      <a:srgbClr val="008272"/>
                    </a:gs>
                    <a:gs pos="35000">
                      <a:srgbClr val="008272"/>
                    </a:gs>
                  </a:gsLst>
                  <a:lin ang="5400000" scaled="0"/>
                </a:gradFill>
                <a:latin typeface="Segoe UI"/>
              </a:rPr>
              <a:t>apparel </a:t>
            </a:r>
            <a:r>
              <a:rPr lang="en-US" sz="1716" b="1" dirty="0" smtClean="0">
                <a:gradFill>
                  <a:gsLst>
                    <a:gs pos="53704">
                      <a:srgbClr val="008272"/>
                    </a:gs>
                    <a:gs pos="35000">
                      <a:srgbClr val="008272"/>
                    </a:gs>
                  </a:gsLst>
                  <a:lin ang="5400000" scaled="0"/>
                </a:gradFill>
                <a:latin typeface="Segoe UI"/>
              </a:rPr>
              <a:t>and </a:t>
            </a:r>
            <a:r>
              <a:rPr lang="en-US" sz="1716" b="1" dirty="0">
                <a:gradFill>
                  <a:gsLst>
                    <a:gs pos="53704">
                      <a:srgbClr val="008272"/>
                    </a:gs>
                    <a:gs pos="35000">
                      <a:srgbClr val="008272"/>
                    </a:gs>
                  </a:gsLst>
                  <a:lin ang="5400000" scaled="0"/>
                </a:gradFill>
                <a:latin typeface="Segoe UI"/>
              </a:rPr>
              <a:t>accessories/clothing </a:t>
            </a:r>
            <a:r>
              <a:rPr lang="en-US" sz="1716" b="1" dirty="0" smtClean="0">
                <a:gradFill>
                  <a:gsLst>
                    <a:gs pos="53704">
                      <a:srgbClr val="008272"/>
                    </a:gs>
                    <a:gs pos="35000">
                      <a:srgbClr val="008272"/>
                    </a:gs>
                  </a:gsLst>
                  <a:lin ang="5400000" scaled="0"/>
                </a:gradFill>
                <a:latin typeface="Segoe UI"/>
              </a:rPr>
              <a:t>and </a:t>
            </a:r>
            <a:r>
              <a:rPr lang="en-US" sz="1716" b="1" dirty="0">
                <a:gradFill>
                  <a:gsLst>
                    <a:gs pos="53704">
                      <a:srgbClr val="008272"/>
                    </a:gs>
                    <a:gs pos="35000">
                      <a:srgbClr val="008272"/>
                    </a:gs>
                  </a:gsLst>
                  <a:lin ang="5400000" scaled="0"/>
                </a:gradFill>
                <a:latin typeface="Segoe UI"/>
              </a:rPr>
              <a:t>shoes </a:t>
            </a:r>
            <a:r>
              <a:rPr lang="en-US" sz="1716" dirty="0">
                <a:gradFill>
                  <a:gsLst>
                    <a:gs pos="53704">
                      <a:srgbClr val="737373"/>
                    </a:gs>
                    <a:gs pos="35000">
                      <a:srgbClr val="737373"/>
                    </a:gs>
                  </a:gsLst>
                  <a:lin ang="5400000" scaled="0"/>
                </a:gradFill>
                <a:latin typeface="Segoe UI"/>
              </a:rPr>
              <a:t>with cheap/affordable in the title and a deals/</a:t>
            </a:r>
            <a:br>
              <a:rPr lang="en-US" sz="1716" dirty="0">
                <a:gradFill>
                  <a:gsLst>
                    <a:gs pos="53704">
                      <a:srgbClr val="737373"/>
                    </a:gs>
                    <a:gs pos="35000">
                      <a:srgbClr val="737373"/>
                    </a:gs>
                  </a:gsLst>
                  <a:lin ang="5400000" scaled="0"/>
                </a:gradFill>
                <a:latin typeface="Segoe UI"/>
              </a:rPr>
            </a:br>
            <a:r>
              <a:rPr lang="en-US" sz="1716" dirty="0">
                <a:gradFill>
                  <a:gsLst>
                    <a:gs pos="53704">
                      <a:srgbClr val="737373"/>
                    </a:gs>
                    <a:gs pos="35000">
                      <a:srgbClr val="737373"/>
                    </a:gs>
                  </a:gsLst>
                  <a:lin ang="5400000" scaled="0"/>
                </a:gradFill>
                <a:latin typeface="Segoe UI"/>
              </a:rPr>
              <a:t>discounts keywords in the description </a:t>
            </a:r>
            <a:br>
              <a:rPr lang="en-US" sz="1716" dirty="0">
                <a:gradFill>
                  <a:gsLst>
                    <a:gs pos="53704">
                      <a:srgbClr val="737373"/>
                    </a:gs>
                    <a:gs pos="35000">
                      <a:srgbClr val="737373"/>
                    </a:gs>
                  </a:gsLst>
                  <a:lin ang="5400000" scaled="0"/>
                </a:gradFill>
                <a:latin typeface="Segoe UI"/>
              </a:rPr>
            </a:br>
            <a:r>
              <a:rPr lang="en-US" sz="1716" dirty="0">
                <a:gradFill>
                  <a:gsLst>
                    <a:gs pos="53704">
                      <a:srgbClr val="737373"/>
                    </a:gs>
                    <a:gs pos="35000">
                      <a:srgbClr val="737373"/>
                    </a:gs>
                  </a:gsLst>
                  <a:lin ang="5400000" scaled="0"/>
                </a:gradFill>
                <a:latin typeface="Segoe UI"/>
              </a:rPr>
              <a:t>presents high ad quality performance</a:t>
            </a:r>
          </a:p>
        </p:txBody>
      </p:sp>
      <p:sp>
        <p:nvSpPr>
          <p:cNvPr id="52" name="Rectangle 51"/>
          <p:cNvSpPr/>
          <p:nvPr/>
        </p:nvSpPr>
        <p:spPr bwMode="auto">
          <a:xfrm flipV="1">
            <a:off x="3038937" y="2789219"/>
            <a:ext cx="308306" cy="181674"/>
          </a:xfrm>
          <a:prstGeom prst="rect">
            <a:avLst/>
          </a:prstGeom>
          <a:solidFill>
            <a:srgbClr val="107C10"/>
          </a:solidFill>
          <a:ln w="10795" cap="flat" cmpd="sng" algn="ctr">
            <a:noFill/>
            <a:prstDash val="soli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ctr" defTabSz="913995" fontAlgn="base">
              <a:spcBef>
                <a:spcPct val="0"/>
              </a:spcBef>
              <a:spcAft>
                <a:spcPct val="0"/>
              </a:spcAft>
            </a:pPr>
            <a:endParaRPr lang="en-US" sz="1400" kern="0" dirty="0">
              <a:gradFill>
                <a:gsLst>
                  <a:gs pos="0">
                    <a:srgbClr val="FFFFFF"/>
                  </a:gs>
                  <a:gs pos="100000">
                    <a:srgbClr val="FFFFFF"/>
                  </a:gs>
                </a:gsLst>
                <a:lin ang="5400000" scaled="0"/>
              </a:gradFill>
              <a:latin typeface="Segoe UI"/>
            </a:endParaRPr>
          </a:p>
        </p:txBody>
      </p:sp>
      <p:cxnSp>
        <p:nvCxnSpPr>
          <p:cNvPr id="53" name="Straight Arrow Connector 52"/>
          <p:cNvCxnSpPr/>
          <p:nvPr/>
        </p:nvCxnSpPr>
        <p:spPr>
          <a:xfrm>
            <a:off x="3184107" y="1860128"/>
            <a:ext cx="0" cy="897524"/>
          </a:xfrm>
          <a:prstGeom prst="straightConnector1">
            <a:avLst/>
          </a:prstGeom>
          <a:ln w="28575">
            <a:solidFill>
              <a:schemeClr val="accent6">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416761" y="2906041"/>
            <a:ext cx="1586362" cy="0"/>
          </a:xfrm>
          <a:prstGeom prst="straightConnector1">
            <a:avLst/>
          </a:prstGeom>
          <a:ln w="28575">
            <a:solidFill>
              <a:schemeClr val="accent6">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Isosceles Triangle 54"/>
          <p:cNvSpPr/>
          <p:nvPr/>
        </p:nvSpPr>
        <p:spPr bwMode="auto">
          <a:xfrm rot="16200000">
            <a:off x="3190734" y="2825357"/>
            <a:ext cx="673750" cy="152468"/>
          </a:xfrm>
          <a:prstGeom prst="triangle">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154338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par>
                                <p:cTn id="12" presetID="22" presetClass="entr" presetSubtype="8"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500"/>
                                        <p:tgtEl>
                                          <p:spTgt spid="55"/>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51">
                                            <p:txEl>
                                              <p:pRg st="0" end="0"/>
                                            </p:txEl>
                                          </p:spTgt>
                                        </p:tgtEl>
                                        <p:attrNameLst>
                                          <p:attrName>style.visibility</p:attrName>
                                        </p:attrNameLst>
                                      </p:cBhvr>
                                      <p:to>
                                        <p:strVal val="visible"/>
                                      </p:to>
                                    </p:set>
                                    <p:animEffect transition="in" filter="fade">
                                      <p:cBhvr>
                                        <p:cTn id="21" dur="750"/>
                                        <p:tgtEl>
                                          <p:spTgt spid="51">
                                            <p:txEl>
                                              <p:pRg st="0" end="0"/>
                                            </p:txEl>
                                          </p:spTgt>
                                        </p:tgtEl>
                                      </p:cBhvr>
                                    </p:animEffect>
                                  </p:childTnLst>
                                </p:cTn>
                              </p:par>
                              <p:par>
                                <p:cTn id="22" presetID="35" presetClass="path" presetSubtype="0" decel="100000" fill="hold" grpId="1" nodeType="withEffect">
                                  <p:stCondLst>
                                    <p:cond delay="100"/>
                                  </p:stCondLst>
                                  <p:childTnLst>
                                    <p:animMotion origin="layout" path="M 0.06655 0.00091 L 6.38298E-7 -9.12392E-7 " pathEditMode="relative" rAng="0" ptsTypes="AA">
                                      <p:cBhvr>
                                        <p:cTn id="23" dur="750" fill="hold"/>
                                        <p:tgtEl>
                                          <p:spTgt spid="51">
                                            <p:txEl>
                                              <p:pRg st="0" end="0"/>
                                            </p:txEl>
                                          </p:spTgt>
                                        </p:tgtEl>
                                        <p:attrNameLst>
                                          <p:attrName>ppt_x</p:attrName>
                                          <p:attrName>ppt_y</p:attrName>
                                        </p:attrNameLst>
                                      </p:cBhvr>
                                      <p:rCtr x="-3336" y="-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1" grpId="0" build="p"/>
      <p:bldP spid="51" grpId="1" build="p"/>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96863"/>
            <a:ext cx="8699957" cy="821634"/>
          </a:xfrm>
        </p:spPr>
        <p:txBody>
          <a:bodyPr/>
          <a:lstStyle/>
          <a:p>
            <a:pPr defTabSz="914258">
              <a:spcBef>
                <a:spcPct val="20000"/>
              </a:spcBef>
              <a:buSzPct val="90000"/>
            </a:pPr>
            <a:r>
              <a:rPr lang="en-US" sz="3600" spc="0" dirty="0" smtClean="0">
                <a:solidFill>
                  <a:schemeClr val="accent1"/>
                </a:solidFill>
              </a:rPr>
              <a:t>Words that work — back-to-school</a:t>
            </a:r>
            <a:endParaRPr lang="en-US" sz="1600" spc="0" dirty="0">
              <a:solidFill>
                <a:schemeClr val="tx1"/>
              </a:solidFill>
              <a:latin typeface="+mn-lt"/>
              <a:cs typeface="Segoe UI Semilight" panose="020B0402040204020203" pitchFamily="34" charset="0"/>
            </a:endParaRPr>
          </a:p>
        </p:txBody>
      </p:sp>
      <p:sp>
        <p:nvSpPr>
          <p:cNvPr id="16" name="Rectangle 15"/>
          <p:cNvSpPr/>
          <p:nvPr/>
        </p:nvSpPr>
        <p:spPr>
          <a:xfrm>
            <a:off x="7485629" y="1013324"/>
            <a:ext cx="1419491" cy="271577"/>
          </a:xfrm>
          <a:prstGeom prst="rect">
            <a:avLst/>
          </a:prstGeom>
          <a:solidFill>
            <a:schemeClr val="bg1"/>
          </a:solidFill>
        </p:spPr>
        <p:txBody>
          <a:bodyPr wrap="none">
            <a:spAutoFit/>
          </a:bodyPr>
          <a:lstStyle/>
          <a:p>
            <a:pPr algn="r" defTabSz="914460" fontAlgn="b"/>
            <a:r>
              <a:rPr lang="en-US" sz="1176" b="1" dirty="0">
                <a:gradFill>
                  <a:gsLst>
                    <a:gs pos="0">
                      <a:srgbClr val="004B50">
                        <a:lumMod val="90000"/>
                        <a:lumOff val="10000"/>
                      </a:srgbClr>
                    </a:gs>
                    <a:gs pos="100000">
                      <a:srgbClr val="004B50">
                        <a:lumMod val="90000"/>
                        <a:lumOff val="10000"/>
                      </a:srgbClr>
                    </a:gs>
                  </a:gsLst>
                  <a:lin ang="5400000" scaled="0"/>
                </a:gradFill>
                <a:latin typeface="Segoe UI"/>
                <a:cs typeface="Segoe UI" panose="020B0502040204020203" pitchFamily="34" charset="0"/>
              </a:rPr>
              <a:t>AD DESCRIPTION</a:t>
            </a:r>
          </a:p>
        </p:txBody>
      </p:sp>
      <p:sp>
        <p:nvSpPr>
          <p:cNvPr id="17" name="Text Placeholder 8"/>
          <p:cNvSpPr txBox="1">
            <a:spLocks/>
          </p:cNvSpPr>
          <p:nvPr/>
        </p:nvSpPr>
        <p:spPr>
          <a:xfrm>
            <a:off x="257176" y="6304133"/>
            <a:ext cx="7034438" cy="393530"/>
          </a:xfrm>
          <a:prstGeom prst="rect">
            <a:avLst/>
          </a:prstGeom>
        </p:spPr>
        <p:txBody>
          <a:bodyPr lIns="179300" tIns="0" rIns="0" bIns="0" anchor="b" anchorCtr="0">
            <a:noAutofit/>
          </a:bodyPr>
          <a:lstStyle>
            <a:defPPr>
              <a:defRPr lang="en-US"/>
            </a:defPPr>
            <a:lvl1pPr marR="0" indent="0" algn="r" defTabSz="914425" fontAlgn="auto">
              <a:lnSpc>
                <a:spcPct val="100000"/>
              </a:lnSpc>
              <a:spcBef>
                <a:spcPts val="0"/>
              </a:spcBef>
              <a:spcAft>
                <a:spcPts val="0"/>
              </a:spcAft>
              <a:buClrTx/>
              <a:buSzPct val="90000"/>
              <a:buFont typeface="Arial" pitchFamily="34" charset="0"/>
              <a:buNone/>
              <a:tabLst/>
              <a:defRPr sz="800" spc="0" baseline="0">
                <a:solidFill>
                  <a:schemeClr val="accent3"/>
                </a:solidFill>
              </a:defRPr>
            </a:lvl1pPr>
            <a:lvl2pPr marL="573126" marR="0" indent="-233379" defTabSz="914425" fontAlgn="auto">
              <a:lnSpc>
                <a:spcPct val="90000"/>
              </a:lnSpc>
              <a:spcBef>
                <a:spcPct val="20000"/>
              </a:spcBef>
              <a:spcAft>
                <a:spcPts val="0"/>
              </a:spcAft>
              <a:buClrTx/>
              <a:buSzPct val="90000"/>
              <a:buFont typeface="Arial" pitchFamily="34" charset="0"/>
              <a:buChar char="•"/>
              <a:tabLst/>
              <a:defRPr sz="2000" spc="0" baseline="0">
                <a:gradFill>
                  <a:gsLst>
                    <a:gs pos="1250">
                      <a:schemeClr val="bg2"/>
                    </a:gs>
                    <a:gs pos="100000">
                      <a:schemeClr val="bg2"/>
                    </a:gs>
                  </a:gsLst>
                  <a:lin ang="5400000" scaled="0"/>
                </a:gradFill>
              </a:defRPr>
            </a:lvl2pPr>
            <a:lvl3pPr marL="798566" marR="0" indent="-225441" defTabSz="914425" fontAlgn="auto">
              <a:lnSpc>
                <a:spcPct val="90000"/>
              </a:lnSpc>
              <a:spcBef>
                <a:spcPct val="20000"/>
              </a:spcBef>
              <a:spcAft>
                <a:spcPts val="0"/>
              </a:spcAft>
              <a:buClrTx/>
              <a:buSzPct val="90000"/>
              <a:buFont typeface="Arial" pitchFamily="34" charset="0"/>
              <a:buChar char="•"/>
              <a:tabLst>
                <a:tab pos="798566" algn="l"/>
              </a:tabLst>
              <a:defRPr sz="2000" spc="0" baseline="0">
                <a:gradFill>
                  <a:gsLst>
                    <a:gs pos="1250">
                      <a:schemeClr val="bg2"/>
                    </a:gs>
                    <a:gs pos="100000">
                      <a:schemeClr val="bg2"/>
                    </a:gs>
                  </a:gsLst>
                  <a:lin ang="5400000" scaled="0"/>
                </a:gradFill>
              </a:defRPr>
            </a:lvl3pPr>
            <a:lvl4pPr marL="1030357" marR="0" indent="-231791" defTabSz="914425" fontAlgn="auto">
              <a:lnSpc>
                <a:spcPct val="90000"/>
              </a:lnSpc>
              <a:spcBef>
                <a:spcPct val="20000"/>
              </a:spcBef>
              <a:spcAft>
                <a:spcPts val="0"/>
              </a:spcAft>
              <a:buClrTx/>
              <a:buSzPct val="90000"/>
              <a:buFont typeface="Arial" pitchFamily="34" charset="0"/>
              <a:buChar char="•"/>
              <a:tabLst/>
              <a:defRPr spc="0" baseline="0">
                <a:gradFill>
                  <a:gsLst>
                    <a:gs pos="1250">
                      <a:schemeClr val="bg2"/>
                    </a:gs>
                    <a:gs pos="100000">
                      <a:schemeClr val="bg2"/>
                    </a:gs>
                  </a:gsLst>
                  <a:lin ang="5400000" scaled="0"/>
                </a:gradFill>
              </a:defRPr>
            </a:lvl4pPr>
            <a:lvl5pPr marL="1255795" marR="0" indent="-225441" defTabSz="914425" fontAlgn="auto">
              <a:lnSpc>
                <a:spcPct val="90000"/>
              </a:lnSpc>
              <a:spcBef>
                <a:spcPct val="20000"/>
              </a:spcBef>
              <a:spcAft>
                <a:spcPts val="0"/>
              </a:spcAft>
              <a:buClrTx/>
              <a:buSzPct val="90000"/>
              <a:buFont typeface="Arial" pitchFamily="34" charset="0"/>
              <a:buChar char="•"/>
              <a:tabLst>
                <a:tab pos="1255795" algn="l"/>
              </a:tabLst>
              <a:defRPr spc="0" baseline="0">
                <a:gradFill>
                  <a:gsLst>
                    <a:gs pos="1250">
                      <a:schemeClr val="bg2"/>
                    </a:gs>
                    <a:gs pos="100000">
                      <a:schemeClr val="bg2"/>
                    </a:gs>
                  </a:gsLst>
                  <a:lin ang="5400000" scaled="0"/>
                </a:gradFill>
              </a:defRPr>
            </a:lvl5pPr>
            <a:lvl6pPr marL="2514667" indent="-228607" defTabSz="914425">
              <a:spcBef>
                <a:spcPct val="20000"/>
              </a:spcBef>
              <a:buFont typeface="Arial" pitchFamily="34" charset="0"/>
              <a:buChar char="•"/>
              <a:defRPr sz="2000"/>
            </a:lvl6pPr>
            <a:lvl7pPr marL="2971878" indent="-228607" defTabSz="914425">
              <a:spcBef>
                <a:spcPct val="20000"/>
              </a:spcBef>
              <a:buFont typeface="Arial" pitchFamily="34" charset="0"/>
              <a:buChar char="•"/>
              <a:defRPr sz="2000"/>
            </a:lvl7pPr>
            <a:lvl8pPr marL="3429092" indent="-228607" defTabSz="914425">
              <a:spcBef>
                <a:spcPct val="20000"/>
              </a:spcBef>
              <a:buFont typeface="Arial" pitchFamily="34" charset="0"/>
              <a:buChar char="•"/>
              <a:defRPr sz="2000"/>
            </a:lvl8pPr>
            <a:lvl9pPr marL="3886303" indent="-228607" defTabSz="914425">
              <a:spcBef>
                <a:spcPct val="20000"/>
              </a:spcBef>
              <a:buFont typeface="Arial" pitchFamily="34" charset="0"/>
              <a:buChar char="•"/>
              <a:defRPr sz="2000"/>
            </a:lvl9pPr>
          </a:lstStyle>
          <a:p>
            <a:pPr algn="l" defTabSz="896419">
              <a:lnSpc>
                <a:spcPct val="90000"/>
              </a:lnSpc>
              <a:spcBef>
                <a:spcPct val="20000"/>
              </a:spcBef>
              <a:buClr>
                <a:srgbClr val="737373"/>
              </a:buClr>
              <a:buSzPct val="115000"/>
            </a:pPr>
            <a: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Microsoft Internal Data. Total Impressions Generated = 124 Million, Total Ads Analyzed = 51K, </a:t>
            </a:r>
            <a:b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Analysis Period = July 1 – August 31, 2015 </a:t>
            </a:r>
            <a:endPar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endParaRPr>
          </a:p>
          <a:p>
            <a:pPr algn="l" defTabSz="896419">
              <a:lnSpc>
                <a:spcPct val="90000"/>
              </a:lnSpc>
              <a:spcBef>
                <a:spcPct val="20000"/>
              </a:spcBef>
              <a:buClr>
                <a:srgbClr val="737373"/>
              </a:buClr>
              <a:buSzPct val="115000"/>
            </a:pP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Note</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 This categories represent groups of similar keywords.</a:t>
            </a:r>
          </a:p>
        </p:txBody>
      </p:sp>
      <p:sp>
        <p:nvSpPr>
          <p:cNvPr id="18" name="TextBox 17"/>
          <p:cNvSpPr txBox="1"/>
          <p:nvPr/>
        </p:nvSpPr>
        <p:spPr>
          <a:xfrm>
            <a:off x="5894580" y="6482324"/>
            <a:ext cx="424324"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Great</a:t>
            </a:r>
          </a:p>
        </p:txBody>
      </p:sp>
      <p:sp>
        <p:nvSpPr>
          <p:cNvPr id="19" name="Rectangle 18"/>
          <p:cNvSpPr/>
          <p:nvPr/>
        </p:nvSpPr>
        <p:spPr bwMode="auto">
          <a:xfrm>
            <a:off x="6188362" y="6347306"/>
            <a:ext cx="98805" cy="98805"/>
          </a:xfrm>
          <a:prstGeom prst="rect">
            <a:avLst/>
          </a:prstGeom>
          <a:solidFill>
            <a:srgbClr val="107C10"/>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20" name="TextBox 19"/>
          <p:cNvSpPr txBox="1"/>
          <p:nvPr/>
        </p:nvSpPr>
        <p:spPr>
          <a:xfrm>
            <a:off x="6365002" y="6492045"/>
            <a:ext cx="446462"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Good</a:t>
            </a:r>
          </a:p>
        </p:txBody>
      </p:sp>
      <p:sp>
        <p:nvSpPr>
          <p:cNvPr id="27" name="Rectangle 26"/>
          <p:cNvSpPr/>
          <p:nvPr/>
        </p:nvSpPr>
        <p:spPr bwMode="auto">
          <a:xfrm>
            <a:off x="6568210" y="6347306"/>
            <a:ext cx="98805" cy="98805"/>
          </a:xfrm>
          <a:prstGeom prst="rect">
            <a:avLst/>
          </a:prstGeom>
          <a:solidFill>
            <a:srgbClr val="FAC308"/>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29" name="TextBox 28"/>
          <p:cNvSpPr txBox="1"/>
          <p:nvPr/>
        </p:nvSpPr>
        <p:spPr>
          <a:xfrm>
            <a:off x="6865208" y="6490647"/>
            <a:ext cx="321587"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Bad</a:t>
            </a:r>
          </a:p>
        </p:txBody>
      </p:sp>
      <p:sp>
        <p:nvSpPr>
          <p:cNvPr id="30" name="Rectangle 29"/>
          <p:cNvSpPr/>
          <p:nvPr/>
        </p:nvSpPr>
        <p:spPr bwMode="auto">
          <a:xfrm>
            <a:off x="6948057" y="6347306"/>
            <a:ext cx="98805" cy="98805"/>
          </a:xfrm>
          <a:prstGeom prst="rect">
            <a:avLst/>
          </a:prstGeom>
          <a:solidFill>
            <a:srgbClr val="E81123"/>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35" name="TextBox 34"/>
          <p:cNvSpPr txBox="1"/>
          <p:nvPr/>
        </p:nvSpPr>
        <p:spPr>
          <a:xfrm>
            <a:off x="7753860" y="6492045"/>
            <a:ext cx="1065739"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Insufficient data</a:t>
            </a:r>
          </a:p>
        </p:txBody>
      </p:sp>
      <p:sp>
        <p:nvSpPr>
          <p:cNvPr id="36" name="Rectangle 35"/>
          <p:cNvSpPr/>
          <p:nvPr/>
        </p:nvSpPr>
        <p:spPr bwMode="auto">
          <a:xfrm>
            <a:off x="7843822" y="6342629"/>
            <a:ext cx="98805" cy="98805"/>
          </a:xfrm>
          <a:prstGeom prst="rect">
            <a:avLst/>
          </a:prstGeom>
          <a:noFill/>
          <a:ln w="6350" cap="flat" cmpd="sng" algn="ctr">
            <a:solidFill>
              <a:schemeClr val="accent6"/>
            </a:solid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37" name="Rectangle 36"/>
          <p:cNvSpPr/>
          <p:nvPr/>
        </p:nvSpPr>
        <p:spPr bwMode="auto">
          <a:xfrm>
            <a:off x="6378286" y="6347306"/>
            <a:ext cx="98805" cy="98805"/>
          </a:xfrm>
          <a:prstGeom prst="rect">
            <a:avLst/>
          </a:prstGeom>
          <a:solidFill>
            <a:srgbClr val="BAD80A"/>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38" name="Rectangle 37"/>
          <p:cNvSpPr/>
          <p:nvPr/>
        </p:nvSpPr>
        <p:spPr bwMode="auto">
          <a:xfrm>
            <a:off x="6758134" y="6347306"/>
            <a:ext cx="98805" cy="98805"/>
          </a:xfrm>
          <a:prstGeom prst="rect">
            <a:avLst/>
          </a:prstGeom>
          <a:solidFill>
            <a:srgbClr val="FF8C00"/>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graphicFrame>
        <p:nvGraphicFramePr>
          <p:cNvPr id="39" name="Table 38"/>
          <p:cNvGraphicFramePr>
            <a:graphicFrameLocks noGrp="1"/>
          </p:cNvGraphicFramePr>
          <p:nvPr>
            <p:extLst>
              <p:ext uri="{D42A27DB-BD31-4B8C-83A1-F6EECF244321}">
                <p14:modId xmlns:p14="http://schemas.microsoft.com/office/powerpoint/2010/main" val="2869747955"/>
              </p:ext>
            </p:extLst>
          </p:nvPr>
        </p:nvGraphicFramePr>
        <p:xfrm>
          <a:off x="447687" y="1300215"/>
          <a:ext cx="8414596" cy="4902571"/>
        </p:xfrm>
        <a:graphic>
          <a:graphicData uri="http://schemas.openxmlformats.org/drawingml/2006/table">
            <a:tbl>
              <a:tblPr/>
              <a:tblGrid>
                <a:gridCol w="968392">
                  <a:extLst>
                    <a:ext uri="{9D8B030D-6E8A-4147-A177-3AD203B41FA5}">
                      <a16:colId xmlns:a16="http://schemas.microsoft.com/office/drawing/2014/main" val="3946725696"/>
                    </a:ext>
                  </a:extLst>
                </a:gridCol>
                <a:gridCol w="323748">
                  <a:extLst>
                    <a:ext uri="{9D8B030D-6E8A-4147-A177-3AD203B41FA5}">
                      <a16:colId xmlns:a16="http://schemas.microsoft.com/office/drawing/2014/main" val="2479750741"/>
                    </a:ext>
                  </a:extLst>
                </a:gridCol>
                <a:gridCol w="323748">
                  <a:extLst>
                    <a:ext uri="{9D8B030D-6E8A-4147-A177-3AD203B41FA5}">
                      <a16:colId xmlns:a16="http://schemas.microsoft.com/office/drawing/2014/main" val="636111675"/>
                    </a:ext>
                  </a:extLst>
                </a:gridCol>
                <a:gridCol w="323748">
                  <a:extLst>
                    <a:ext uri="{9D8B030D-6E8A-4147-A177-3AD203B41FA5}">
                      <a16:colId xmlns:a16="http://schemas.microsoft.com/office/drawing/2014/main" val="1431854117"/>
                    </a:ext>
                  </a:extLst>
                </a:gridCol>
                <a:gridCol w="323748">
                  <a:extLst>
                    <a:ext uri="{9D8B030D-6E8A-4147-A177-3AD203B41FA5}">
                      <a16:colId xmlns:a16="http://schemas.microsoft.com/office/drawing/2014/main" val="550766065"/>
                    </a:ext>
                  </a:extLst>
                </a:gridCol>
                <a:gridCol w="323748">
                  <a:extLst>
                    <a:ext uri="{9D8B030D-6E8A-4147-A177-3AD203B41FA5}">
                      <a16:colId xmlns:a16="http://schemas.microsoft.com/office/drawing/2014/main" val="2838888543"/>
                    </a:ext>
                  </a:extLst>
                </a:gridCol>
                <a:gridCol w="323748">
                  <a:extLst>
                    <a:ext uri="{9D8B030D-6E8A-4147-A177-3AD203B41FA5}">
                      <a16:colId xmlns:a16="http://schemas.microsoft.com/office/drawing/2014/main" val="3005197374"/>
                    </a:ext>
                  </a:extLst>
                </a:gridCol>
                <a:gridCol w="323748">
                  <a:extLst>
                    <a:ext uri="{9D8B030D-6E8A-4147-A177-3AD203B41FA5}">
                      <a16:colId xmlns:a16="http://schemas.microsoft.com/office/drawing/2014/main" val="2642421949"/>
                    </a:ext>
                  </a:extLst>
                </a:gridCol>
                <a:gridCol w="323748">
                  <a:extLst>
                    <a:ext uri="{9D8B030D-6E8A-4147-A177-3AD203B41FA5}">
                      <a16:colId xmlns:a16="http://schemas.microsoft.com/office/drawing/2014/main" val="1681892481"/>
                    </a:ext>
                  </a:extLst>
                </a:gridCol>
                <a:gridCol w="323748">
                  <a:extLst>
                    <a:ext uri="{9D8B030D-6E8A-4147-A177-3AD203B41FA5}">
                      <a16:colId xmlns:a16="http://schemas.microsoft.com/office/drawing/2014/main" val="1866193366"/>
                    </a:ext>
                  </a:extLst>
                </a:gridCol>
                <a:gridCol w="323748">
                  <a:extLst>
                    <a:ext uri="{9D8B030D-6E8A-4147-A177-3AD203B41FA5}">
                      <a16:colId xmlns:a16="http://schemas.microsoft.com/office/drawing/2014/main" val="1034892625"/>
                    </a:ext>
                  </a:extLst>
                </a:gridCol>
                <a:gridCol w="323748">
                  <a:extLst>
                    <a:ext uri="{9D8B030D-6E8A-4147-A177-3AD203B41FA5}">
                      <a16:colId xmlns:a16="http://schemas.microsoft.com/office/drawing/2014/main" val="4211220446"/>
                    </a:ext>
                  </a:extLst>
                </a:gridCol>
                <a:gridCol w="323748">
                  <a:extLst>
                    <a:ext uri="{9D8B030D-6E8A-4147-A177-3AD203B41FA5}">
                      <a16:colId xmlns:a16="http://schemas.microsoft.com/office/drawing/2014/main" val="3440028720"/>
                    </a:ext>
                  </a:extLst>
                </a:gridCol>
                <a:gridCol w="323748">
                  <a:extLst>
                    <a:ext uri="{9D8B030D-6E8A-4147-A177-3AD203B41FA5}">
                      <a16:colId xmlns:a16="http://schemas.microsoft.com/office/drawing/2014/main" val="1918488216"/>
                    </a:ext>
                  </a:extLst>
                </a:gridCol>
                <a:gridCol w="323748">
                  <a:extLst>
                    <a:ext uri="{9D8B030D-6E8A-4147-A177-3AD203B41FA5}">
                      <a16:colId xmlns:a16="http://schemas.microsoft.com/office/drawing/2014/main" val="1265613598"/>
                    </a:ext>
                  </a:extLst>
                </a:gridCol>
                <a:gridCol w="323748">
                  <a:extLst>
                    <a:ext uri="{9D8B030D-6E8A-4147-A177-3AD203B41FA5}">
                      <a16:colId xmlns:a16="http://schemas.microsoft.com/office/drawing/2014/main" val="91020170"/>
                    </a:ext>
                  </a:extLst>
                </a:gridCol>
                <a:gridCol w="323748">
                  <a:extLst>
                    <a:ext uri="{9D8B030D-6E8A-4147-A177-3AD203B41FA5}">
                      <a16:colId xmlns:a16="http://schemas.microsoft.com/office/drawing/2014/main" val="1607572376"/>
                    </a:ext>
                  </a:extLst>
                </a:gridCol>
                <a:gridCol w="323748">
                  <a:extLst>
                    <a:ext uri="{9D8B030D-6E8A-4147-A177-3AD203B41FA5}">
                      <a16:colId xmlns:a16="http://schemas.microsoft.com/office/drawing/2014/main" val="3340649706"/>
                    </a:ext>
                  </a:extLst>
                </a:gridCol>
                <a:gridCol w="323748">
                  <a:extLst>
                    <a:ext uri="{9D8B030D-6E8A-4147-A177-3AD203B41FA5}">
                      <a16:colId xmlns:a16="http://schemas.microsoft.com/office/drawing/2014/main" val="1146406925"/>
                    </a:ext>
                  </a:extLst>
                </a:gridCol>
                <a:gridCol w="323748">
                  <a:extLst>
                    <a:ext uri="{9D8B030D-6E8A-4147-A177-3AD203B41FA5}">
                      <a16:colId xmlns:a16="http://schemas.microsoft.com/office/drawing/2014/main" val="1160207638"/>
                    </a:ext>
                  </a:extLst>
                </a:gridCol>
                <a:gridCol w="323748">
                  <a:extLst>
                    <a:ext uri="{9D8B030D-6E8A-4147-A177-3AD203B41FA5}">
                      <a16:colId xmlns:a16="http://schemas.microsoft.com/office/drawing/2014/main" val="3777440987"/>
                    </a:ext>
                  </a:extLst>
                </a:gridCol>
                <a:gridCol w="323748">
                  <a:extLst>
                    <a:ext uri="{9D8B030D-6E8A-4147-A177-3AD203B41FA5}">
                      <a16:colId xmlns:a16="http://schemas.microsoft.com/office/drawing/2014/main" val="3544847481"/>
                    </a:ext>
                  </a:extLst>
                </a:gridCol>
                <a:gridCol w="323748">
                  <a:extLst>
                    <a:ext uri="{9D8B030D-6E8A-4147-A177-3AD203B41FA5}">
                      <a16:colId xmlns:a16="http://schemas.microsoft.com/office/drawing/2014/main" val="2601988718"/>
                    </a:ext>
                  </a:extLst>
                </a:gridCol>
                <a:gridCol w="323748">
                  <a:extLst>
                    <a:ext uri="{9D8B030D-6E8A-4147-A177-3AD203B41FA5}">
                      <a16:colId xmlns:a16="http://schemas.microsoft.com/office/drawing/2014/main" val="1777310277"/>
                    </a:ext>
                  </a:extLst>
                </a:gridCol>
              </a:tblGrid>
              <a:tr h="660729">
                <a:tc>
                  <a:txBody>
                    <a:bodyPr/>
                    <a:lstStyle/>
                    <a:p>
                      <a:pPr marL="0" algn="l" defTabSz="932664" rtl="0" eaLnBrk="1" fontAlgn="b" latinLnBrk="0" hangingPunct="1"/>
                      <a:endPar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 Off</a:t>
                      </a:r>
                    </a:p>
                  </a:txBody>
                  <a:tcPr marL="0" marR="0" marT="0" marB="26895" vert="vert270"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Accessories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Apparels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Brands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Call To Action</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Cheap / Affordable</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Deals / Discounts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Delivery / Shipping</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DKI</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Free</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Jewelry</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Men / Women</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Online</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Param Insertion</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Price / Pricing</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Quality</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Sale</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Selection</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Services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Shoes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Stores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Styles</a:t>
                      </a:r>
                    </a:p>
                  </a:txBody>
                  <a:tcPr marL="0" marR="0" marT="0" marB="26895" vert="vert27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Superlatives</a:t>
                      </a:r>
                    </a:p>
                  </a:txBody>
                  <a:tcPr marL="0" marR="0" marT="0" marB="26895" vert="vert270"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443354"/>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 Off</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00D"/>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E07"/>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80C"/>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505"/>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81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A909"/>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30F"/>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D10"/>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40F"/>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42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20F"/>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11C"/>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2"/>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006"/>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60C"/>
                    </a:solidFill>
                  </a:tcPr>
                </a:tc>
                <a:tc>
                  <a:txBody>
                    <a:bodyPr/>
                    <a:lstStyle/>
                    <a:p>
                      <a:endParaRPr lang="en-US" sz="800" dirty="0">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C"/>
                    </a:solidFill>
                  </a:tcPr>
                </a:tc>
                <a:extLst>
                  <a:ext uri="{0D108BD9-81ED-4DB2-BD59-A6C34878D82A}">
                    <a16:rowId xmlns:a16="http://schemas.microsoft.com/office/drawing/2014/main" val="3033504274"/>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Accessories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9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4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9A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8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6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9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8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AD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3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A8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9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9A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5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4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7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603"/>
                    </a:solidFill>
                  </a:tcPr>
                </a:tc>
                <a:extLst>
                  <a:ext uri="{0D108BD9-81ED-4DB2-BD59-A6C34878D82A}">
                    <a16:rowId xmlns:a16="http://schemas.microsoft.com/office/drawing/2014/main" val="2561523612"/>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Apparels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B1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C3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CB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D9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4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A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1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2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D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A7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E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D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11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CF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801"/>
                    </a:solidFill>
                  </a:tcPr>
                </a:tc>
                <a:extLst>
                  <a:ext uri="{0D108BD9-81ED-4DB2-BD59-A6C34878D82A}">
                    <a16:rowId xmlns:a16="http://schemas.microsoft.com/office/drawing/2014/main" val="2964365727"/>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Brands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C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C8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5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4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0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B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4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4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3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F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D2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7CE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6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F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A5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91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D83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00D"/>
                    </a:solidFill>
                  </a:tcPr>
                </a:tc>
                <a:extLst>
                  <a:ext uri="{0D108BD9-81ED-4DB2-BD59-A6C34878D82A}">
                    <a16:rowId xmlns:a16="http://schemas.microsoft.com/office/drawing/2014/main" val="4040303955"/>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Call To Action</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3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3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A1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83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B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4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61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5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E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4D1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9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21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B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9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8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6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B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3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704"/>
                    </a:solidFill>
                  </a:tcPr>
                </a:tc>
                <a:extLst>
                  <a:ext uri="{0D108BD9-81ED-4DB2-BD59-A6C34878D82A}">
                    <a16:rowId xmlns:a16="http://schemas.microsoft.com/office/drawing/2014/main" val="1694798808"/>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Cheap / Affordable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C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3AD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0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D9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98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A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3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5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9B7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002"/>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C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CE04"/>
                    </a:solidFill>
                  </a:tcPr>
                </a:tc>
                <a:extLst>
                  <a:ext uri="{0D108BD9-81ED-4DB2-BD59-A6C34878D82A}">
                    <a16:rowId xmlns:a16="http://schemas.microsoft.com/office/drawing/2014/main" val="2466899970"/>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Deals / Discounts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7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1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C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41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8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A0E"/>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51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B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D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C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84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70A"/>
                    </a:solidFill>
                  </a:tcPr>
                </a:tc>
                <a:extLst>
                  <a:ext uri="{0D108BD9-81ED-4DB2-BD59-A6C34878D82A}">
                    <a16:rowId xmlns:a16="http://schemas.microsoft.com/office/drawing/2014/main" val="2208339589"/>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Delivery / Shipping</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AF09"/>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B108"/>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006"/>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E02"/>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3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92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6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extLst>
                  <a:ext uri="{0D108BD9-81ED-4DB2-BD59-A6C34878D82A}">
                    <a16:rowId xmlns:a16="http://schemas.microsoft.com/office/drawing/2014/main" val="1564455995"/>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DKI</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A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B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6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1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0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1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8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3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6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D6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41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71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BC805"/>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EB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EB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9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BC8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9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11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D9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extLst>
                  <a:ext uri="{0D108BD9-81ED-4DB2-BD59-A6C34878D82A}">
                    <a16:rowId xmlns:a16="http://schemas.microsoft.com/office/drawing/2014/main" val="3944950323"/>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Free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71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7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BF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A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A15"/>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F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D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21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9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2E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9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D15"/>
                    </a:solidFill>
                  </a:tcPr>
                </a:tc>
                <a:extLst>
                  <a:ext uri="{0D108BD9-81ED-4DB2-BD59-A6C34878D82A}">
                    <a16:rowId xmlns:a16="http://schemas.microsoft.com/office/drawing/2014/main" val="1899310510"/>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Jewelry</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6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51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47E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C1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7E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8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0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C3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82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7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A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C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A0E"/>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1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extLst>
                  <a:ext uri="{0D108BD9-81ED-4DB2-BD59-A6C34878D82A}">
                    <a16:rowId xmlns:a16="http://schemas.microsoft.com/office/drawing/2014/main" val="247437248"/>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Men/Women</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A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C6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D1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7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C1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4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D1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C5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93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E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797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92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7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B1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BA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E1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6AE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ECA05"/>
                    </a:solidFill>
                  </a:tcPr>
                </a:tc>
                <a:extLst>
                  <a:ext uri="{0D108BD9-81ED-4DB2-BD59-A6C34878D82A}">
                    <a16:rowId xmlns:a16="http://schemas.microsoft.com/office/drawing/2014/main" val="775615884"/>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Online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F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3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7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7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81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F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E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EE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4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C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D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1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4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B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8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40C"/>
                    </a:solidFill>
                  </a:tcPr>
                </a:tc>
                <a:extLst>
                  <a:ext uri="{0D108BD9-81ED-4DB2-BD59-A6C34878D82A}">
                    <a16:rowId xmlns:a16="http://schemas.microsoft.com/office/drawing/2014/main" val="3537810006"/>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Param Insertion</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D1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A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8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F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C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01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F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72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F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C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A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C2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0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B1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4E1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61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D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711"/>
                    </a:solidFill>
                  </a:tcPr>
                </a:tc>
                <a:extLst>
                  <a:ext uri="{0D108BD9-81ED-4DB2-BD59-A6C34878D82A}">
                    <a16:rowId xmlns:a16="http://schemas.microsoft.com/office/drawing/2014/main" val="3860559276"/>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Price / Pricing</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D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5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B6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9B8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EB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1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9D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EB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AE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E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9B7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94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88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8E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B4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86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A4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59E0B"/>
                    </a:solidFill>
                  </a:tcPr>
                </a:tc>
                <a:extLst>
                  <a:ext uri="{0D108BD9-81ED-4DB2-BD59-A6C34878D82A}">
                    <a16:rowId xmlns:a16="http://schemas.microsoft.com/office/drawing/2014/main" val="889550978"/>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Quality</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904"/>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108"/>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9D0B"/>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CD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E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222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92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extLst>
                  <a:ext uri="{0D108BD9-81ED-4DB2-BD59-A6C34878D82A}">
                    <a16:rowId xmlns:a16="http://schemas.microsoft.com/office/drawing/2014/main" val="171427683"/>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Sale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8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B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A1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0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8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10F"/>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D7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D1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F1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2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C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B7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4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A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82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6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D703"/>
                    </a:solidFill>
                  </a:tcPr>
                </a:tc>
                <a:extLst>
                  <a:ext uri="{0D108BD9-81ED-4DB2-BD59-A6C34878D82A}">
                    <a16:rowId xmlns:a16="http://schemas.microsoft.com/office/drawing/2014/main" val="4164796897"/>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Services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EE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D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002"/>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B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9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222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9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F17"/>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002"/>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8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716"/>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619"/>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203"/>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601"/>
                    </a:solidFill>
                  </a:tcPr>
                </a:tc>
                <a:extLst>
                  <a:ext uri="{0D108BD9-81ED-4DB2-BD59-A6C34878D82A}">
                    <a16:rowId xmlns:a16="http://schemas.microsoft.com/office/drawing/2014/main" val="2136006067"/>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Shoes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3BD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3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4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A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EC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B0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C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C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8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AC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531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EA01"/>
                    </a:solidFill>
                  </a:tcPr>
                </a:tc>
                <a:extLst>
                  <a:ext uri="{0D108BD9-81ED-4DB2-BD59-A6C34878D82A}">
                    <a16:rowId xmlns:a16="http://schemas.microsoft.com/office/drawing/2014/main" val="1864799361"/>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Stores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E0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D6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D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C805"/>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C506"/>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51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B06"/>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A1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4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3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91D"/>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E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B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94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A07"/>
                    </a:solidFill>
                  </a:tcPr>
                </a:tc>
                <a:extLst>
                  <a:ext uri="{0D108BD9-81ED-4DB2-BD59-A6C34878D82A}">
                    <a16:rowId xmlns:a16="http://schemas.microsoft.com/office/drawing/2014/main" val="1576126740"/>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Styles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B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B4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A6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3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B2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99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A9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C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B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B6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9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A50A"/>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71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AD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5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1B408"/>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8B708"/>
                    </a:solidFill>
                  </a:tcPr>
                </a:tc>
                <a:extLst>
                  <a:ext uri="{0D108BD9-81ED-4DB2-BD59-A6C34878D82A}">
                    <a16:rowId xmlns:a16="http://schemas.microsoft.com/office/drawing/2014/main" val="2073903432"/>
                  </a:ext>
                </a:extLst>
              </a:tr>
              <a:tr h="192811">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Superlatives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860E"/>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CA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7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l"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1CB05"/>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202"/>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90C"/>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A0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803"/>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C04"/>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DB9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F01"/>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C07"/>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A10B"/>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2420"/>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A809"/>
                    </a:solidFill>
                  </a:tcPr>
                </a:tc>
                <a:tc>
                  <a:txBody>
                    <a:bodyPr/>
                    <a:lstStyle/>
                    <a:p>
                      <a:pPr algn="r" fontAlgn="b"/>
                      <a:endParaRPr lang="en-US" sz="8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202"/>
                    </a:solidFill>
                  </a:tcPr>
                </a:tc>
                <a:extLst>
                  <a:ext uri="{0D108BD9-81ED-4DB2-BD59-A6C34878D82A}">
                    <a16:rowId xmlns:a16="http://schemas.microsoft.com/office/drawing/2014/main" val="2526317753"/>
                  </a:ext>
                </a:extLst>
              </a:tr>
            </a:tbl>
          </a:graphicData>
        </a:graphic>
      </p:graphicFrame>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06" y="1448594"/>
            <a:ext cx="882098" cy="335693"/>
          </a:xfrm>
          <a:prstGeom prst="rect">
            <a:avLst/>
          </a:prstGeom>
        </p:spPr>
      </p:pic>
      <p:sp>
        <p:nvSpPr>
          <p:cNvPr id="41" name="Rectangle 40"/>
          <p:cNvSpPr/>
          <p:nvPr/>
        </p:nvSpPr>
        <p:spPr>
          <a:xfrm rot="16200000">
            <a:off x="-92178" y="5712414"/>
            <a:ext cx="820703" cy="271577"/>
          </a:xfrm>
          <a:prstGeom prst="rect">
            <a:avLst/>
          </a:prstGeom>
        </p:spPr>
        <p:txBody>
          <a:bodyPr wrap="none">
            <a:spAutoFit/>
          </a:bodyPr>
          <a:lstStyle/>
          <a:p>
            <a:pPr defTabSz="914361" fontAlgn="b"/>
            <a:r>
              <a:rPr lang="en-US" sz="1176" b="1" dirty="0">
                <a:gradFill>
                  <a:gsLst>
                    <a:gs pos="0">
                      <a:srgbClr val="004B50">
                        <a:lumMod val="90000"/>
                        <a:lumOff val="10000"/>
                      </a:srgbClr>
                    </a:gs>
                    <a:gs pos="100000">
                      <a:srgbClr val="004B50">
                        <a:lumMod val="90000"/>
                        <a:lumOff val="10000"/>
                      </a:srgbClr>
                    </a:gs>
                  </a:gsLst>
                  <a:lin ang="5400000" scaled="0"/>
                </a:gradFill>
                <a:latin typeface="Segoe UI"/>
                <a:cs typeface="Segoe UI" panose="020B0502040204020203" pitchFamily="34" charset="0"/>
              </a:rPr>
              <a:t>AD TITLE</a:t>
            </a:r>
          </a:p>
        </p:txBody>
      </p:sp>
      <p:sp>
        <p:nvSpPr>
          <p:cNvPr id="21" name="Rectangle 20"/>
          <p:cNvSpPr/>
          <p:nvPr/>
        </p:nvSpPr>
        <p:spPr>
          <a:xfrm>
            <a:off x="252141" y="825138"/>
            <a:ext cx="8610146" cy="511281"/>
          </a:xfrm>
          <a:prstGeom prst="rect">
            <a:avLst/>
          </a:prstGeom>
          <a:noFill/>
        </p:spPr>
        <p:txBody>
          <a:bodyPr wrap="square" lIns="179300" tIns="143440" rIns="179300" bIns="143440">
            <a:spAutoFit/>
          </a:bodyPr>
          <a:lstStyle/>
          <a:p>
            <a:pPr defTabSz="914258">
              <a:lnSpc>
                <a:spcPct val="90000"/>
              </a:lnSpc>
              <a:spcBef>
                <a:spcPct val="20000"/>
              </a:spcBef>
              <a:buSzPct val="90000"/>
            </a:pPr>
            <a:r>
              <a:rPr lang="en-US" sz="1600" dirty="0">
                <a:solidFill>
                  <a:schemeClr val="accent6"/>
                </a:solidFill>
                <a:cs typeface="Segoe UI Semilight" panose="020B0402040204020203" pitchFamily="34" charset="0"/>
              </a:rPr>
              <a:t>Apparel and accessories/clothing and shoes </a:t>
            </a:r>
          </a:p>
        </p:txBody>
      </p:sp>
    </p:spTree>
    <p:extLst>
      <p:ext uri="{BB962C8B-B14F-4D97-AF65-F5344CB8AC3E}">
        <p14:creationId xmlns:p14="http://schemas.microsoft.com/office/powerpoint/2010/main" val="203057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93531" y="7836991"/>
            <a:ext cx="6750470" cy="246179"/>
          </a:xfrm>
          <a:prstGeom prst="rect">
            <a:avLst/>
          </a:prstGeom>
          <a:noFill/>
        </p:spPr>
        <p:txBody>
          <a:bodyPr wrap="square" lIns="0" tIns="0" rIns="0" bIns="0" rtlCol="0">
            <a:spAutoFit/>
          </a:bodyPr>
          <a:lstStyle/>
          <a:p>
            <a:pPr algn="r" defTabSz="914460"/>
            <a:r>
              <a:rPr lang="en-US" sz="800" dirty="0">
                <a:solidFill>
                  <a:srgbClr val="505050"/>
                </a:solidFill>
                <a:latin typeface="Segoe UI"/>
              </a:rPr>
              <a:t>Source: Microsoft Internal Data. Total Impressions Generated = 124 Million, Total Ads Analyzed = 51k, Analysis Period = 1</a:t>
            </a:r>
            <a:r>
              <a:rPr lang="en-US" sz="800" baseline="30000" dirty="0">
                <a:solidFill>
                  <a:srgbClr val="505050"/>
                </a:solidFill>
                <a:latin typeface="Segoe UI"/>
              </a:rPr>
              <a:t>st</a:t>
            </a:r>
            <a:r>
              <a:rPr lang="en-US" sz="800" dirty="0">
                <a:solidFill>
                  <a:srgbClr val="505050"/>
                </a:solidFill>
                <a:latin typeface="Segoe UI"/>
              </a:rPr>
              <a:t> July 15' – 31</a:t>
            </a:r>
            <a:r>
              <a:rPr lang="en-US" sz="800" baseline="30000" dirty="0">
                <a:solidFill>
                  <a:srgbClr val="505050"/>
                </a:solidFill>
                <a:latin typeface="Segoe UI"/>
              </a:rPr>
              <a:t>st</a:t>
            </a:r>
            <a:r>
              <a:rPr lang="en-US" sz="800" dirty="0">
                <a:solidFill>
                  <a:srgbClr val="505050"/>
                </a:solidFill>
                <a:latin typeface="Segoe UI"/>
              </a:rPr>
              <a:t> August 15’</a:t>
            </a:r>
          </a:p>
          <a:p>
            <a:pPr algn="r" defTabSz="914460"/>
            <a:r>
              <a:rPr lang="en-US" sz="800" kern="0" dirty="0">
                <a:gradFill>
                  <a:gsLst>
                    <a:gs pos="53704">
                      <a:srgbClr val="505050"/>
                    </a:gs>
                    <a:gs pos="34000">
                      <a:srgbClr val="505050"/>
                    </a:gs>
                  </a:gsLst>
                  <a:lin ang="5400000" scaled="0"/>
                </a:gradFill>
                <a:latin typeface="Segoe UI Semibold" panose="020B0702040204020203" pitchFamily="34" charset="0"/>
                <a:cs typeface="Segoe UI Semibold" panose="020B0702040204020203" pitchFamily="34" charset="0"/>
              </a:rPr>
              <a:t>Note: This categories represent groups of similar keywords.</a:t>
            </a:r>
            <a:endParaRPr lang="en-US" sz="800" dirty="0">
              <a:solidFill>
                <a:srgbClr val="505050"/>
              </a:solidFill>
              <a:latin typeface="Segoe UI Light"/>
              <a:cs typeface="Segoe Pro Display Semibold"/>
            </a:endParaRPr>
          </a:p>
        </p:txBody>
      </p:sp>
      <p:graphicFrame>
        <p:nvGraphicFramePr>
          <p:cNvPr id="8" name="Content Placeholder 6"/>
          <p:cNvGraphicFramePr>
            <a:graphicFrameLocks/>
          </p:cNvGraphicFramePr>
          <p:nvPr>
            <p:extLst/>
          </p:nvPr>
        </p:nvGraphicFramePr>
        <p:xfrm>
          <a:off x="252147" y="1945498"/>
          <a:ext cx="8610144" cy="2014286"/>
        </p:xfrm>
        <a:graphic>
          <a:graphicData uri="http://schemas.openxmlformats.org/drawingml/2006/table">
            <a:tbl>
              <a:tblPr>
                <a:tableStyleId>{2D5ABB26-0587-4C30-8999-92F81FD0307C}</a:tableStyleId>
              </a:tblPr>
              <a:tblGrid>
                <a:gridCol w="1107397">
                  <a:extLst>
                    <a:ext uri="{9D8B030D-6E8A-4147-A177-3AD203B41FA5}">
                      <a16:colId xmlns:a16="http://schemas.microsoft.com/office/drawing/2014/main" val="2692298927"/>
                    </a:ext>
                  </a:extLst>
                </a:gridCol>
                <a:gridCol w="1316479">
                  <a:extLst>
                    <a:ext uri="{9D8B030D-6E8A-4147-A177-3AD203B41FA5}">
                      <a16:colId xmlns:a16="http://schemas.microsoft.com/office/drawing/2014/main" val="1270500063"/>
                    </a:ext>
                  </a:extLst>
                </a:gridCol>
                <a:gridCol w="1546567">
                  <a:extLst>
                    <a:ext uri="{9D8B030D-6E8A-4147-A177-3AD203B41FA5}">
                      <a16:colId xmlns:a16="http://schemas.microsoft.com/office/drawing/2014/main" val="1370375355"/>
                    </a:ext>
                  </a:extLst>
                </a:gridCol>
                <a:gridCol w="1546567">
                  <a:extLst>
                    <a:ext uri="{9D8B030D-6E8A-4147-A177-3AD203B41FA5}">
                      <a16:colId xmlns:a16="http://schemas.microsoft.com/office/drawing/2014/main" val="3274139486"/>
                    </a:ext>
                  </a:extLst>
                </a:gridCol>
                <a:gridCol w="1417643">
                  <a:extLst>
                    <a:ext uri="{9D8B030D-6E8A-4147-A177-3AD203B41FA5}">
                      <a16:colId xmlns:a16="http://schemas.microsoft.com/office/drawing/2014/main" val="4224804719"/>
                    </a:ext>
                  </a:extLst>
                </a:gridCol>
                <a:gridCol w="1675491">
                  <a:extLst>
                    <a:ext uri="{9D8B030D-6E8A-4147-A177-3AD203B41FA5}">
                      <a16:colId xmlns:a16="http://schemas.microsoft.com/office/drawing/2014/main" val="184587818"/>
                    </a:ext>
                  </a:extLst>
                </a:gridCol>
              </a:tblGrid>
              <a:tr h="320220">
                <a:tc rowSpan="3">
                  <a:txBody>
                    <a:bodyPr/>
                    <a:lstStyle/>
                    <a:p>
                      <a:pPr algn="l" fontAlgn="ctr"/>
                      <a:r>
                        <a:rPr lang="en-US" sz="1200" b="1" i="0" u="none" strike="noStrike" dirty="0">
                          <a:gradFill>
                            <a:gsLst>
                              <a:gs pos="1250">
                                <a:schemeClr val="tx2"/>
                              </a:gs>
                              <a:gs pos="100000">
                                <a:schemeClr val="tx2"/>
                              </a:gs>
                            </a:gsLst>
                            <a:lin ang="5400000" scaled="0"/>
                          </a:gradFill>
                          <a:latin typeface="+mn-lt"/>
                        </a:rPr>
                        <a:t>PC + Tablet</a:t>
                      </a:r>
                    </a:p>
                  </a:txBody>
                  <a:tcPr marL="188265" marR="0" marT="0" marB="0" anchor="ctr">
                    <a:lnR w="3175" cap="flat" cmpd="sng" algn="ctr">
                      <a:solidFill>
                        <a:schemeClr val="accent6"/>
                      </a:solidFill>
                      <a:prstDash val="solid"/>
                      <a:round/>
                      <a:headEnd type="none" w="med" len="med"/>
                      <a:tailEnd type="none" w="med" len="med"/>
                    </a:lnR>
                    <a:lnB w="3175" cap="flat" cmpd="sng" algn="ctr">
                      <a:solidFill>
                        <a:schemeClr val="accent6"/>
                      </a:solidFill>
                      <a:prstDash val="solid"/>
                      <a:round/>
                      <a:headEnd type="none" w="med" len="med"/>
                      <a:tailEnd type="none" w="med" len="med"/>
                    </a:lnB>
                    <a:noFill/>
                  </a:tcPr>
                </a:tc>
                <a:tc>
                  <a:txBody>
                    <a:bodyPr/>
                    <a:lstStyle/>
                    <a:p>
                      <a:pPr algn="l" rtl="0" fontAlgn="b"/>
                      <a:r>
                        <a:rPr lang="en-US" sz="1000" u="none" strike="noStrike" kern="1200" dirty="0">
                          <a:gradFill>
                            <a:gsLst>
                              <a:gs pos="1250">
                                <a:schemeClr val="accent3"/>
                              </a:gs>
                              <a:gs pos="100000">
                                <a:schemeClr val="accent3"/>
                              </a:gs>
                            </a:gsLst>
                            <a:lin ang="5400000" scaled="0"/>
                          </a:gradFill>
                          <a:latin typeface="Segoe UI" panose="020B0502040204020203" pitchFamily="34" charset="0"/>
                          <a:ea typeface="+mn-ea"/>
                          <a:cs typeface="Segoe UI" panose="020B0502040204020203" pitchFamily="34" charset="0"/>
                        </a:rPr>
                        <a:t>Stores</a:t>
                      </a:r>
                    </a:p>
                  </a:txBody>
                  <a:tcPr marL="91434" marR="91434" marT="17930" marB="17930" anchor="ctr">
                    <a:lnL w="3175" cap="flat" cmpd="sng" algn="ctr">
                      <a:solidFill>
                        <a:schemeClr val="accent6"/>
                      </a:solidFill>
                      <a:prstDash val="solid"/>
                      <a:round/>
                      <a:headEnd type="none" w="med" len="med"/>
                      <a:tailEnd type="none" w="med" len="med"/>
                    </a:lnL>
                    <a:noFill/>
                  </a:tcPr>
                </a:tc>
                <a:tc>
                  <a:txBody>
                    <a:bodyPr/>
                    <a:lstStyle/>
                    <a:p>
                      <a:pPr algn="l" rtl="0" fontAlgn="b"/>
                      <a:r>
                        <a:rPr lang="en-US" sz="1000" u="none" strike="noStrike" kern="1200" dirty="0">
                          <a:gradFill>
                            <a:gsLst>
                              <a:gs pos="1250">
                                <a:schemeClr val="accent3"/>
                              </a:gs>
                              <a:gs pos="100000">
                                <a:schemeClr val="accent3"/>
                              </a:gs>
                            </a:gsLst>
                            <a:lin ang="5400000" scaled="0"/>
                          </a:gradFill>
                          <a:latin typeface="Segoe UI" panose="020B0502040204020203" pitchFamily="34" charset="0"/>
                          <a:ea typeface="+mn-ea"/>
                          <a:cs typeface="Segoe UI" panose="020B0502040204020203" pitchFamily="34" charset="0"/>
                        </a:rPr>
                        <a:t>Stores</a:t>
                      </a:r>
                      <a:endParaRPr lang="en-US" sz="1000" u="none" strike="noStrike" kern="1200" dirty="0">
                        <a:gradFill>
                          <a:gsLst>
                            <a:gs pos="1250">
                              <a:schemeClr val="accent3"/>
                            </a:gs>
                            <a:gs pos="100000">
                              <a:schemeClr val="accent3"/>
                            </a:gs>
                          </a:gsLst>
                        </a:gradFill>
                        <a:latin typeface="Segoe UI" panose="020B0502040204020203" pitchFamily="34" charset="0"/>
                        <a:ea typeface="+mn-ea"/>
                        <a:cs typeface="Segoe UI" panose="020B0502040204020203" pitchFamily="34" charset="0"/>
                      </a:endParaRP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a:gradFill>
                            <a:gsLst>
                              <a:gs pos="1250">
                                <a:schemeClr val="accent3"/>
                              </a:gs>
                              <a:gs pos="100000">
                                <a:schemeClr val="accent3"/>
                              </a:gs>
                            </a:gsLst>
                            <a:lin ang="5400000" scaled="0"/>
                          </a:gradFill>
                          <a:latin typeface="Segoe UI" panose="020B0502040204020203" pitchFamily="34" charset="0"/>
                          <a:ea typeface="+mn-ea"/>
                          <a:cs typeface="Segoe UI" panose="020B0502040204020203" pitchFamily="34" charset="0"/>
                        </a:rPr>
                        <a:t>Stores</a:t>
                      </a:r>
                      <a:endParaRPr kumimoji="0" lang="en-US" sz="1000" b="0" i="0" u="none" strike="noStrike" kern="1200" cap="none" spc="0" normalizeH="0" baseline="0" noProof="0" dirty="0">
                        <a:ln>
                          <a:noFill/>
                        </a:ln>
                        <a:gradFill>
                          <a:gsLst>
                            <a:gs pos="1250">
                              <a:schemeClr val="accent3"/>
                            </a:gs>
                            <a:gs pos="100000">
                              <a:schemeClr val="accent3"/>
                            </a:gs>
                          </a:gsLst>
                        </a:gradFill>
                        <a:effectLst/>
                        <a:uLnTx/>
                        <a:uFillTx/>
                        <a:latin typeface="Segoe UI" panose="020B0502040204020203" pitchFamily="34" charset="0"/>
                        <a:ea typeface="+mn-ea"/>
                        <a:cs typeface="Segoe UI" panose="020B0502040204020203" pitchFamily="34" charset="0"/>
                      </a:endParaRP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a:gradFill>
                            <a:gsLst>
                              <a:gs pos="1250">
                                <a:schemeClr val="accent3"/>
                              </a:gs>
                              <a:gs pos="100000">
                                <a:schemeClr val="accent3"/>
                              </a:gs>
                            </a:gsLst>
                            <a:lin ang="5400000" scaled="0"/>
                          </a:gradFill>
                          <a:latin typeface="Segoe UI" panose="020B0502040204020203" pitchFamily="34" charset="0"/>
                          <a:ea typeface="+mn-ea"/>
                          <a:cs typeface="Segoe UI" panose="020B0502040204020203" pitchFamily="34" charset="0"/>
                        </a:rPr>
                        <a:t>Stores</a:t>
                      </a:r>
                      <a:endParaRPr kumimoji="0" lang="en-US" sz="1000" b="0" i="0" u="none" strike="noStrike" kern="1200" cap="none" spc="0" normalizeH="0" baseline="0" noProof="0" dirty="0">
                        <a:ln>
                          <a:noFill/>
                        </a:ln>
                        <a:gradFill>
                          <a:gsLst>
                            <a:gs pos="1250">
                              <a:schemeClr val="accent3"/>
                            </a:gs>
                            <a:gs pos="100000">
                              <a:schemeClr val="accent3"/>
                            </a:gs>
                          </a:gsLst>
                        </a:gradFill>
                        <a:effectLst/>
                        <a:uLnTx/>
                        <a:uFillTx/>
                        <a:latin typeface="Segoe UI" panose="020B0502040204020203" pitchFamily="34" charset="0"/>
                        <a:ea typeface="+mn-ea"/>
                        <a:cs typeface="Segoe UI" panose="020B0502040204020203" pitchFamily="34" charset="0"/>
                      </a:endParaRPr>
                    </a:p>
                  </a:txBody>
                  <a:tcPr marL="91434" marR="91434" marT="17930" marB="17930" anchor="ctr">
                    <a:noFill/>
                  </a:tcPr>
                </a:tc>
                <a:tc>
                  <a:txBody>
                    <a:bodyPr/>
                    <a:lstStyle/>
                    <a:p>
                      <a:pPr algn="l" rtl="0" fontAlgn="b"/>
                      <a:r>
                        <a:rPr lang="en-US" sz="1000" u="none" strike="noStrike" kern="1200" dirty="0">
                          <a:gradFill>
                            <a:gsLst>
                              <a:gs pos="1250">
                                <a:schemeClr val="accent3"/>
                              </a:gs>
                              <a:gs pos="100000">
                                <a:schemeClr val="accent3"/>
                              </a:gs>
                            </a:gsLst>
                          </a:gradFill>
                          <a:latin typeface="Segoe UI" panose="020B0502040204020203" pitchFamily="34" charset="0"/>
                          <a:ea typeface="+mn-ea"/>
                          <a:cs typeface="Segoe UI" panose="020B0502040204020203" pitchFamily="34" charset="0"/>
                        </a:rPr>
                        <a:t>Online</a:t>
                      </a:r>
                    </a:p>
                  </a:txBody>
                  <a:tcPr marL="91434" marR="91434" marT="17930" marB="17930" anchor="ctr">
                    <a:noFill/>
                  </a:tcPr>
                </a:tc>
                <a:extLst>
                  <a:ext uri="{0D108BD9-81ED-4DB2-BD59-A6C34878D82A}">
                    <a16:rowId xmlns:a16="http://schemas.microsoft.com/office/drawing/2014/main" val="2214172292"/>
                  </a:ext>
                </a:extLst>
              </a:tr>
              <a:tr h="320220">
                <a:tc vMerge="1">
                  <a:txBody>
                    <a:bodyPr/>
                    <a:lstStyle/>
                    <a:p>
                      <a:endParaRPr lang="en-US"/>
                    </a:p>
                  </a:txBody>
                  <a:tcPr/>
                </a:tc>
                <a:tc>
                  <a:txBody>
                    <a:bodyPr/>
                    <a:lstStyle/>
                    <a:p>
                      <a:pPr marL="0" algn="l" defTabSz="457200" rtl="0" eaLnBrk="1" fontAlgn="b" latinLnBrk="0" hangingPunct="1"/>
                      <a:r>
                        <a:rPr lang="en-US" sz="1000" b="0" dirty="0">
                          <a:gradFill>
                            <a:gsLst>
                              <a:gs pos="1250">
                                <a:schemeClr val="tx1"/>
                              </a:gs>
                              <a:gs pos="100000">
                                <a:schemeClr val="tx1"/>
                              </a:gs>
                            </a:gsLst>
                            <a:lin ang="5400000" scaled="0"/>
                          </a:gradFill>
                          <a:effectLst/>
                          <a:latin typeface="Segoe UI" panose="020B0502040204020203" pitchFamily="34" charset="0"/>
                          <a:cs typeface="Segoe UI" panose="020B0502040204020203" pitchFamily="34" charset="0"/>
                        </a:rPr>
                        <a:t>Ad</a:t>
                      </a:r>
                      <a:r>
                        <a:rPr lang="en-US" sz="1000" b="0" dirty="0">
                          <a:gradFill>
                            <a:gsLst>
                              <a:gs pos="1250">
                                <a:srgbClr val="107C10"/>
                              </a:gs>
                              <a:gs pos="100000">
                                <a:srgbClr val="107C10"/>
                              </a:gs>
                            </a:gsLst>
                          </a:gradFill>
                          <a:effectLst/>
                          <a:latin typeface="Segoe UI" panose="020B0502040204020203" pitchFamily="34" charset="0"/>
                          <a:cs typeface="Segoe UI" panose="020B0502040204020203" pitchFamily="34" charset="0"/>
                        </a:rPr>
                        <a:t> · </a:t>
                      </a:r>
                      <a:r>
                        <a:rPr lang="en-US" sz="1000" b="0" u="none" strike="noStrike" kern="1200" dirty="0">
                          <a:gradFill>
                            <a:gsLst>
                              <a:gs pos="1250">
                                <a:srgbClr val="107C10"/>
                              </a:gs>
                              <a:gs pos="100000">
                                <a:srgbClr val="107C10"/>
                              </a:gs>
                            </a:gsLst>
                          </a:gradFill>
                          <a:latin typeface="Segoe UI" panose="020B0502040204020203" pitchFamily="34" charset="0"/>
                          <a:ea typeface="+mn-ea"/>
                          <a:cs typeface="Segoe UI" panose="020B0502040204020203" pitchFamily="34" charset="0"/>
                        </a:rPr>
                        <a:t>DisplayURL </a:t>
                      </a:r>
                    </a:p>
                  </a:txBody>
                  <a:tcPr marL="91434" marR="91434" marT="17930" marB="17930" anchor="ctr">
                    <a:lnL w="3175" cap="flat" cmpd="sng" algn="ctr">
                      <a:solidFill>
                        <a:schemeClr val="accent6"/>
                      </a:solidFill>
                      <a:prstDash val="solid"/>
                      <a:round/>
                      <a:headEnd type="none" w="med" len="med"/>
                      <a:tailEnd type="none" w="med" len="med"/>
                    </a:lnL>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lin ang="0" scaled="0"/>
                          </a:gradFill>
                          <a:effectLst/>
                          <a:uLnTx/>
                          <a:uFillTx/>
                          <a:latin typeface="Segoe UI" panose="020B0502040204020203" pitchFamily="34" charset="0"/>
                          <a:ea typeface="+mn-ea"/>
                          <a:cs typeface="Segoe UI" panose="020B0502040204020203" pitchFamily="34" charset="0"/>
                        </a:rPr>
                        <a:t>DisplayURL </a:t>
                      </a:r>
                    </a:p>
                  </a:txBody>
                  <a:tcPr marL="91434" marR="91434" marT="17930" marB="17930" anchor="ctr">
                    <a:noFill/>
                  </a:tcPr>
                </a:tc>
                <a:extLst>
                  <a:ext uri="{0D108BD9-81ED-4DB2-BD59-A6C34878D82A}">
                    <a16:rowId xmlns:a16="http://schemas.microsoft.com/office/drawing/2014/main" val="2347413932"/>
                  </a:ext>
                </a:extLst>
              </a:tr>
              <a:tr h="366703">
                <a:tc vMerge="1">
                  <a:txBody>
                    <a:bodyPr/>
                    <a:lstStyle/>
                    <a:p>
                      <a:endParaRPr lang="en-US"/>
                    </a:p>
                  </a:txBody>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Men/women</a:t>
                      </a:r>
                    </a:p>
                  </a:txBody>
                  <a:tcPr marL="91434" marR="91434" marT="17930" marB="44825" anchor="ctr">
                    <a:lnL w="3175" cap="flat" cmpd="sng" algn="ctr">
                      <a:solidFill>
                        <a:schemeClr val="accent6"/>
                      </a:solidFill>
                      <a:prstDash val="solid"/>
                      <a:round/>
                      <a:headEnd type="none" w="med" len="med"/>
                      <a:tailEnd type="none" w="med" len="med"/>
                    </a:lnL>
                    <a:lnB w="3175" cap="flat" cmpd="sng" algn="ctr">
                      <a:solidFill>
                        <a:schemeClr val="accent6"/>
                      </a:solid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Free</a:t>
                      </a:r>
                    </a:p>
                  </a:txBody>
                  <a:tcPr marL="91434" marR="91434" marT="17930" marB="44825" anchor="ctr">
                    <a:lnB w="3175" cap="flat" cmpd="sng" algn="ctr">
                      <a:solidFill>
                        <a:schemeClr val="accent6"/>
                      </a:solid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Delivery/shipping</a:t>
                      </a:r>
                    </a:p>
                  </a:txBody>
                  <a:tcPr marL="91434" marR="91434" marT="17930" marB="44825" anchor="ctr">
                    <a:lnB w="3175" cap="flat" cmpd="sng" algn="ctr">
                      <a:solidFill>
                        <a:schemeClr val="accent6"/>
                      </a:solid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Apparels</a:t>
                      </a:r>
                    </a:p>
                  </a:txBody>
                  <a:tcPr marL="91434" marR="91434" marT="17930" marB="44825" anchor="ctr">
                    <a:lnB w="3175" cap="flat" cmpd="sng" algn="ctr">
                      <a:solidFill>
                        <a:schemeClr val="accent6"/>
                      </a:solid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Apparels</a:t>
                      </a:r>
                    </a:p>
                  </a:txBody>
                  <a:tcPr marL="91434" marR="91434" marT="17930" marB="44825" anchor="ctr">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86016520"/>
                  </a:ext>
                </a:extLst>
              </a:tr>
              <a:tr h="366703">
                <a:tc rowSpan="3">
                  <a:txBody>
                    <a:bodyPr/>
                    <a:lstStyle/>
                    <a:p>
                      <a:pPr algn="l" fontAlgn="ctr"/>
                      <a:r>
                        <a:rPr lang="en-US" sz="1200" b="1" i="0" u="none" strike="noStrike" dirty="0">
                          <a:gradFill>
                            <a:gsLst>
                              <a:gs pos="1250">
                                <a:schemeClr val="accent2"/>
                              </a:gs>
                              <a:gs pos="100000">
                                <a:schemeClr val="accent2"/>
                              </a:gs>
                            </a:gsLst>
                            <a:lin ang="5400000" scaled="0"/>
                          </a:gradFill>
                          <a:latin typeface="+mn-lt"/>
                        </a:rPr>
                        <a:t>Mobile</a:t>
                      </a:r>
                    </a:p>
                  </a:txBody>
                  <a:tcPr marL="188265" marR="0" marT="0" marB="0" anchor="ctr">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
                      <a:r>
                        <a:rPr lang="en-US" sz="1000" u="none" strike="noStrike" kern="1200" dirty="0">
                          <a:gradFill>
                            <a:gsLst>
                              <a:gs pos="1250">
                                <a:schemeClr val="accent3"/>
                              </a:gs>
                              <a:gs pos="100000">
                                <a:schemeClr val="accent3"/>
                              </a:gs>
                            </a:gsLst>
                          </a:gradFill>
                          <a:latin typeface="Segoe UI" panose="020B0502040204020203" pitchFamily="34" charset="0"/>
                          <a:ea typeface="+mn-ea"/>
                          <a:cs typeface="Segoe UI" panose="020B0502040204020203" pitchFamily="34" charset="0"/>
                        </a:rPr>
                        <a:t>Quality</a:t>
                      </a:r>
                    </a:p>
                  </a:txBody>
                  <a:tcPr marL="91434" marR="91434" marT="44825" marB="17930" anchor="ctr">
                    <a:lnL w="3175" cap="flat" cmpd="sng" algn="ctr">
                      <a:solidFill>
                        <a:schemeClr val="accent6"/>
                      </a:solidFill>
                      <a:prstDash val="solid"/>
                      <a:round/>
                      <a:headEnd type="none" w="med" len="med"/>
                      <a:tailEnd type="none" w="med" len="med"/>
                    </a:lnL>
                    <a:lnT w="3175" cap="flat" cmpd="sng" algn="ctr">
                      <a:solidFill>
                        <a:schemeClr val="accent6"/>
                      </a:solidFill>
                      <a:prstDash val="solid"/>
                      <a:round/>
                      <a:headEnd type="none" w="med" len="med"/>
                      <a:tailEnd type="none" w="med" len="med"/>
                    </a:lnT>
                    <a:noFill/>
                  </a:tcPr>
                </a:tc>
                <a:tc>
                  <a:txBody>
                    <a:bodyPr/>
                    <a:lstStyle/>
                    <a:p>
                      <a:pPr algn="l" rtl="0" fontAlgn="b"/>
                      <a:r>
                        <a:rPr lang="en-US" sz="1000" b="0" i="0" u="none" strike="noStrike" baseline="0" dirty="0">
                          <a:gradFill>
                            <a:gsLst>
                              <a:gs pos="1250">
                                <a:schemeClr val="accent3"/>
                              </a:gs>
                              <a:gs pos="100000">
                                <a:schemeClr val="accent3"/>
                              </a:gs>
                            </a:gsLst>
                          </a:gradFill>
                          <a:latin typeface="Segoe UI" panose="020B0502040204020203" pitchFamily="34" charset="0"/>
                          <a:cs typeface="Segoe UI" panose="020B0502040204020203" pitchFamily="34" charset="0"/>
                        </a:rPr>
                        <a:t>Quality</a:t>
                      </a:r>
                      <a:endParaRPr lang="en-US" sz="1000" b="0" i="0" u="none" strike="noStrike" dirty="0">
                        <a:gradFill>
                          <a:gsLst>
                            <a:gs pos="1250">
                              <a:schemeClr val="accent3"/>
                            </a:gs>
                            <a:gs pos="100000">
                              <a:schemeClr val="accent3"/>
                            </a:gs>
                          </a:gsLst>
                        </a:gradFill>
                        <a:latin typeface="Segoe UI" panose="020B0502040204020203" pitchFamily="34" charset="0"/>
                        <a:cs typeface="Segoe UI" panose="020B0502040204020203" pitchFamily="34" charset="0"/>
                      </a:endParaRPr>
                    </a:p>
                  </a:txBody>
                  <a:tcPr marL="91434" marR="91434" marT="44825" marB="17930" anchor="ctr">
                    <a:lnT w="3175" cap="flat" cmpd="sng" algn="ctr">
                      <a:solidFill>
                        <a:schemeClr val="accent6"/>
                      </a:solidFill>
                      <a:prstDash val="solid"/>
                      <a:round/>
                      <a:headEnd type="none" w="med" len="med"/>
                      <a:tailEnd type="none" w="med" len="med"/>
                    </a:lnT>
                    <a:noFill/>
                  </a:tcPr>
                </a:tc>
                <a:tc>
                  <a:txBody>
                    <a:bodyPr/>
                    <a:lstStyle/>
                    <a:p>
                      <a:pPr algn="l" rtl="0" fontAlgn="b"/>
                      <a:r>
                        <a:rPr lang="en-US" sz="1000" b="0" i="0" u="none" strike="noStrike" baseline="0" dirty="0">
                          <a:gradFill>
                            <a:gsLst>
                              <a:gs pos="1250">
                                <a:schemeClr val="accent3"/>
                              </a:gs>
                              <a:gs pos="100000">
                                <a:schemeClr val="accent3"/>
                              </a:gs>
                            </a:gsLst>
                          </a:gradFill>
                          <a:latin typeface="Segoe UI" panose="020B0502040204020203" pitchFamily="34" charset="0"/>
                          <a:cs typeface="Segoe UI" panose="020B0502040204020203" pitchFamily="34" charset="0"/>
                        </a:rPr>
                        <a:t>Quality</a:t>
                      </a:r>
                      <a:endParaRPr lang="en-US" sz="1000" b="0" i="0" u="none" strike="noStrike" dirty="0">
                        <a:gradFill>
                          <a:gsLst>
                            <a:gs pos="1250">
                              <a:schemeClr val="accent3"/>
                            </a:gs>
                            <a:gs pos="100000">
                              <a:schemeClr val="accent3"/>
                            </a:gs>
                          </a:gsLst>
                        </a:gradFill>
                        <a:latin typeface="Segoe UI" panose="020B0502040204020203" pitchFamily="34" charset="0"/>
                        <a:cs typeface="Segoe UI" panose="020B0502040204020203" pitchFamily="34" charset="0"/>
                      </a:endParaRPr>
                    </a:p>
                  </a:txBody>
                  <a:tcPr marL="91434" marR="91434" marT="44825" marB="17930" anchor="ctr">
                    <a:lnT w="3175" cap="flat" cmpd="sng" algn="ctr">
                      <a:solidFill>
                        <a:schemeClr val="accent6"/>
                      </a:solidFill>
                      <a:prstDash val="solid"/>
                      <a:round/>
                      <a:headEnd type="none" w="med" len="med"/>
                      <a:tailEnd type="none" w="med" len="med"/>
                    </a:lnT>
                    <a:noFill/>
                  </a:tcPr>
                </a:tc>
                <a:tc>
                  <a:txBody>
                    <a:bodyPr/>
                    <a:lstStyle/>
                    <a:p>
                      <a:pPr algn="l" rtl="0" fontAlgn="b"/>
                      <a:r>
                        <a:rPr lang="en-US" sz="1000" b="0" i="0" u="none" strike="noStrike" baseline="0" dirty="0">
                          <a:gradFill>
                            <a:gsLst>
                              <a:gs pos="1250">
                                <a:schemeClr val="accent3"/>
                              </a:gs>
                              <a:gs pos="100000">
                                <a:schemeClr val="accent3"/>
                              </a:gs>
                            </a:gsLst>
                          </a:gradFill>
                          <a:latin typeface="Segoe UI" panose="020B0502040204020203" pitchFamily="34" charset="0"/>
                          <a:cs typeface="Segoe UI" panose="020B0502040204020203" pitchFamily="34" charset="0"/>
                        </a:rPr>
                        <a:t>Quality</a:t>
                      </a:r>
                      <a:endParaRPr lang="en-US" sz="1000" b="0" i="0" u="none" strike="noStrike" dirty="0">
                        <a:gradFill>
                          <a:gsLst>
                            <a:gs pos="1250">
                              <a:schemeClr val="accent3"/>
                            </a:gs>
                            <a:gs pos="100000">
                              <a:schemeClr val="accent3"/>
                            </a:gs>
                          </a:gsLst>
                        </a:gradFill>
                        <a:latin typeface="Segoe UI" panose="020B0502040204020203" pitchFamily="34" charset="0"/>
                        <a:cs typeface="Segoe UI" panose="020B0502040204020203" pitchFamily="34" charset="0"/>
                      </a:endParaRPr>
                    </a:p>
                  </a:txBody>
                  <a:tcPr marL="91434" marR="91434" marT="44825" marB="17930" anchor="ctr">
                    <a:lnT w="3175" cap="flat" cmpd="sng" algn="ctr">
                      <a:solidFill>
                        <a:schemeClr val="accent6"/>
                      </a:solidFill>
                      <a:prstDash val="solid"/>
                      <a:round/>
                      <a:headEnd type="none" w="med" len="med"/>
                      <a:tailEnd type="none" w="med" len="med"/>
                    </a:lnT>
                    <a:noFill/>
                  </a:tcPr>
                </a:tc>
                <a:tc>
                  <a:txBody>
                    <a:bodyPr/>
                    <a:lstStyle/>
                    <a:p>
                      <a:pPr algn="l" rtl="0" fontAlgn="b"/>
                      <a:r>
                        <a:rPr lang="en-US" sz="1000" b="0" i="0" u="none" strike="noStrike" baseline="0" dirty="0">
                          <a:gradFill>
                            <a:gsLst>
                              <a:gs pos="1250">
                                <a:schemeClr val="accent3"/>
                              </a:gs>
                              <a:gs pos="100000">
                                <a:schemeClr val="accent3"/>
                              </a:gs>
                            </a:gsLst>
                          </a:gradFill>
                          <a:latin typeface="Segoe UI" panose="020B0502040204020203" pitchFamily="34" charset="0"/>
                          <a:cs typeface="Segoe UI" panose="020B0502040204020203" pitchFamily="34" charset="0"/>
                        </a:rPr>
                        <a:t>Quality</a:t>
                      </a:r>
                    </a:p>
                  </a:txBody>
                  <a:tcPr marL="91434" marR="91434" marT="44825" marB="17930" anchor="ctr">
                    <a:lnT w="3175" cap="flat" cmpd="sng" algn="ctr">
                      <a:solidFill>
                        <a:schemeClr val="accent6"/>
                      </a:solidFill>
                      <a:prstDash val="solid"/>
                      <a:round/>
                      <a:headEnd type="none" w="med" len="med"/>
                      <a:tailEnd type="none" w="med" len="med"/>
                    </a:lnT>
                    <a:noFill/>
                  </a:tcPr>
                </a:tc>
                <a:extLst>
                  <a:ext uri="{0D108BD9-81ED-4DB2-BD59-A6C34878D82A}">
                    <a16:rowId xmlns:a16="http://schemas.microsoft.com/office/drawing/2014/main" val="1082471576"/>
                  </a:ext>
                </a:extLst>
              </a:tr>
              <a:tr h="320220">
                <a:tc vMerge="1">
                  <a:txBody>
                    <a:bodyPr/>
                    <a:lstStyle/>
                    <a:p>
                      <a:endParaRPr lang="en-US"/>
                    </a:p>
                  </a:txBody>
                  <a:tcPr/>
                </a:tc>
                <a:tc>
                  <a:txBody>
                    <a:bodyPr/>
                    <a:lstStyle/>
                    <a:p>
                      <a:pPr marL="0" algn="l" defTabSz="457200" rtl="0" eaLnBrk="1" fontAlgn="b" latinLnBrk="0" hangingPunct="1"/>
                      <a:r>
                        <a:rPr lang="en-US" sz="1000" b="0" dirty="0">
                          <a:gradFill>
                            <a:gsLst>
                              <a:gs pos="1250">
                                <a:schemeClr val="tx1"/>
                              </a:gs>
                              <a:gs pos="100000">
                                <a:schemeClr val="tx1"/>
                              </a:gs>
                            </a:gsLst>
                            <a:lin ang="5400000" scaled="0"/>
                          </a:gradFill>
                          <a:effectLst/>
                          <a:latin typeface="Segoe UI" panose="020B0502040204020203" pitchFamily="34" charset="0"/>
                          <a:cs typeface="Segoe UI" panose="020B0502040204020203" pitchFamily="34" charset="0"/>
                        </a:rPr>
                        <a:t>Ad</a:t>
                      </a:r>
                      <a:r>
                        <a:rPr lang="en-US" sz="1000" b="0" dirty="0">
                          <a:solidFill>
                            <a:srgbClr val="737373"/>
                          </a:solidFill>
                          <a:effectLst/>
                          <a:latin typeface="Segoe UI" panose="020B0502040204020203" pitchFamily="34" charset="0"/>
                          <a:cs typeface="Segoe UI" panose="020B0502040204020203" pitchFamily="34" charset="0"/>
                        </a:rPr>
                        <a:t> · </a:t>
                      </a:r>
                      <a:r>
                        <a:rPr lang="en-US" sz="1000" b="0" u="none" strike="noStrike" kern="1200" dirty="0">
                          <a:gradFill>
                            <a:gsLst>
                              <a:gs pos="1250">
                                <a:srgbClr val="107C10"/>
                              </a:gs>
                              <a:gs pos="100000">
                                <a:srgbClr val="107C10"/>
                              </a:gs>
                            </a:gsLst>
                          </a:gradFill>
                          <a:latin typeface="Segoe UI" panose="020B0502040204020203" pitchFamily="34" charset="0"/>
                          <a:ea typeface="+mn-ea"/>
                          <a:cs typeface="Segoe UI" panose="020B0502040204020203" pitchFamily="34" charset="0"/>
                        </a:rPr>
                        <a:t>DisplayURL</a:t>
                      </a:r>
                      <a:r>
                        <a:rPr lang="en-US" sz="1000" b="0" u="none" strike="noStrike" kern="1200" dirty="0">
                          <a:solidFill>
                            <a:srgbClr val="00B050"/>
                          </a:solidFill>
                          <a:latin typeface="Segoe UI" panose="020B0502040204020203" pitchFamily="34" charset="0"/>
                          <a:ea typeface="+mn-ea"/>
                          <a:cs typeface="Segoe UI" panose="020B0502040204020203" pitchFamily="34" charset="0"/>
                        </a:rPr>
                        <a:t> </a:t>
                      </a:r>
                    </a:p>
                  </a:txBody>
                  <a:tcPr marL="91434" marR="91434" marT="17930" marB="17930" anchor="ctr">
                    <a:lnL w="3175" cap="flat" cmpd="sng" algn="ctr">
                      <a:solidFill>
                        <a:schemeClr val="accent6"/>
                      </a:solidFill>
                      <a:prstDash val="solid"/>
                      <a:round/>
                      <a:headEnd type="none" w="med" len="med"/>
                      <a:tailEnd type="none" w="med" len="med"/>
                    </a:lnL>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extLst>
                  <a:ext uri="{0D108BD9-81ED-4DB2-BD59-A6C34878D82A}">
                    <a16:rowId xmlns:a16="http://schemas.microsoft.com/office/drawing/2014/main" val="1469916048"/>
                  </a:ext>
                </a:extLst>
              </a:tr>
              <a:tr h="320220">
                <a:tc vMerge="1">
                  <a:txBody>
                    <a:bodyPr/>
                    <a:lstStyle/>
                    <a:p>
                      <a:endParaRPr lang="en-US"/>
                    </a:p>
                  </a:txBody>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Sale</a:t>
                      </a:r>
                    </a:p>
                  </a:txBody>
                  <a:tcPr marL="91434" marR="91434" marT="17930" marB="17930" anchor="ctr">
                    <a:lnL w="3175" cap="flat" cmpd="sng" algn="ctr">
                      <a:solidFill>
                        <a:schemeClr val="accent6"/>
                      </a:solid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Deals/discounts</a:t>
                      </a:r>
                    </a:p>
                  </a:txBody>
                  <a:tcPr marL="91434" marR="91434" marT="17930" marB="17930" anchor="ctr">
                    <a:lnB w="12700" cap="flat" cmpd="sng" algn="ctr">
                      <a:no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Superlatives</a:t>
                      </a:r>
                    </a:p>
                  </a:txBody>
                  <a:tcPr marL="91434" marR="91434" marT="17930" marB="17930" anchor="ctr">
                    <a:lnB w="12700" cap="flat" cmpd="sng" algn="ctr">
                      <a:no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 off</a:t>
                      </a:r>
                    </a:p>
                  </a:txBody>
                  <a:tcPr marL="91434" marR="91434" marT="17930" marB="17930" anchor="ctr">
                    <a:lnB w="12700" cap="flat" cmpd="sng" algn="ctr">
                      <a:noFill/>
                      <a:prstDash val="solid"/>
                      <a:round/>
                      <a:headEnd type="none" w="med" len="med"/>
                      <a:tailEnd type="none" w="med" len="med"/>
                    </a:lnB>
                    <a:noFill/>
                  </a:tcPr>
                </a:tc>
                <a:tc>
                  <a:txBody>
                    <a:bodyPr/>
                    <a:lstStyle/>
                    <a:p>
                      <a:pPr algn="l" rtl="0" fontAlgn="b"/>
                      <a:r>
                        <a:rPr lang="en-US" sz="100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Price/pricing</a:t>
                      </a:r>
                      <a:endPar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endParaRPr>
                    </a:p>
                  </a:txBody>
                  <a:tcPr marL="91434" marR="91434" marT="17930" marB="17930" anchor="ctr">
                    <a:lnB w="12700" cap="flat" cmpd="sng" algn="ctr">
                      <a:noFill/>
                      <a:prstDash val="solid"/>
                      <a:round/>
                      <a:headEnd type="none" w="med" len="med"/>
                      <a:tailEnd type="none" w="med" len="med"/>
                    </a:lnB>
                    <a:noFill/>
                  </a:tcPr>
                </a:tc>
                <a:extLst>
                  <a:ext uri="{0D108BD9-81ED-4DB2-BD59-A6C34878D82A}">
                    <a16:rowId xmlns:a16="http://schemas.microsoft.com/office/drawing/2014/main" val="813837541"/>
                  </a:ext>
                </a:extLst>
              </a:tr>
            </a:tbl>
          </a:graphicData>
        </a:graphic>
      </p:graphicFrame>
      <p:sp>
        <p:nvSpPr>
          <p:cNvPr id="9" name="Rectangle 8"/>
          <p:cNvSpPr/>
          <p:nvPr/>
        </p:nvSpPr>
        <p:spPr>
          <a:xfrm>
            <a:off x="252147" y="4156867"/>
            <a:ext cx="8610147" cy="1418235"/>
          </a:xfrm>
          <a:prstGeom prst="rect">
            <a:avLst/>
          </a:prstGeom>
          <a:solidFill>
            <a:srgbClr val="F3F3F3"/>
          </a:solidFill>
        </p:spPr>
        <p:txBody>
          <a:bodyPr wrap="square" lIns="188265" tIns="89650" rIns="179300" bIns="89650">
            <a:spAutoFit/>
          </a:bodyPr>
          <a:lstStyle/>
          <a:p>
            <a:pPr defTabSz="914460">
              <a:spcBef>
                <a:spcPts val="588"/>
              </a:spcBef>
              <a:spcAft>
                <a:spcPts val="1176"/>
              </a:spcAft>
            </a:pPr>
            <a:r>
              <a:rPr lang="en-US" sz="1176" b="1" dirty="0">
                <a:gradFill>
                  <a:gsLst>
                    <a:gs pos="0">
                      <a:srgbClr val="008272"/>
                    </a:gs>
                    <a:gs pos="100000">
                      <a:srgbClr val="008272"/>
                    </a:gs>
                  </a:gsLst>
                  <a:lin ang="5400000" scaled="0"/>
                </a:gradFill>
                <a:latin typeface="Segoe UI" panose="020B0502040204020203" pitchFamily="34" charset="0"/>
                <a:cs typeface="Segoe UI" panose="020B0502040204020203" pitchFamily="34" charset="0"/>
              </a:rPr>
              <a:t>PC + Tablet:</a:t>
            </a:r>
            <a:r>
              <a:rPr lang="en-US" sz="1176" b="1" dirty="0">
                <a:gradFill>
                  <a:gsLst>
                    <a:gs pos="0">
                      <a:srgbClr val="505050"/>
                    </a:gs>
                    <a:gs pos="100000">
                      <a:srgbClr val="505050"/>
                    </a:gs>
                  </a:gsLst>
                  <a:lin ang="5400000" scaled="0"/>
                </a:gradFill>
                <a:latin typeface="Segoe UI" panose="020B0502040204020203" pitchFamily="34" charset="0"/>
                <a:cs typeface="Segoe UI" panose="020B0502040204020203" pitchFamily="34" charset="0"/>
              </a:rPr>
              <a:t> </a:t>
            </a:r>
            <a:r>
              <a:rPr lang="en-US" sz="1176" dirty="0">
                <a:gradFill>
                  <a:gsLst>
                    <a:gs pos="0">
                      <a:srgbClr val="505050"/>
                    </a:gs>
                    <a:gs pos="100000">
                      <a:srgbClr val="505050"/>
                    </a:gs>
                  </a:gsLst>
                  <a:lin ang="5400000" scaled="0"/>
                </a:gradFill>
                <a:latin typeface="Segoe UI" panose="020B0502040204020203" pitchFamily="34" charset="0"/>
                <a:cs typeface="Segoe UI" panose="020B0502040204020203" pitchFamily="34" charset="0"/>
              </a:rPr>
              <a:t>For the title Stores (e.g., “official store”, “outlet”, “store”) related keywords show the best performance. While for the description the options are much more diverse with token buckets like Men/Women (e.g., “men shirts”, “shoes women”, “women watches”), free (e.g., “free”, “get free”, “free returns”), and apparels (e.g., “clothes”, “shirts”, “tank tops”).</a:t>
            </a:r>
          </a:p>
          <a:p>
            <a:pPr defTabSz="914460"/>
            <a:r>
              <a:rPr lang="en-US" sz="1176" b="1" dirty="0">
                <a:gradFill>
                  <a:gsLst>
                    <a:gs pos="0">
                      <a:srgbClr val="004B50"/>
                    </a:gs>
                    <a:gs pos="100000">
                      <a:srgbClr val="004B50"/>
                    </a:gs>
                  </a:gsLst>
                  <a:lin ang="5400000" scaled="0"/>
                </a:gradFill>
                <a:latin typeface="Segoe UI" panose="020B0502040204020203" pitchFamily="34" charset="0"/>
                <a:cs typeface="Segoe UI" panose="020B0502040204020203" pitchFamily="34" charset="0"/>
              </a:rPr>
              <a:t>Mobile: </a:t>
            </a:r>
            <a:r>
              <a:rPr lang="en-US" sz="1176" dirty="0">
                <a:gradFill>
                  <a:gsLst>
                    <a:gs pos="0">
                      <a:srgbClr val="505050"/>
                    </a:gs>
                    <a:gs pos="100000">
                      <a:srgbClr val="505050"/>
                    </a:gs>
                  </a:gsLst>
                  <a:lin ang="5400000" scaled="1"/>
                </a:gradFill>
                <a:latin typeface="Segoe UI" panose="020B0502040204020203" pitchFamily="34" charset="0"/>
                <a:cs typeface="Segoe UI" panose="020B0502040204020203" pitchFamily="34" charset="0"/>
              </a:rPr>
              <a:t>Smartphones users are all about the quality (e.g., “authentic”, “quality”) in the ad tittle. While consistently responding to more diversity in the description with Sale (e.g., “boots sale”, “sale now”, “shoe sale”), deals/discounts (e.g., “wholesale”, “save”, “deals”), superlatives (e.g., “latest styles”, “new”, “unique”), among other great performers.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986" y="6241025"/>
            <a:ext cx="885233" cy="475146"/>
          </a:xfrm>
          <a:prstGeom prst="rect">
            <a:avLst/>
          </a:prstGeom>
        </p:spPr>
      </p:pic>
      <p:sp>
        <p:nvSpPr>
          <p:cNvPr id="16" name="Text Placeholder 8"/>
          <p:cNvSpPr txBox="1">
            <a:spLocks/>
          </p:cNvSpPr>
          <p:nvPr/>
        </p:nvSpPr>
        <p:spPr>
          <a:xfrm>
            <a:off x="265467" y="6304136"/>
            <a:ext cx="6846624" cy="391595"/>
          </a:xfrm>
          <a:prstGeom prst="rect">
            <a:avLst/>
          </a:prstGeom>
        </p:spPr>
        <p:txBody>
          <a:bodyPr lIns="179300" tIns="0" rIns="0" bIns="0" anchor="b" anchorCtr="0">
            <a:noAutofit/>
          </a:bodyPr>
          <a:lstStyle>
            <a:defPPr>
              <a:defRPr lang="en-US"/>
            </a:defPPr>
            <a:lvl1pPr marR="0" indent="0" algn="r" defTabSz="914425" fontAlgn="auto">
              <a:lnSpc>
                <a:spcPct val="100000"/>
              </a:lnSpc>
              <a:spcBef>
                <a:spcPts val="0"/>
              </a:spcBef>
              <a:spcAft>
                <a:spcPts val="0"/>
              </a:spcAft>
              <a:buClrTx/>
              <a:buSzPct val="90000"/>
              <a:buFont typeface="Arial" pitchFamily="34" charset="0"/>
              <a:buNone/>
              <a:tabLst/>
              <a:defRPr sz="800" spc="0" baseline="0">
                <a:solidFill>
                  <a:schemeClr val="accent3"/>
                </a:solidFill>
              </a:defRPr>
            </a:lvl1pPr>
            <a:lvl2pPr marL="573126" marR="0" indent="-233379" defTabSz="914425" fontAlgn="auto">
              <a:lnSpc>
                <a:spcPct val="90000"/>
              </a:lnSpc>
              <a:spcBef>
                <a:spcPct val="20000"/>
              </a:spcBef>
              <a:spcAft>
                <a:spcPts val="0"/>
              </a:spcAft>
              <a:buClrTx/>
              <a:buSzPct val="90000"/>
              <a:buFont typeface="Arial" pitchFamily="34" charset="0"/>
              <a:buChar char="•"/>
              <a:tabLst/>
              <a:defRPr sz="2000" spc="0" baseline="0">
                <a:gradFill>
                  <a:gsLst>
                    <a:gs pos="1250">
                      <a:schemeClr val="bg2"/>
                    </a:gs>
                    <a:gs pos="100000">
                      <a:schemeClr val="bg2"/>
                    </a:gs>
                  </a:gsLst>
                  <a:lin ang="5400000" scaled="0"/>
                </a:gradFill>
              </a:defRPr>
            </a:lvl2pPr>
            <a:lvl3pPr marL="798566" marR="0" indent="-225441" defTabSz="914425" fontAlgn="auto">
              <a:lnSpc>
                <a:spcPct val="90000"/>
              </a:lnSpc>
              <a:spcBef>
                <a:spcPct val="20000"/>
              </a:spcBef>
              <a:spcAft>
                <a:spcPts val="0"/>
              </a:spcAft>
              <a:buClrTx/>
              <a:buSzPct val="90000"/>
              <a:buFont typeface="Arial" pitchFamily="34" charset="0"/>
              <a:buChar char="•"/>
              <a:tabLst>
                <a:tab pos="798566" algn="l"/>
              </a:tabLst>
              <a:defRPr sz="2000" spc="0" baseline="0">
                <a:gradFill>
                  <a:gsLst>
                    <a:gs pos="1250">
                      <a:schemeClr val="bg2"/>
                    </a:gs>
                    <a:gs pos="100000">
                      <a:schemeClr val="bg2"/>
                    </a:gs>
                  </a:gsLst>
                  <a:lin ang="5400000" scaled="0"/>
                </a:gradFill>
              </a:defRPr>
            </a:lvl3pPr>
            <a:lvl4pPr marL="1030357" marR="0" indent="-231791" defTabSz="914425" fontAlgn="auto">
              <a:lnSpc>
                <a:spcPct val="90000"/>
              </a:lnSpc>
              <a:spcBef>
                <a:spcPct val="20000"/>
              </a:spcBef>
              <a:spcAft>
                <a:spcPts val="0"/>
              </a:spcAft>
              <a:buClrTx/>
              <a:buSzPct val="90000"/>
              <a:buFont typeface="Arial" pitchFamily="34" charset="0"/>
              <a:buChar char="•"/>
              <a:tabLst/>
              <a:defRPr spc="0" baseline="0">
                <a:gradFill>
                  <a:gsLst>
                    <a:gs pos="1250">
                      <a:schemeClr val="bg2"/>
                    </a:gs>
                    <a:gs pos="100000">
                      <a:schemeClr val="bg2"/>
                    </a:gs>
                  </a:gsLst>
                  <a:lin ang="5400000" scaled="0"/>
                </a:gradFill>
              </a:defRPr>
            </a:lvl4pPr>
            <a:lvl5pPr marL="1255795" marR="0" indent="-225441" defTabSz="914425" fontAlgn="auto">
              <a:lnSpc>
                <a:spcPct val="90000"/>
              </a:lnSpc>
              <a:spcBef>
                <a:spcPct val="20000"/>
              </a:spcBef>
              <a:spcAft>
                <a:spcPts val="0"/>
              </a:spcAft>
              <a:buClrTx/>
              <a:buSzPct val="90000"/>
              <a:buFont typeface="Arial" pitchFamily="34" charset="0"/>
              <a:buChar char="•"/>
              <a:tabLst>
                <a:tab pos="1255795" algn="l"/>
              </a:tabLst>
              <a:defRPr spc="0" baseline="0">
                <a:gradFill>
                  <a:gsLst>
                    <a:gs pos="1250">
                      <a:schemeClr val="bg2"/>
                    </a:gs>
                    <a:gs pos="100000">
                      <a:schemeClr val="bg2"/>
                    </a:gs>
                  </a:gsLst>
                  <a:lin ang="5400000" scaled="0"/>
                </a:gradFill>
              </a:defRPr>
            </a:lvl5pPr>
            <a:lvl6pPr marL="2514667" indent="-228607" defTabSz="914425">
              <a:spcBef>
                <a:spcPct val="20000"/>
              </a:spcBef>
              <a:buFont typeface="Arial" pitchFamily="34" charset="0"/>
              <a:buChar char="•"/>
              <a:defRPr sz="2000"/>
            </a:lvl6pPr>
            <a:lvl7pPr marL="2971878" indent="-228607" defTabSz="914425">
              <a:spcBef>
                <a:spcPct val="20000"/>
              </a:spcBef>
              <a:buFont typeface="Arial" pitchFamily="34" charset="0"/>
              <a:buChar char="•"/>
              <a:defRPr sz="2000"/>
            </a:lvl7pPr>
            <a:lvl8pPr marL="3429092" indent="-228607" defTabSz="914425">
              <a:spcBef>
                <a:spcPct val="20000"/>
              </a:spcBef>
              <a:buFont typeface="Arial" pitchFamily="34" charset="0"/>
              <a:buChar char="•"/>
              <a:defRPr sz="2000"/>
            </a:lvl8pPr>
            <a:lvl9pPr marL="3886303" indent="-228607" defTabSz="914425">
              <a:spcBef>
                <a:spcPct val="20000"/>
              </a:spcBef>
              <a:buFont typeface="Arial" pitchFamily="34" charset="0"/>
              <a:buChar char="•"/>
              <a:defRPr sz="2000"/>
            </a:lvl9pPr>
          </a:lstStyle>
          <a:p>
            <a:pPr algn="l" defTabSz="896419">
              <a:lnSpc>
                <a:spcPct val="90000"/>
              </a:lnSpc>
              <a:spcBef>
                <a:spcPct val="20000"/>
              </a:spcBef>
              <a:buClr>
                <a:srgbClr val="737373"/>
              </a:buClr>
              <a:buSzPct val="115000"/>
            </a:pP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Microsoft </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Internal Data. Total Impressions Generated = 124 Million, Total Ads Analyzed = 51K, Analysis Period = July 1 – August 31, </a:t>
            </a: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2015.</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Note: This categories represent groups of similar keywords.</a:t>
            </a:r>
          </a:p>
        </p:txBody>
      </p:sp>
      <p:sp>
        <p:nvSpPr>
          <p:cNvPr id="17" name="Title 1"/>
          <p:cNvSpPr txBox="1">
            <a:spLocks/>
          </p:cNvSpPr>
          <p:nvPr/>
        </p:nvSpPr>
        <p:spPr>
          <a:xfrm>
            <a:off x="252141" y="289697"/>
            <a:ext cx="8691670" cy="899614"/>
          </a:xfrm>
          <a:prstGeom prst="rect">
            <a:avLst/>
          </a:prstGeom>
        </p:spPr>
        <p:txBody>
          <a:bodyPr/>
          <a:lstStyle>
            <a:lvl1pPr algn="l" defTabSz="932664" rtl="0" eaLnBrk="1" latinLnBrk="0" hangingPunct="1">
              <a:lnSpc>
                <a:spcPct val="90000"/>
              </a:lnSpc>
              <a:spcBef>
                <a:spcPct val="0"/>
              </a:spcBef>
              <a:buNone/>
              <a:defRPr lang="en-US" sz="4800" b="0" kern="1200" cap="none" spc="-10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84"/>
            <a:endParaRPr lang="en-US" sz="4118" spc="-99" dirty="0">
              <a:gradFill>
                <a:gsLst>
                  <a:gs pos="1250">
                    <a:srgbClr val="505050"/>
                  </a:gs>
                  <a:gs pos="100000">
                    <a:srgbClr val="505050"/>
                  </a:gs>
                </a:gsLst>
                <a:lin ang="5400000" scaled="0"/>
              </a:gradFill>
              <a:latin typeface="Segoe UI Light"/>
            </a:endParaRPr>
          </a:p>
        </p:txBody>
      </p:sp>
      <p:sp>
        <p:nvSpPr>
          <p:cNvPr id="3" name="Title 2"/>
          <p:cNvSpPr>
            <a:spLocks noGrp="1"/>
          </p:cNvSpPr>
          <p:nvPr>
            <p:ph type="title"/>
          </p:nvPr>
        </p:nvSpPr>
        <p:spPr>
          <a:xfrm>
            <a:off x="265467" y="296863"/>
            <a:ext cx="8678344" cy="892322"/>
          </a:xfrm>
        </p:spPr>
        <p:txBody>
          <a:bodyPr/>
          <a:lstStyle/>
          <a:p>
            <a:r>
              <a:rPr lang="en-US" sz="3600" spc="0" dirty="0">
                <a:solidFill>
                  <a:schemeClr val="accent1"/>
                </a:solidFill>
              </a:rPr>
              <a:t>Top 5 ad combinations by </a:t>
            </a:r>
            <a:r>
              <a:rPr lang="en-US" sz="3600" spc="0" dirty="0" smtClean="0">
                <a:solidFill>
                  <a:schemeClr val="accent1"/>
                </a:solidFill>
              </a:rPr>
              <a:t>device</a:t>
            </a:r>
            <a:endParaRPr lang="en-US" sz="3600" spc="0" dirty="0">
              <a:solidFill>
                <a:schemeClr val="accent1"/>
              </a:solidFill>
            </a:endParaRPr>
          </a:p>
        </p:txBody>
      </p:sp>
      <p:sp>
        <p:nvSpPr>
          <p:cNvPr id="12" name="Rectangle 11"/>
          <p:cNvSpPr/>
          <p:nvPr/>
        </p:nvSpPr>
        <p:spPr>
          <a:xfrm>
            <a:off x="252141" y="825138"/>
            <a:ext cx="8610146" cy="511281"/>
          </a:xfrm>
          <a:prstGeom prst="rect">
            <a:avLst/>
          </a:prstGeom>
          <a:noFill/>
        </p:spPr>
        <p:txBody>
          <a:bodyPr wrap="square" lIns="179300" tIns="143440" rIns="179300" bIns="143440">
            <a:spAutoFit/>
          </a:bodyPr>
          <a:lstStyle/>
          <a:p>
            <a:pPr defTabSz="914258">
              <a:lnSpc>
                <a:spcPct val="90000"/>
              </a:lnSpc>
              <a:spcBef>
                <a:spcPct val="20000"/>
              </a:spcBef>
              <a:buSzPct val="90000"/>
            </a:pPr>
            <a:r>
              <a:rPr lang="en-US" sz="1600" dirty="0">
                <a:solidFill>
                  <a:schemeClr val="accent6"/>
                </a:solidFill>
                <a:cs typeface="Segoe UI Semilight" panose="020B0402040204020203" pitchFamily="34" charset="0"/>
              </a:rPr>
              <a:t>Apparel and accessories/clothing and shoes </a:t>
            </a:r>
          </a:p>
        </p:txBody>
      </p:sp>
    </p:spTree>
    <p:extLst>
      <p:ext uri="{BB962C8B-B14F-4D97-AF65-F5344CB8AC3E}">
        <p14:creationId xmlns:p14="http://schemas.microsoft.com/office/powerpoint/2010/main" val="341976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38911" y="1380777"/>
            <a:ext cx="5701616" cy="4663018"/>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graphicFrame>
        <p:nvGraphicFramePr>
          <p:cNvPr id="28" name="Chart 27"/>
          <p:cNvGraphicFramePr>
            <a:graphicFrameLocks/>
          </p:cNvGraphicFramePr>
          <p:nvPr>
            <p:extLst/>
          </p:nvPr>
        </p:nvGraphicFramePr>
        <p:xfrm>
          <a:off x="361783" y="1475251"/>
          <a:ext cx="5604210" cy="4494368"/>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18"/>
          <p:cNvSpPr txBox="1">
            <a:spLocks/>
          </p:cNvSpPr>
          <p:nvPr/>
        </p:nvSpPr>
        <p:spPr>
          <a:xfrm>
            <a:off x="5991460" y="2683601"/>
            <a:ext cx="2870827" cy="3360195"/>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3437" tIns="123437" rIns="92578" bIns="92578" numCol="1" spcCol="0" rtlCol="0" fromWordArt="0" anchor="t" anchorCtr="0" forceAA="0" compatLnSpc="1">
            <a:prstTxWarp prst="textNoShape">
              <a:avLst/>
            </a:prstTxWarp>
            <a:noAutofit/>
          </a:bodyPr>
          <a:lstStyle>
            <a:defPPr>
              <a:defRPr lang="en-US"/>
            </a:defPPr>
            <a:lvl1pPr defTabSz="685780" fontAlgn="base">
              <a:lnSpc>
                <a:spcPct val="90000"/>
              </a:lnSpc>
              <a:spcBef>
                <a:spcPct val="0"/>
              </a:spcBef>
              <a:spcAft>
                <a:spcPts val="1200"/>
              </a:spcAft>
              <a:defRPr sz="1600">
                <a:solidFill>
                  <a:srgbClr val="FFFFFF"/>
                </a:solidFill>
              </a:defRPr>
            </a:lvl1pPr>
          </a:lstStyle>
          <a:p>
            <a:pPr defTabSz="685702">
              <a:defRPr/>
            </a:pPr>
            <a:r>
              <a:rPr lang="en-US" sz="1961" kern="0" dirty="0">
                <a:gradFill>
                  <a:gsLst>
                    <a:gs pos="1250">
                      <a:srgbClr val="505050"/>
                    </a:gs>
                    <a:gs pos="100000">
                      <a:srgbClr val="505050"/>
                    </a:gs>
                  </a:gsLst>
                  <a:lin ang="5400000" scaled="0"/>
                </a:gradFill>
                <a:latin typeface="Segoe UI"/>
              </a:rPr>
              <a:t>Opportunities </a:t>
            </a:r>
            <a:r>
              <a:rPr lang="en-US" sz="1100" b="1" kern="0" dirty="0">
                <a:gradFill>
                  <a:gsLst>
                    <a:gs pos="1250">
                      <a:srgbClr val="505050"/>
                    </a:gs>
                    <a:gs pos="100000">
                      <a:srgbClr val="505050"/>
                    </a:gs>
                  </a:gsLst>
                  <a:lin ang="5400000" scaled="0"/>
                </a:gradFill>
                <a:latin typeface="Segoe UI"/>
              </a:rPr>
              <a:t/>
            </a:r>
            <a:br>
              <a:rPr lang="en-US" sz="1100" b="1"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Overall the season presents a lot of opportunities to create high ad quality without much competition. The top of </a:t>
            </a:r>
            <a:br>
              <a:rPr lang="en-US" sz="1176"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these opportunities are:</a:t>
            </a:r>
          </a:p>
          <a:p>
            <a:pPr defTabSz="672339">
              <a:spcAft>
                <a:spcPts val="1176"/>
              </a:spcAft>
              <a:defRPr/>
            </a:pPr>
            <a:r>
              <a:rPr lang="en-US" sz="1961" kern="0" dirty="0">
                <a:gradFill>
                  <a:gsLst>
                    <a:gs pos="1250">
                      <a:srgbClr val="505050"/>
                    </a:gs>
                    <a:gs pos="100000">
                      <a:srgbClr val="505050"/>
                    </a:gs>
                  </a:gsLst>
                  <a:lin ang="5400000" scaled="0"/>
                </a:gradFill>
                <a:latin typeface="Segoe UI"/>
              </a:rPr>
              <a:t>Cheap/affordable</a:t>
            </a:r>
            <a:br>
              <a:rPr lang="en-US" sz="1961"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(e.g., “cheap online”, “cheap prices”, “cheap women”) </a:t>
            </a:r>
            <a:endParaRPr lang="en-US" sz="1961" kern="0" dirty="0">
              <a:gradFill>
                <a:gsLst>
                  <a:gs pos="1250">
                    <a:srgbClr val="505050"/>
                  </a:gs>
                  <a:gs pos="100000">
                    <a:srgbClr val="505050"/>
                  </a:gs>
                </a:gsLst>
                <a:lin ang="5400000" scaled="0"/>
              </a:gradFill>
              <a:latin typeface="Segoe UI"/>
            </a:endParaRPr>
          </a:p>
          <a:p>
            <a:pPr defTabSz="672339">
              <a:spcAft>
                <a:spcPts val="1176"/>
              </a:spcAft>
              <a:defRPr/>
            </a:pPr>
            <a:r>
              <a:rPr lang="en-US" sz="1961" kern="0" dirty="0">
                <a:gradFill>
                  <a:gsLst>
                    <a:gs pos="1250">
                      <a:srgbClr val="505050"/>
                    </a:gs>
                    <a:gs pos="100000">
                      <a:srgbClr val="505050"/>
                    </a:gs>
                  </a:gsLst>
                  <a:lin ang="5400000" scaled="0"/>
                </a:gradFill>
                <a:latin typeface="Segoe UI"/>
              </a:rPr>
              <a:t>Accessories </a:t>
            </a:r>
            <a:r>
              <a:rPr lang="en-US" sz="1100" kern="0" dirty="0">
                <a:gradFill>
                  <a:gsLst>
                    <a:gs pos="1250">
                      <a:srgbClr val="505050"/>
                    </a:gs>
                    <a:gs pos="100000">
                      <a:srgbClr val="505050"/>
                    </a:gs>
                  </a:gsLst>
                  <a:lin ang="5400000" scaled="0"/>
                </a:gradFill>
                <a:latin typeface="Segoe UI"/>
              </a:rPr>
              <a:t/>
            </a:r>
            <a:br>
              <a:rPr lang="en-US" sz="1100" kern="0" dirty="0">
                <a:gradFill>
                  <a:gsLst>
                    <a:gs pos="1250">
                      <a:srgbClr val="505050"/>
                    </a:gs>
                    <a:gs pos="100000">
                      <a:srgbClr val="505050"/>
                    </a:gs>
                  </a:gsLst>
                  <a:lin ang="5400000" scaled="0"/>
                </a:gradFill>
                <a:latin typeface="Segoe UI"/>
              </a:rPr>
            </a:br>
            <a:r>
              <a:rPr lang="nn-NO" sz="1176" kern="0" dirty="0">
                <a:gradFill>
                  <a:gsLst>
                    <a:gs pos="1250">
                      <a:srgbClr val="505050"/>
                    </a:gs>
                    <a:gs pos="100000">
                      <a:srgbClr val="505050"/>
                    </a:gs>
                  </a:gsLst>
                  <a:lin ang="5400000" scaled="0"/>
                </a:gradFill>
                <a:latin typeface="Segoe UI"/>
              </a:rPr>
              <a:t>(e.g., “bracelets”, “handbags”, “hats”) </a:t>
            </a:r>
            <a:endParaRPr lang="en-US" sz="1176" kern="0" dirty="0">
              <a:gradFill>
                <a:gsLst>
                  <a:gs pos="1250">
                    <a:srgbClr val="505050"/>
                  </a:gs>
                  <a:gs pos="100000">
                    <a:srgbClr val="505050"/>
                  </a:gs>
                </a:gsLst>
                <a:lin ang="5400000" scaled="0"/>
              </a:gradFill>
              <a:latin typeface="Segoe UI"/>
            </a:endParaRPr>
          </a:p>
          <a:p>
            <a:pPr defTabSz="672339">
              <a:spcAft>
                <a:spcPts val="1176"/>
              </a:spcAft>
              <a:defRPr/>
            </a:pPr>
            <a:r>
              <a:rPr lang="en-US" sz="1176" kern="0" dirty="0">
                <a:gradFill>
                  <a:gsLst>
                    <a:gs pos="1250">
                      <a:srgbClr val="505050"/>
                    </a:gs>
                    <a:gs pos="100000">
                      <a:srgbClr val="505050"/>
                    </a:gs>
                  </a:gsLst>
                  <a:lin ang="5400000" scaled="0"/>
                </a:gradFill>
                <a:latin typeface="Segoe UI"/>
              </a:rPr>
              <a:t>They both present a present a high ad performance for this season and are severely underutilized by advertisers</a:t>
            </a:r>
          </a:p>
        </p:txBody>
      </p:sp>
      <p:sp>
        <p:nvSpPr>
          <p:cNvPr id="11" name="Content Placeholder 18"/>
          <p:cNvSpPr txBox="1">
            <a:spLocks/>
          </p:cNvSpPr>
          <p:nvPr/>
        </p:nvSpPr>
        <p:spPr>
          <a:xfrm>
            <a:off x="5991466" y="1380782"/>
            <a:ext cx="2870826" cy="1256003"/>
          </a:xfrm>
          <a:prstGeom prst="rect">
            <a:avLst/>
          </a:prstGeom>
          <a:solidFill>
            <a:schemeClr val="tx2"/>
          </a:solidFill>
          <a:ln w="12700">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3437" tIns="123437" rIns="92578" bIns="92578" numCol="1" spcCol="0" rtlCol="0" fromWordArt="0" anchor="t" anchorCtr="0" forceAA="0" compatLnSpc="1">
            <a:prstTxWarp prst="textNoShape">
              <a:avLst/>
            </a:prstTxWarp>
            <a:noAutofit/>
          </a:bodyPr>
          <a:lstStyle>
            <a:defPPr>
              <a:defRPr lang="en-US"/>
            </a:defPPr>
            <a:lvl1pPr defTabSz="685780" fontAlgn="base">
              <a:lnSpc>
                <a:spcPct val="90000"/>
              </a:lnSpc>
              <a:spcBef>
                <a:spcPct val="0"/>
              </a:spcBef>
              <a:spcAft>
                <a:spcPts val="1200"/>
              </a:spcAft>
              <a:defRPr sz="1600">
                <a:solidFill>
                  <a:srgbClr val="FFFFFF"/>
                </a:solidFill>
              </a:defRPr>
            </a:lvl1pPr>
          </a:lstStyle>
          <a:p>
            <a:pPr defTabSz="504151">
              <a:spcAft>
                <a:spcPts val="588"/>
              </a:spcAft>
              <a:buSzPct val="100000"/>
              <a:defRPr/>
            </a:pPr>
            <a:r>
              <a:rPr lang="en-US" sz="1961" kern="0" dirty="0">
                <a:gradFill>
                  <a:gsLst>
                    <a:gs pos="1250">
                      <a:srgbClr val="FFFFFF"/>
                    </a:gs>
                    <a:gs pos="100000">
                      <a:srgbClr val="FFFFFF"/>
                    </a:gs>
                  </a:gsLst>
                  <a:lin ang="5400000" scaled="0"/>
                </a:gradFill>
                <a:latin typeface="Segoe UI"/>
              </a:rPr>
              <a:t>Find your opportunity</a:t>
            </a:r>
            <a:endParaRPr lang="en-US" sz="2157" kern="0" dirty="0">
              <a:gradFill>
                <a:gsLst>
                  <a:gs pos="1250">
                    <a:srgbClr val="FFFFFF"/>
                  </a:gs>
                  <a:gs pos="100000">
                    <a:srgbClr val="FFFFFF"/>
                  </a:gs>
                </a:gsLst>
                <a:lin ang="5400000" scaled="0"/>
              </a:gradFill>
              <a:latin typeface="Segoe UI"/>
            </a:endParaRPr>
          </a:p>
          <a:p>
            <a:pPr defTabSz="504151">
              <a:spcAft>
                <a:spcPts val="588"/>
              </a:spcAft>
              <a:buSzPct val="100000"/>
              <a:defRPr/>
            </a:pPr>
            <a:r>
              <a:rPr lang="en-US" sz="1176" kern="0" dirty="0">
                <a:gradFill>
                  <a:gsLst>
                    <a:gs pos="1250">
                      <a:srgbClr val="FFFFFF"/>
                    </a:gs>
                    <a:gs pos="100000">
                      <a:srgbClr val="FFFFFF"/>
                    </a:gs>
                  </a:gsLst>
                  <a:lin ang="5400000" scaled="0"/>
                </a:gradFill>
                <a:latin typeface="Segoe UI"/>
              </a:rPr>
              <a:t>If ad quality is high and there aren’t </a:t>
            </a:r>
            <a:br>
              <a:rPr lang="en-US" sz="1176" kern="0" dirty="0">
                <a:gradFill>
                  <a:gsLst>
                    <a:gs pos="1250">
                      <a:srgbClr val="FFFFFF"/>
                    </a:gs>
                    <a:gs pos="100000">
                      <a:srgbClr val="FFFFFF"/>
                    </a:gs>
                  </a:gsLst>
                  <a:lin ang="5400000" scaled="0"/>
                </a:gradFill>
                <a:latin typeface="Segoe UI"/>
              </a:rPr>
            </a:br>
            <a:r>
              <a:rPr lang="en-US" sz="1176" kern="0" dirty="0">
                <a:gradFill>
                  <a:gsLst>
                    <a:gs pos="1250">
                      <a:srgbClr val="FFFFFF"/>
                    </a:gs>
                    <a:gs pos="100000">
                      <a:srgbClr val="FFFFFF"/>
                    </a:gs>
                  </a:gsLst>
                  <a:lin ang="5400000" scaled="0"/>
                </a:gradFill>
                <a:latin typeface="Segoe UI"/>
              </a:rPr>
              <a:t>very many advertisers showing on </a:t>
            </a:r>
            <a:br>
              <a:rPr lang="en-US" sz="1176" kern="0" dirty="0">
                <a:gradFill>
                  <a:gsLst>
                    <a:gs pos="1250">
                      <a:srgbClr val="FFFFFF"/>
                    </a:gs>
                    <a:gs pos="100000">
                      <a:srgbClr val="FFFFFF"/>
                    </a:gs>
                  </a:gsLst>
                  <a:lin ang="5400000" scaled="0"/>
                </a:gradFill>
                <a:latin typeface="Segoe UI"/>
              </a:rPr>
            </a:br>
            <a:r>
              <a:rPr lang="en-US" sz="1176" kern="0" dirty="0">
                <a:gradFill>
                  <a:gsLst>
                    <a:gs pos="1250">
                      <a:srgbClr val="FFFFFF"/>
                    </a:gs>
                    <a:gs pos="100000">
                      <a:srgbClr val="FFFFFF"/>
                    </a:gs>
                  </a:gsLst>
                  <a:lin ang="5400000" scaled="0"/>
                </a:gradFill>
                <a:latin typeface="Segoe UI"/>
              </a:rPr>
              <a:t>these terms. </a:t>
            </a:r>
            <a:r>
              <a:rPr lang="en-US" sz="1176" kern="0" dirty="0" smtClean="0">
                <a:gradFill>
                  <a:gsLst>
                    <a:gs pos="1250">
                      <a:srgbClr val="FFFFFF"/>
                    </a:gs>
                    <a:gs pos="100000">
                      <a:srgbClr val="FFFFFF"/>
                    </a:gs>
                  </a:gsLst>
                  <a:lin ang="5400000" scaled="0"/>
                </a:gradFill>
                <a:latin typeface="Segoe UI"/>
              </a:rPr>
              <a:t>Read — a great opportunity for your clients! </a:t>
            </a:r>
            <a:endParaRPr lang="en-US" sz="1176" kern="0" dirty="0">
              <a:gradFill>
                <a:gsLst>
                  <a:gs pos="1250">
                    <a:srgbClr val="FFFFFF"/>
                  </a:gs>
                  <a:gs pos="100000">
                    <a:srgbClr val="FFFFFF"/>
                  </a:gs>
                </a:gsLst>
                <a:lin ang="5400000" scaled="0"/>
              </a:gradFill>
              <a:latin typeface="Segoe UI"/>
            </a:endParaRPr>
          </a:p>
        </p:txBody>
      </p:sp>
      <p:grpSp>
        <p:nvGrpSpPr>
          <p:cNvPr id="13" name="Group 12"/>
          <p:cNvGrpSpPr/>
          <p:nvPr/>
        </p:nvGrpSpPr>
        <p:grpSpPr>
          <a:xfrm>
            <a:off x="4767064" y="5521336"/>
            <a:ext cx="964666" cy="463720"/>
            <a:chOff x="3494828" y="4962732"/>
            <a:chExt cx="983926" cy="472978"/>
          </a:xfrm>
        </p:grpSpPr>
        <p:grpSp>
          <p:nvGrpSpPr>
            <p:cNvPr id="14" name="Group 13"/>
            <p:cNvGrpSpPr/>
            <p:nvPr/>
          </p:nvGrpSpPr>
          <p:grpSpPr>
            <a:xfrm>
              <a:off x="3613450" y="4962732"/>
              <a:ext cx="865304" cy="285335"/>
              <a:chOff x="8004572" y="1323214"/>
              <a:chExt cx="865304" cy="285335"/>
            </a:xfrm>
          </p:grpSpPr>
          <p:sp>
            <p:nvSpPr>
              <p:cNvPr id="22" name="Rectangle 21"/>
              <p:cNvSpPr/>
              <p:nvPr/>
            </p:nvSpPr>
            <p:spPr>
              <a:xfrm>
                <a:off x="8004572" y="1323214"/>
                <a:ext cx="817853" cy="285335"/>
              </a:xfrm>
              <a:prstGeom prst="rect">
                <a:avLst/>
              </a:prstGeom>
            </p:spPr>
            <p:txBody>
              <a:bodyPr wrap="none">
                <a:spAutoFit/>
              </a:bodyPr>
              <a:lstStyle/>
              <a:p>
                <a:pPr algn="r" defTabSz="914460">
                  <a:lnSpc>
                    <a:spcPct val="114000"/>
                  </a:lnSpc>
                </a:pPr>
                <a:r>
                  <a:rPr lang="en-US" sz="1078" dirty="0">
                    <a:gradFill>
                      <a:gsLst>
                        <a:gs pos="38889">
                          <a:srgbClr val="505050"/>
                        </a:gs>
                        <a:gs pos="67000">
                          <a:srgbClr val="505050"/>
                        </a:gs>
                      </a:gsLst>
                      <a:lin ang="5400000" scaled="0"/>
                    </a:gradFill>
                    <a:latin typeface="Segoe UI"/>
                  </a:rPr>
                  <a:t>Ad quality</a:t>
                </a:r>
              </a:p>
            </p:txBody>
          </p:sp>
          <p:sp>
            <p:nvSpPr>
              <p:cNvPr id="23" name="Oval 22"/>
              <p:cNvSpPr/>
              <p:nvPr/>
            </p:nvSpPr>
            <p:spPr bwMode="auto">
              <a:xfrm>
                <a:off x="8769096" y="1407348"/>
                <a:ext cx="100780" cy="100780"/>
              </a:xfrm>
              <a:prstGeom prst="ellipse">
                <a:avLst/>
              </a:prstGeom>
              <a:solidFill>
                <a:schemeClr val="accent6"/>
              </a:solidFill>
              <a:ln w="10795" cap="flat" cmpd="sng" algn="ctr">
                <a:noFill/>
                <a:prstDash val="solid"/>
                <a:headEnd type="none" w="med" len="med"/>
                <a:tailEnd type="none" w="med" len="med"/>
              </a:ln>
              <a:effectLst/>
            </p:spPr>
            <p:txBody>
              <a:bodyPr vert="horz" wrap="square" lIns="89646" tIns="44823" rIns="89646" bIns="44823" numCol="1" rtlCol="0" anchor="ctr" anchorCtr="0" compatLnSpc="1">
                <a:prstTxWarp prst="textNoShape">
                  <a:avLst/>
                </a:prstTxWarp>
              </a:bodyPr>
              <a:lstStyle/>
              <a:p>
                <a:pPr algn="ctr" defTabSz="896160" fontAlgn="base">
                  <a:spcBef>
                    <a:spcPct val="0"/>
                  </a:spcBef>
                  <a:spcAft>
                    <a:spcPct val="0"/>
                  </a:spcAft>
                </a:pPr>
                <a:endParaRPr lang="en-US" sz="1373" kern="0" dirty="0">
                  <a:gradFill>
                    <a:gsLst>
                      <a:gs pos="0">
                        <a:srgbClr val="FFFFFF"/>
                      </a:gs>
                      <a:gs pos="100000">
                        <a:srgbClr val="FFFFFF"/>
                      </a:gs>
                    </a:gsLst>
                    <a:lin ang="5400000" scaled="0"/>
                  </a:gradFill>
                  <a:latin typeface="Segoe UI"/>
                </a:endParaRPr>
              </a:p>
            </p:txBody>
          </p:sp>
        </p:grpSp>
        <p:grpSp>
          <p:nvGrpSpPr>
            <p:cNvPr id="19" name="Group 18"/>
            <p:cNvGrpSpPr/>
            <p:nvPr/>
          </p:nvGrpSpPr>
          <p:grpSpPr>
            <a:xfrm>
              <a:off x="3494828" y="5150375"/>
              <a:ext cx="983926" cy="285335"/>
              <a:chOff x="7885950" y="1323214"/>
              <a:chExt cx="983926" cy="285335"/>
            </a:xfrm>
          </p:grpSpPr>
          <p:sp>
            <p:nvSpPr>
              <p:cNvPr id="20" name="Rectangle 19"/>
              <p:cNvSpPr/>
              <p:nvPr/>
            </p:nvSpPr>
            <p:spPr>
              <a:xfrm>
                <a:off x="7885950" y="1323214"/>
                <a:ext cx="936475" cy="285335"/>
              </a:xfrm>
              <a:prstGeom prst="rect">
                <a:avLst/>
              </a:prstGeom>
            </p:spPr>
            <p:txBody>
              <a:bodyPr wrap="none">
                <a:spAutoFit/>
              </a:bodyPr>
              <a:lstStyle/>
              <a:p>
                <a:pPr algn="r" defTabSz="914460">
                  <a:lnSpc>
                    <a:spcPct val="114000"/>
                  </a:lnSpc>
                </a:pPr>
                <a:r>
                  <a:rPr lang="en-US" sz="1078" dirty="0">
                    <a:gradFill>
                      <a:gsLst>
                        <a:gs pos="38889">
                          <a:srgbClr val="505050"/>
                        </a:gs>
                        <a:gs pos="67000">
                          <a:srgbClr val="505050"/>
                        </a:gs>
                      </a:gsLst>
                      <a:lin ang="5400000" scaled="0"/>
                    </a:gradFill>
                    <a:latin typeface="Segoe UI"/>
                  </a:rPr>
                  <a:t>Advertiser #</a:t>
                </a:r>
              </a:p>
            </p:txBody>
          </p:sp>
          <p:sp>
            <p:nvSpPr>
              <p:cNvPr id="21" name="Oval 20"/>
              <p:cNvSpPr/>
              <p:nvPr/>
            </p:nvSpPr>
            <p:spPr bwMode="auto">
              <a:xfrm>
                <a:off x="8769096" y="1407348"/>
                <a:ext cx="100780" cy="100780"/>
              </a:xfrm>
              <a:prstGeom prst="ellipse">
                <a:avLst/>
              </a:prstGeom>
              <a:solidFill>
                <a:schemeClr val="tx2"/>
              </a:solidFill>
              <a:ln w="10795" cap="flat" cmpd="sng" algn="ctr">
                <a:noFill/>
                <a:prstDash val="solid"/>
                <a:headEnd type="none" w="med" len="med"/>
                <a:tailEnd type="none" w="med" len="med"/>
              </a:ln>
              <a:effectLst/>
            </p:spPr>
            <p:txBody>
              <a:bodyPr vert="horz" wrap="square" lIns="89646" tIns="44823" rIns="89646" bIns="44823" numCol="1" rtlCol="0" anchor="ctr" anchorCtr="0" compatLnSpc="1">
                <a:prstTxWarp prst="textNoShape">
                  <a:avLst/>
                </a:prstTxWarp>
              </a:bodyPr>
              <a:lstStyle/>
              <a:p>
                <a:pPr algn="ctr" defTabSz="896160" fontAlgn="base">
                  <a:spcBef>
                    <a:spcPct val="0"/>
                  </a:spcBef>
                  <a:spcAft>
                    <a:spcPct val="0"/>
                  </a:spcAft>
                </a:pPr>
                <a:endParaRPr lang="en-US" sz="1373" kern="0" dirty="0">
                  <a:gradFill>
                    <a:gsLst>
                      <a:gs pos="0">
                        <a:srgbClr val="FFFFFF"/>
                      </a:gs>
                      <a:gs pos="100000">
                        <a:srgbClr val="FFFFFF"/>
                      </a:gs>
                    </a:gsLst>
                    <a:lin ang="5400000" scaled="0"/>
                  </a:gradFill>
                  <a:latin typeface="Segoe UI"/>
                </a:endParaRPr>
              </a:p>
            </p:txBody>
          </p:sp>
        </p:gr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986" y="6241025"/>
            <a:ext cx="885233" cy="475146"/>
          </a:xfrm>
          <a:prstGeom prst="rect">
            <a:avLst/>
          </a:prstGeom>
        </p:spPr>
      </p:pic>
      <p:sp>
        <p:nvSpPr>
          <p:cNvPr id="25" name="Text Placeholder 8"/>
          <p:cNvSpPr txBox="1">
            <a:spLocks/>
          </p:cNvSpPr>
          <p:nvPr/>
        </p:nvSpPr>
        <p:spPr>
          <a:xfrm>
            <a:off x="257175" y="6304133"/>
            <a:ext cx="6854916" cy="412038"/>
          </a:xfrm>
          <a:prstGeom prst="rect">
            <a:avLst/>
          </a:prstGeom>
        </p:spPr>
        <p:txBody>
          <a:bodyPr lIns="179300" tIns="0" rIns="0" bIns="0" anchor="b" anchorCtr="0">
            <a:noAutofit/>
          </a:bodyPr>
          <a:lstStyle>
            <a:defPPr>
              <a:defRPr lang="en-US"/>
            </a:defPPr>
            <a:lvl1pPr marR="0" indent="0" algn="r" defTabSz="914425" fontAlgn="auto">
              <a:lnSpc>
                <a:spcPct val="100000"/>
              </a:lnSpc>
              <a:spcBef>
                <a:spcPts val="0"/>
              </a:spcBef>
              <a:spcAft>
                <a:spcPts val="0"/>
              </a:spcAft>
              <a:buClrTx/>
              <a:buSzPct val="90000"/>
              <a:buFont typeface="Arial" pitchFamily="34" charset="0"/>
              <a:buNone/>
              <a:tabLst/>
              <a:defRPr sz="800" spc="0" baseline="0">
                <a:solidFill>
                  <a:schemeClr val="accent3"/>
                </a:solidFill>
              </a:defRPr>
            </a:lvl1pPr>
            <a:lvl2pPr marL="573126" marR="0" indent="-233379" defTabSz="914425" fontAlgn="auto">
              <a:lnSpc>
                <a:spcPct val="90000"/>
              </a:lnSpc>
              <a:spcBef>
                <a:spcPct val="20000"/>
              </a:spcBef>
              <a:spcAft>
                <a:spcPts val="0"/>
              </a:spcAft>
              <a:buClrTx/>
              <a:buSzPct val="90000"/>
              <a:buFont typeface="Arial" pitchFamily="34" charset="0"/>
              <a:buChar char="•"/>
              <a:tabLst/>
              <a:defRPr sz="2000" spc="0" baseline="0">
                <a:gradFill>
                  <a:gsLst>
                    <a:gs pos="1250">
                      <a:schemeClr val="bg2"/>
                    </a:gs>
                    <a:gs pos="100000">
                      <a:schemeClr val="bg2"/>
                    </a:gs>
                  </a:gsLst>
                  <a:lin ang="5400000" scaled="0"/>
                </a:gradFill>
              </a:defRPr>
            </a:lvl2pPr>
            <a:lvl3pPr marL="798566" marR="0" indent="-225441" defTabSz="914425" fontAlgn="auto">
              <a:lnSpc>
                <a:spcPct val="90000"/>
              </a:lnSpc>
              <a:spcBef>
                <a:spcPct val="20000"/>
              </a:spcBef>
              <a:spcAft>
                <a:spcPts val="0"/>
              </a:spcAft>
              <a:buClrTx/>
              <a:buSzPct val="90000"/>
              <a:buFont typeface="Arial" pitchFamily="34" charset="0"/>
              <a:buChar char="•"/>
              <a:tabLst>
                <a:tab pos="798566" algn="l"/>
              </a:tabLst>
              <a:defRPr sz="2000" spc="0" baseline="0">
                <a:gradFill>
                  <a:gsLst>
                    <a:gs pos="1250">
                      <a:schemeClr val="bg2"/>
                    </a:gs>
                    <a:gs pos="100000">
                      <a:schemeClr val="bg2"/>
                    </a:gs>
                  </a:gsLst>
                  <a:lin ang="5400000" scaled="0"/>
                </a:gradFill>
              </a:defRPr>
            </a:lvl3pPr>
            <a:lvl4pPr marL="1030357" marR="0" indent="-231791" defTabSz="914425" fontAlgn="auto">
              <a:lnSpc>
                <a:spcPct val="90000"/>
              </a:lnSpc>
              <a:spcBef>
                <a:spcPct val="20000"/>
              </a:spcBef>
              <a:spcAft>
                <a:spcPts val="0"/>
              </a:spcAft>
              <a:buClrTx/>
              <a:buSzPct val="90000"/>
              <a:buFont typeface="Arial" pitchFamily="34" charset="0"/>
              <a:buChar char="•"/>
              <a:tabLst/>
              <a:defRPr spc="0" baseline="0">
                <a:gradFill>
                  <a:gsLst>
                    <a:gs pos="1250">
                      <a:schemeClr val="bg2"/>
                    </a:gs>
                    <a:gs pos="100000">
                      <a:schemeClr val="bg2"/>
                    </a:gs>
                  </a:gsLst>
                  <a:lin ang="5400000" scaled="0"/>
                </a:gradFill>
              </a:defRPr>
            </a:lvl4pPr>
            <a:lvl5pPr marL="1255795" marR="0" indent="-225441" defTabSz="914425" fontAlgn="auto">
              <a:lnSpc>
                <a:spcPct val="90000"/>
              </a:lnSpc>
              <a:spcBef>
                <a:spcPct val="20000"/>
              </a:spcBef>
              <a:spcAft>
                <a:spcPts val="0"/>
              </a:spcAft>
              <a:buClrTx/>
              <a:buSzPct val="90000"/>
              <a:buFont typeface="Arial" pitchFamily="34" charset="0"/>
              <a:buChar char="•"/>
              <a:tabLst>
                <a:tab pos="1255795" algn="l"/>
              </a:tabLst>
              <a:defRPr spc="0" baseline="0">
                <a:gradFill>
                  <a:gsLst>
                    <a:gs pos="1250">
                      <a:schemeClr val="bg2"/>
                    </a:gs>
                    <a:gs pos="100000">
                      <a:schemeClr val="bg2"/>
                    </a:gs>
                  </a:gsLst>
                  <a:lin ang="5400000" scaled="0"/>
                </a:gradFill>
              </a:defRPr>
            </a:lvl5pPr>
            <a:lvl6pPr marL="2514667" indent="-228607" defTabSz="914425">
              <a:spcBef>
                <a:spcPct val="20000"/>
              </a:spcBef>
              <a:buFont typeface="Arial" pitchFamily="34" charset="0"/>
              <a:buChar char="•"/>
              <a:defRPr sz="2000"/>
            </a:lvl6pPr>
            <a:lvl7pPr marL="2971878" indent="-228607" defTabSz="914425">
              <a:spcBef>
                <a:spcPct val="20000"/>
              </a:spcBef>
              <a:buFont typeface="Arial" pitchFamily="34" charset="0"/>
              <a:buChar char="•"/>
              <a:defRPr sz="2000"/>
            </a:lvl7pPr>
            <a:lvl8pPr marL="3429092" indent="-228607" defTabSz="914425">
              <a:spcBef>
                <a:spcPct val="20000"/>
              </a:spcBef>
              <a:buFont typeface="Arial" pitchFamily="34" charset="0"/>
              <a:buChar char="•"/>
              <a:defRPr sz="2000"/>
            </a:lvl8pPr>
            <a:lvl9pPr marL="3886303" indent="-228607" defTabSz="914425">
              <a:spcBef>
                <a:spcPct val="20000"/>
              </a:spcBef>
              <a:buFont typeface="Arial" pitchFamily="34" charset="0"/>
              <a:buChar char="•"/>
              <a:defRPr sz="2000"/>
            </a:lvl9pPr>
          </a:lstStyle>
          <a:p>
            <a:pPr algn="l" defTabSz="896419">
              <a:lnSpc>
                <a:spcPct val="90000"/>
              </a:lnSpc>
              <a:spcBef>
                <a:spcPct val="20000"/>
              </a:spcBef>
              <a:buClr>
                <a:srgbClr val="737373"/>
              </a:buClr>
              <a:buSzPct val="115000"/>
            </a:pPr>
            <a: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Microsoft Internal Data. Total Impressions Generated = 124 Million, Total Ads Analyzed = 51K, Analysis Period = July 1 – August 31, </a:t>
            </a: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2015.</a:t>
            </a:r>
          </a:p>
          <a:p>
            <a:pPr algn="l" defTabSz="896419">
              <a:lnSpc>
                <a:spcPct val="90000"/>
              </a:lnSpc>
              <a:spcBef>
                <a:spcPct val="20000"/>
              </a:spcBef>
              <a:buClr>
                <a:srgbClr val="737373"/>
              </a:buClr>
              <a:buSzPct val="115000"/>
            </a:pP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Note</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 This categories represent groups of similar keywords.</a:t>
            </a:r>
          </a:p>
        </p:txBody>
      </p:sp>
      <p:sp>
        <p:nvSpPr>
          <p:cNvPr id="5" name="Title 4"/>
          <p:cNvSpPr>
            <a:spLocks noGrp="1"/>
          </p:cNvSpPr>
          <p:nvPr>
            <p:ph type="title"/>
          </p:nvPr>
        </p:nvSpPr>
        <p:spPr>
          <a:xfrm>
            <a:off x="257175" y="296863"/>
            <a:ext cx="8686636" cy="892322"/>
          </a:xfrm>
        </p:spPr>
        <p:txBody>
          <a:bodyPr/>
          <a:lstStyle/>
          <a:p>
            <a:r>
              <a:rPr lang="en-US" sz="3600" spc="0" dirty="0">
                <a:solidFill>
                  <a:schemeClr val="accent1"/>
                </a:solidFill>
              </a:rPr>
              <a:t>Top performing </a:t>
            </a:r>
            <a:r>
              <a:rPr lang="en-US" sz="3600" spc="0" dirty="0" smtClean="0">
                <a:solidFill>
                  <a:schemeClr val="accent1"/>
                </a:solidFill>
              </a:rPr>
              <a:t>copy: </a:t>
            </a:r>
            <a:r>
              <a:rPr lang="en-US" sz="3600" spc="0" dirty="0" err="1" smtClean="0">
                <a:solidFill>
                  <a:schemeClr val="accent1"/>
                </a:solidFill>
              </a:rPr>
              <a:t>Sitelink</a:t>
            </a:r>
            <a:r>
              <a:rPr lang="en-US" sz="3600" spc="0" dirty="0" smtClean="0">
                <a:solidFill>
                  <a:schemeClr val="accent1"/>
                </a:solidFill>
              </a:rPr>
              <a:t> </a:t>
            </a:r>
            <a:r>
              <a:rPr lang="en-US" sz="3600" spc="0" dirty="0">
                <a:solidFill>
                  <a:schemeClr val="accent1"/>
                </a:solidFill>
              </a:rPr>
              <a:t>Extensions</a:t>
            </a:r>
          </a:p>
        </p:txBody>
      </p:sp>
      <p:sp>
        <p:nvSpPr>
          <p:cNvPr id="17" name="Rectangle 16"/>
          <p:cNvSpPr/>
          <p:nvPr/>
        </p:nvSpPr>
        <p:spPr>
          <a:xfrm>
            <a:off x="252141" y="825138"/>
            <a:ext cx="8610146" cy="511281"/>
          </a:xfrm>
          <a:prstGeom prst="rect">
            <a:avLst/>
          </a:prstGeom>
          <a:noFill/>
        </p:spPr>
        <p:txBody>
          <a:bodyPr wrap="square" lIns="179300" tIns="143440" rIns="179300" bIns="143440">
            <a:spAutoFit/>
          </a:bodyPr>
          <a:lstStyle/>
          <a:p>
            <a:pPr defTabSz="914258">
              <a:lnSpc>
                <a:spcPct val="90000"/>
              </a:lnSpc>
              <a:spcBef>
                <a:spcPct val="20000"/>
              </a:spcBef>
              <a:buSzPct val="90000"/>
            </a:pPr>
            <a:r>
              <a:rPr lang="en-US" sz="1600" dirty="0">
                <a:solidFill>
                  <a:schemeClr val="accent6"/>
                </a:solidFill>
                <a:cs typeface="Segoe UI Semilight" panose="020B0402040204020203" pitchFamily="34" charset="0"/>
              </a:rPr>
              <a:t>Apparel and accessories/clothing and shoes</a:t>
            </a:r>
          </a:p>
        </p:txBody>
      </p:sp>
    </p:spTree>
    <p:extLst>
      <p:ext uri="{BB962C8B-B14F-4D97-AF65-F5344CB8AC3E}">
        <p14:creationId xmlns:p14="http://schemas.microsoft.com/office/powerpoint/2010/main" val="273143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000601"/>
              </p:ext>
            </p:extLst>
          </p:nvPr>
        </p:nvGraphicFramePr>
        <p:xfrm>
          <a:off x="448256" y="1288165"/>
          <a:ext cx="8413062" cy="4904520"/>
        </p:xfrm>
        <a:graphic>
          <a:graphicData uri="http://schemas.openxmlformats.org/drawingml/2006/table">
            <a:tbl>
              <a:tblPr/>
              <a:tblGrid>
                <a:gridCol w="835170">
                  <a:extLst>
                    <a:ext uri="{9D8B030D-6E8A-4147-A177-3AD203B41FA5}">
                      <a16:colId xmlns:a16="http://schemas.microsoft.com/office/drawing/2014/main" val="2854343769"/>
                    </a:ext>
                  </a:extLst>
                </a:gridCol>
                <a:gridCol w="444024">
                  <a:extLst>
                    <a:ext uri="{9D8B030D-6E8A-4147-A177-3AD203B41FA5}">
                      <a16:colId xmlns:a16="http://schemas.microsoft.com/office/drawing/2014/main" val="4101576884"/>
                    </a:ext>
                  </a:extLst>
                </a:gridCol>
                <a:gridCol w="254781">
                  <a:extLst>
                    <a:ext uri="{9D8B030D-6E8A-4147-A177-3AD203B41FA5}">
                      <a16:colId xmlns:a16="http://schemas.microsoft.com/office/drawing/2014/main" val="1971085004"/>
                    </a:ext>
                  </a:extLst>
                </a:gridCol>
                <a:gridCol w="254781">
                  <a:extLst>
                    <a:ext uri="{9D8B030D-6E8A-4147-A177-3AD203B41FA5}">
                      <a16:colId xmlns:a16="http://schemas.microsoft.com/office/drawing/2014/main" val="4249243233"/>
                    </a:ext>
                  </a:extLst>
                </a:gridCol>
                <a:gridCol w="254781">
                  <a:extLst>
                    <a:ext uri="{9D8B030D-6E8A-4147-A177-3AD203B41FA5}">
                      <a16:colId xmlns:a16="http://schemas.microsoft.com/office/drawing/2014/main" val="1356188846"/>
                    </a:ext>
                  </a:extLst>
                </a:gridCol>
                <a:gridCol w="254781">
                  <a:extLst>
                    <a:ext uri="{9D8B030D-6E8A-4147-A177-3AD203B41FA5}">
                      <a16:colId xmlns:a16="http://schemas.microsoft.com/office/drawing/2014/main" val="476321887"/>
                    </a:ext>
                  </a:extLst>
                </a:gridCol>
                <a:gridCol w="254781">
                  <a:extLst>
                    <a:ext uri="{9D8B030D-6E8A-4147-A177-3AD203B41FA5}">
                      <a16:colId xmlns:a16="http://schemas.microsoft.com/office/drawing/2014/main" val="3538389225"/>
                    </a:ext>
                  </a:extLst>
                </a:gridCol>
                <a:gridCol w="254781">
                  <a:extLst>
                    <a:ext uri="{9D8B030D-6E8A-4147-A177-3AD203B41FA5}">
                      <a16:colId xmlns:a16="http://schemas.microsoft.com/office/drawing/2014/main" val="1108306307"/>
                    </a:ext>
                  </a:extLst>
                </a:gridCol>
                <a:gridCol w="254781">
                  <a:extLst>
                    <a:ext uri="{9D8B030D-6E8A-4147-A177-3AD203B41FA5}">
                      <a16:colId xmlns:a16="http://schemas.microsoft.com/office/drawing/2014/main" val="3549945335"/>
                    </a:ext>
                  </a:extLst>
                </a:gridCol>
                <a:gridCol w="254781">
                  <a:extLst>
                    <a:ext uri="{9D8B030D-6E8A-4147-A177-3AD203B41FA5}">
                      <a16:colId xmlns:a16="http://schemas.microsoft.com/office/drawing/2014/main" val="1753892731"/>
                    </a:ext>
                  </a:extLst>
                </a:gridCol>
                <a:gridCol w="254781">
                  <a:extLst>
                    <a:ext uri="{9D8B030D-6E8A-4147-A177-3AD203B41FA5}">
                      <a16:colId xmlns:a16="http://schemas.microsoft.com/office/drawing/2014/main" val="1544559469"/>
                    </a:ext>
                  </a:extLst>
                </a:gridCol>
                <a:gridCol w="254781">
                  <a:extLst>
                    <a:ext uri="{9D8B030D-6E8A-4147-A177-3AD203B41FA5}">
                      <a16:colId xmlns:a16="http://schemas.microsoft.com/office/drawing/2014/main" val="3763608800"/>
                    </a:ext>
                  </a:extLst>
                </a:gridCol>
                <a:gridCol w="254781">
                  <a:extLst>
                    <a:ext uri="{9D8B030D-6E8A-4147-A177-3AD203B41FA5}">
                      <a16:colId xmlns:a16="http://schemas.microsoft.com/office/drawing/2014/main" val="2206223986"/>
                    </a:ext>
                  </a:extLst>
                </a:gridCol>
                <a:gridCol w="254781">
                  <a:extLst>
                    <a:ext uri="{9D8B030D-6E8A-4147-A177-3AD203B41FA5}">
                      <a16:colId xmlns:a16="http://schemas.microsoft.com/office/drawing/2014/main" val="1104837226"/>
                    </a:ext>
                  </a:extLst>
                </a:gridCol>
                <a:gridCol w="254781">
                  <a:extLst>
                    <a:ext uri="{9D8B030D-6E8A-4147-A177-3AD203B41FA5}">
                      <a16:colId xmlns:a16="http://schemas.microsoft.com/office/drawing/2014/main" val="1830166966"/>
                    </a:ext>
                  </a:extLst>
                </a:gridCol>
                <a:gridCol w="254781">
                  <a:extLst>
                    <a:ext uri="{9D8B030D-6E8A-4147-A177-3AD203B41FA5}">
                      <a16:colId xmlns:a16="http://schemas.microsoft.com/office/drawing/2014/main" val="2304638507"/>
                    </a:ext>
                  </a:extLst>
                </a:gridCol>
                <a:gridCol w="254781">
                  <a:extLst>
                    <a:ext uri="{9D8B030D-6E8A-4147-A177-3AD203B41FA5}">
                      <a16:colId xmlns:a16="http://schemas.microsoft.com/office/drawing/2014/main" val="387831196"/>
                    </a:ext>
                  </a:extLst>
                </a:gridCol>
                <a:gridCol w="254781">
                  <a:extLst>
                    <a:ext uri="{9D8B030D-6E8A-4147-A177-3AD203B41FA5}">
                      <a16:colId xmlns:a16="http://schemas.microsoft.com/office/drawing/2014/main" val="2535765396"/>
                    </a:ext>
                  </a:extLst>
                </a:gridCol>
                <a:gridCol w="254781">
                  <a:extLst>
                    <a:ext uri="{9D8B030D-6E8A-4147-A177-3AD203B41FA5}">
                      <a16:colId xmlns:a16="http://schemas.microsoft.com/office/drawing/2014/main" val="4290376673"/>
                    </a:ext>
                  </a:extLst>
                </a:gridCol>
                <a:gridCol w="254781">
                  <a:extLst>
                    <a:ext uri="{9D8B030D-6E8A-4147-A177-3AD203B41FA5}">
                      <a16:colId xmlns:a16="http://schemas.microsoft.com/office/drawing/2014/main" val="861021220"/>
                    </a:ext>
                  </a:extLst>
                </a:gridCol>
                <a:gridCol w="254781">
                  <a:extLst>
                    <a:ext uri="{9D8B030D-6E8A-4147-A177-3AD203B41FA5}">
                      <a16:colId xmlns:a16="http://schemas.microsoft.com/office/drawing/2014/main" val="3046125826"/>
                    </a:ext>
                  </a:extLst>
                </a:gridCol>
                <a:gridCol w="254781">
                  <a:extLst>
                    <a:ext uri="{9D8B030D-6E8A-4147-A177-3AD203B41FA5}">
                      <a16:colId xmlns:a16="http://schemas.microsoft.com/office/drawing/2014/main" val="2937119385"/>
                    </a:ext>
                  </a:extLst>
                </a:gridCol>
                <a:gridCol w="254781">
                  <a:extLst>
                    <a:ext uri="{9D8B030D-6E8A-4147-A177-3AD203B41FA5}">
                      <a16:colId xmlns:a16="http://schemas.microsoft.com/office/drawing/2014/main" val="2787205774"/>
                    </a:ext>
                  </a:extLst>
                </a:gridCol>
                <a:gridCol w="254781">
                  <a:extLst>
                    <a:ext uri="{9D8B030D-6E8A-4147-A177-3AD203B41FA5}">
                      <a16:colId xmlns:a16="http://schemas.microsoft.com/office/drawing/2014/main" val="2753164636"/>
                    </a:ext>
                  </a:extLst>
                </a:gridCol>
                <a:gridCol w="254781">
                  <a:extLst>
                    <a:ext uri="{9D8B030D-6E8A-4147-A177-3AD203B41FA5}">
                      <a16:colId xmlns:a16="http://schemas.microsoft.com/office/drawing/2014/main" val="262991307"/>
                    </a:ext>
                  </a:extLst>
                </a:gridCol>
                <a:gridCol w="254781">
                  <a:extLst>
                    <a:ext uri="{9D8B030D-6E8A-4147-A177-3AD203B41FA5}">
                      <a16:colId xmlns:a16="http://schemas.microsoft.com/office/drawing/2014/main" val="1728101575"/>
                    </a:ext>
                  </a:extLst>
                </a:gridCol>
                <a:gridCol w="254781">
                  <a:extLst>
                    <a:ext uri="{9D8B030D-6E8A-4147-A177-3AD203B41FA5}">
                      <a16:colId xmlns:a16="http://schemas.microsoft.com/office/drawing/2014/main" val="732975048"/>
                    </a:ext>
                  </a:extLst>
                </a:gridCol>
                <a:gridCol w="254781">
                  <a:extLst>
                    <a:ext uri="{9D8B030D-6E8A-4147-A177-3AD203B41FA5}">
                      <a16:colId xmlns:a16="http://schemas.microsoft.com/office/drawing/2014/main" val="1384890650"/>
                    </a:ext>
                  </a:extLst>
                </a:gridCol>
                <a:gridCol w="254781">
                  <a:extLst>
                    <a:ext uri="{9D8B030D-6E8A-4147-A177-3AD203B41FA5}">
                      <a16:colId xmlns:a16="http://schemas.microsoft.com/office/drawing/2014/main" val="2785506443"/>
                    </a:ext>
                  </a:extLst>
                </a:gridCol>
                <a:gridCol w="254781">
                  <a:extLst>
                    <a:ext uri="{9D8B030D-6E8A-4147-A177-3AD203B41FA5}">
                      <a16:colId xmlns:a16="http://schemas.microsoft.com/office/drawing/2014/main" val="450476770"/>
                    </a:ext>
                  </a:extLst>
                </a:gridCol>
              </a:tblGrid>
              <a:tr h="542545">
                <a:tc>
                  <a:txBody>
                    <a:bodyPr/>
                    <a:lstStyle/>
                    <a:p>
                      <a:pPr marL="0" algn="l" defTabSz="932664" rtl="0" eaLnBrk="1" fontAlgn="b" latinLnBrk="0" hangingPunct="1"/>
                      <a:endPar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 Off</a:t>
                      </a:r>
                    </a:p>
                  </a:txBody>
                  <a:tcPr marL="0" marR="0" marT="0" marB="0" vert="vert27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Accessories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Brands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Call To Action</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Cheap / Affordable</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Custom</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Deals / Discounts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Delivery / Shipping</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DKI</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Dorm</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Dorm Furniture</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Fast / Easy</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Free</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Lighting</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Local</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Material</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Online</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Price / Pricing</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Products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Quality</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Roommate</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Sales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Save</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Selection</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Services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Small Appliances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Store</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Styles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Superlatives</a:t>
                      </a:r>
                    </a:p>
                  </a:txBody>
                  <a:tcPr marL="0" marR="0" marT="0" marB="0" vert="vert27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9443355"/>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 Off</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C2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91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818"/>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D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FC2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541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9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B9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2E1F"/>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C06"/>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A1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D1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541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E17"/>
                    </a:solidFill>
                  </a:tcPr>
                </a:tc>
                <a:extLst>
                  <a:ext uri="{0D108BD9-81ED-4DB2-BD59-A6C34878D82A}">
                    <a16:rowId xmlns:a16="http://schemas.microsoft.com/office/drawing/2014/main" val="850000978"/>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Accessories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82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797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E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9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BD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C7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51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B0E"/>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A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EB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9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707"/>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C406"/>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17D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B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A909"/>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96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B8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84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404"/>
                    </a:solidFill>
                  </a:tcPr>
                </a:tc>
                <a:extLst>
                  <a:ext uri="{0D108BD9-81ED-4DB2-BD59-A6C34878D82A}">
                    <a16:rowId xmlns:a16="http://schemas.microsoft.com/office/drawing/2014/main" val="2545044797"/>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Brands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E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2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D2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0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0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9B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0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102"/>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D5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880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8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C6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0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D004"/>
                    </a:solidFill>
                  </a:tcPr>
                </a:tc>
                <a:extLst>
                  <a:ext uri="{0D108BD9-81ED-4DB2-BD59-A6C34878D82A}">
                    <a16:rowId xmlns:a16="http://schemas.microsoft.com/office/drawing/2014/main" val="2727618847"/>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Call To Action</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3C4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8C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1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4D1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8E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D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51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1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0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3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4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C1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7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F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95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F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8D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82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C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EB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2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87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803"/>
                    </a:solidFill>
                  </a:tcPr>
                </a:tc>
                <a:extLst>
                  <a:ext uri="{0D108BD9-81ED-4DB2-BD59-A6C34878D82A}">
                    <a16:rowId xmlns:a16="http://schemas.microsoft.com/office/drawing/2014/main" val="1347966021"/>
                  </a:ext>
                </a:extLst>
              </a:tr>
              <a:tr h="246549">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Cheap / Affordable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90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1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A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50A"/>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9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A0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2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D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6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0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6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11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29D0B"/>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5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8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002"/>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8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7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006"/>
                    </a:solidFill>
                  </a:tcPr>
                </a:tc>
                <a:extLst>
                  <a:ext uri="{0D108BD9-81ED-4DB2-BD59-A6C34878D82A}">
                    <a16:rowId xmlns:a16="http://schemas.microsoft.com/office/drawing/2014/main" val="2879822514"/>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Custom</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E1C"/>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112"/>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519"/>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A1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F1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F17"/>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514"/>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BC8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81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A22"/>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5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F1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00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4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D1C"/>
                    </a:solidFill>
                  </a:tcPr>
                </a:tc>
                <a:extLst>
                  <a:ext uri="{0D108BD9-81ED-4DB2-BD59-A6C34878D82A}">
                    <a16:rowId xmlns:a16="http://schemas.microsoft.com/office/drawing/2014/main" val="3046053283"/>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Deals / Discounts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2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8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E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D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4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0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2E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EAA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ED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60C"/>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C5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51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F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0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81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F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A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11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1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CC9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7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7CE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C506"/>
                    </a:solidFill>
                  </a:tcPr>
                </a:tc>
                <a:extLst>
                  <a:ext uri="{0D108BD9-81ED-4DB2-BD59-A6C34878D82A}">
                    <a16:rowId xmlns:a16="http://schemas.microsoft.com/office/drawing/2014/main" val="811721195"/>
                  </a:ext>
                </a:extLst>
              </a:tr>
              <a:tr h="246549">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Delivery / Shipping</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D60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1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D60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F0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A60A"/>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EE0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D6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F0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5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EE00"/>
                    </a:solidFill>
                  </a:tcPr>
                </a:tc>
                <a:extLst>
                  <a:ext uri="{0D108BD9-81ED-4DB2-BD59-A6C34878D82A}">
                    <a16:rowId xmlns:a16="http://schemas.microsoft.com/office/drawing/2014/main" val="3573920745"/>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DKI</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1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8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8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C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EB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A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6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8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1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C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E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C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C4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0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EA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EC2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1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C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41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6AE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1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92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601"/>
                    </a:solidFill>
                  </a:tcPr>
                </a:tc>
                <a:extLst>
                  <a:ext uri="{0D108BD9-81ED-4DB2-BD59-A6C34878D82A}">
                    <a16:rowId xmlns:a16="http://schemas.microsoft.com/office/drawing/2014/main" val="1686351755"/>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Dorm</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1B3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BA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C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72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3AD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F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B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B8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2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4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9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6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5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8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D1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81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9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5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C5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94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extLst>
                  <a:ext uri="{0D108BD9-81ED-4DB2-BD59-A6C34878D82A}">
                    <a16:rowId xmlns:a16="http://schemas.microsoft.com/office/drawing/2014/main" val="4182511791"/>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Dorm Furniture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2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E1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EA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C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97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97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C5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A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006"/>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2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8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9B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9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C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2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B0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C506"/>
                    </a:solidFill>
                  </a:tcPr>
                </a:tc>
                <a:extLst>
                  <a:ext uri="{0D108BD9-81ED-4DB2-BD59-A6C34878D82A}">
                    <a16:rowId xmlns:a16="http://schemas.microsoft.com/office/drawing/2014/main" val="3353226833"/>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Free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A04"/>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1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09"/>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707"/>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A60A"/>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C05"/>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D6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10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5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extLst>
                  <a:ext uri="{0D108BD9-81ED-4DB2-BD59-A6C34878D82A}">
                    <a16:rowId xmlns:a16="http://schemas.microsoft.com/office/drawing/2014/main" val="267144486"/>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Lighting</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C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541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B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4E1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72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D1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8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82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B8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3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106"/>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C1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C"/>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B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E2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0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51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5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B2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2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70C"/>
                    </a:solidFill>
                  </a:tcPr>
                </a:tc>
                <a:extLst>
                  <a:ext uri="{0D108BD9-81ED-4DB2-BD59-A6C34878D82A}">
                    <a16:rowId xmlns:a16="http://schemas.microsoft.com/office/drawing/2014/main" val="2452902459"/>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Local</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A1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E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E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92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217"/>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0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30F"/>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A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9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1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2E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52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41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6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E21"/>
                    </a:solidFill>
                  </a:tcPr>
                </a:tc>
                <a:extLst>
                  <a:ext uri="{0D108BD9-81ED-4DB2-BD59-A6C34878D82A}">
                    <a16:rowId xmlns:a16="http://schemas.microsoft.com/office/drawing/2014/main" val="1089451801"/>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Material</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41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8A0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B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541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B0B"/>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A6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D0E"/>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7E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B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E0D"/>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6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A5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E1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5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0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4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extLst>
                  <a:ext uri="{0D108BD9-81ED-4DB2-BD59-A6C34878D82A}">
                    <a16:rowId xmlns:a16="http://schemas.microsoft.com/office/drawing/2014/main" val="3475970274"/>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Online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9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BD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541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5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9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3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C3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8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92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F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B0E"/>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6B6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F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2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9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EE0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6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CE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A6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B108"/>
                    </a:solidFill>
                  </a:tcPr>
                </a:tc>
                <a:extLst>
                  <a:ext uri="{0D108BD9-81ED-4DB2-BD59-A6C34878D82A}">
                    <a16:rowId xmlns:a16="http://schemas.microsoft.com/office/drawing/2014/main" val="3040498462"/>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Param Insertion</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1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5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3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BF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A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B009"/>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5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7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C5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3AD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B1A"/>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8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521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11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6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5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72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B8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62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extLst>
                  <a:ext uri="{0D108BD9-81ED-4DB2-BD59-A6C34878D82A}">
                    <a16:rowId xmlns:a16="http://schemas.microsoft.com/office/drawing/2014/main" val="4004520310"/>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Price / Pricing</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E0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40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1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2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1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2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0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92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BA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97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B308"/>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A09"/>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8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D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21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902"/>
                    </a:solidFill>
                  </a:tcPr>
                </a:tc>
                <a:extLst>
                  <a:ext uri="{0D108BD9-81ED-4DB2-BD59-A6C34878D82A}">
                    <a16:rowId xmlns:a16="http://schemas.microsoft.com/office/drawing/2014/main" val="1662265809"/>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Products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C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1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1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3AD09"/>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D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CA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0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102"/>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5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317"/>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304"/>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7CE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AF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507"/>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2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5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0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72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F2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606"/>
                    </a:solidFill>
                  </a:tcPr>
                </a:tc>
                <a:extLst>
                  <a:ext uri="{0D108BD9-81ED-4DB2-BD59-A6C34878D82A}">
                    <a16:rowId xmlns:a16="http://schemas.microsoft.com/office/drawing/2014/main" val="3615045172"/>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Quality</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B1D"/>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71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6B6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7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A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91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D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1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614"/>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F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B09"/>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B1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AF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2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E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F1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C705"/>
                    </a:solidFill>
                  </a:tcPr>
                </a:tc>
                <a:extLst>
                  <a:ext uri="{0D108BD9-81ED-4DB2-BD59-A6C34878D82A}">
                    <a16:rowId xmlns:a16="http://schemas.microsoft.com/office/drawing/2014/main" val="4138098627"/>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Roommate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CF04"/>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70A"/>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51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B0E"/>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D2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40D"/>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0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1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B07"/>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3950C"/>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B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B508"/>
                    </a:solidFill>
                  </a:tcPr>
                </a:tc>
                <a:extLst>
                  <a:ext uri="{0D108BD9-81ED-4DB2-BD59-A6C34878D82A}">
                    <a16:rowId xmlns:a16="http://schemas.microsoft.com/office/drawing/2014/main" val="691722166"/>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Sales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1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D1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10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FC2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E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9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01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1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8B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6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B6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3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8D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B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3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C8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8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05"/>
                    </a:solidFill>
                  </a:tcPr>
                </a:tc>
                <a:extLst>
                  <a:ext uri="{0D108BD9-81ED-4DB2-BD59-A6C34878D82A}">
                    <a16:rowId xmlns:a16="http://schemas.microsoft.com/office/drawing/2014/main" val="3230967522"/>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Save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D02"/>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1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F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C0E"/>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71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F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AA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C1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C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70E"/>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C30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21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F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A1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C008"/>
                    </a:solidFill>
                  </a:tcPr>
                </a:tc>
                <a:extLst>
                  <a:ext uri="{0D108BD9-81ED-4DB2-BD59-A6C34878D82A}">
                    <a16:rowId xmlns:a16="http://schemas.microsoft.com/office/drawing/2014/main" val="4020448256"/>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Small Appliances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8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3AD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C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E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B1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C1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BE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6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F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5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6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A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03"/>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41E"/>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EC9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6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1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E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EC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6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B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5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3BC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EC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705"/>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D01"/>
                    </a:solidFill>
                  </a:tcPr>
                </a:tc>
                <a:extLst>
                  <a:ext uri="{0D108BD9-81ED-4DB2-BD59-A6C34878D82A}">
                    <a16:rowId xmlns:a16="http://schemas.microsoft.com/office/drawing/2014/main" val="4293254530"/>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Store</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2E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C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EC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451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516"/>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AE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40C"/>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F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12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6B6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1E2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61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401C"/>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0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9C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212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71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B18"/>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F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514"/>
                    </a:solidFill>
                  </a:tcPr>
                </a:tc>
                <a:extLst>
                  <a:ext uri="{0D108BD9-81ED-4DB2-BD59-A6C34878D82A}">
                    <a16:rowId xmlns:a16="http://schemas.microsoft.com/office/drawing/2014/main" val="3190828908"/>
                  </a:ext>
                </a:extLst>
              </a:tr>
              <a:tr h="154542">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Styles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81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30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9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909"/>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D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5B1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F08"/>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A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E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1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E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11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4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2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707"/>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2A1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27D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9A0E"/>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B50A"/>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B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0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741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10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10F"/>
                    </a:solidFill>
                  </a:tcPr>
                </a:tc>
                <a:extLst>
                  <a:ext uri="{0D108BD9-81ED-4DB2-BD59-A6C34878D82A}">
                    <a16:rowId xmlns:a16="http://schemas.microsoft.com/office/drawing/2014/main" val="2060543718"/>
                  </a:ext>
                </a:extLst>
              </a:tr>
              <a:tr h="159869">
                <a:tc>
                  <a:txBody>
                    <a:bodyPr/>
                    <a:lstStyle/>
                    <a:p>
                      <a:pPr marL="0" algn="l" defTabSz="932664" rtl="0" eaLnBrk="1" fontAlgn="b" latinLnBrk="0" hangingPunct="1"/>
                      <a:r>
                        <a:rPr lang="en-US" sz="800" b="0" i="0" u="none" strike="noStrike" kern="1200" dirty="0">
                          <a:gradFill>
                            <a:gsLst>
                              <a:gs pos="0">
                                <a:schemeClr val="accent6"/>
                              </a:gs>
                              <a:gs pos="100000">
                                <a:schemeClr val="accent6"/>
                              </a:gs>
                            </a:gsLst>
                            <a:lin ang="5400000" scaled="0"/>
                          </a:gradFill>
                          <a:effectLst/>
                          <a:latin typeface="Segoe UI" panose="020B0502040204020203" pitchFamily="34" charset="0"/>
                          <a:ea typeface="+mn-ea"/>
                          <a:cs typeface="Segoe UI" panose="020B0502040204020203" pitchFamily="34" charset="0"/>
                        </a:rPr>
                        <a:t>Superlatives</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F1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69F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D90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B990C"/>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A60C"/>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A02"/>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C208"/>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CE04"/>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F08"/>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711"/>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7C13"/>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920F"/>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90E"/>
                    </a:solidFill>
                  </a:tcPr>
                </a:tc>
                <a:tc>
                  <a:txBody>
                    <a:bodyPr/>
                    <a:lstStyle/>
                    <a:p>
                      <a:pPr algn="l"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8F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8411"/>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B90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6317"/>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69E0B"/>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391D"/>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C10"/>
                    </a:solidFill>
                  </a:tcPr>
                </a:tc>
                <a:tc>
                  <a:txBody>
                    <a:bodyPr/>
                    <a:lstStyle/>
                    <a:p>
                      <a:pPr algn="r" fontAlgn="b"/>
                      <a:endParaRPr lang="en-US" sz="5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5"/>
                    </a:solidFill>
                  </a:tcPr>
                </a:tc>
                <a:extLst>
                  <a:ext uri="{0D108BD9-81ED-4DB2-BD59-A6C34878D82A}">
                    <a16:rowId xmlns:a16="http://schemas.microsoft.com/office/drawing/2014/main" val="1387175420"/>
                  </a:ext>
                </a:extLst>
              </a:tr>
            </a:tbl>
          </a:graphicData>
        </a:graphic>
      </p:graphicFrame>
      <p:sp>
        <p:nvSpPr>
          <p:cNvPr id="15" name="Title 1"/>
          <p:cNvSpPr>
            <a:spLocks noGrp="1"/>
          </p:cNvSpPr>
          <p:nvPr>
            <p:ph type="title"/>
          </p:nvPr>
        </p:nvSpPr>
        <p:spPr>
          <a:xfrm>
            <a:off x="257175" y="296863"/>
            <a:ext cx="8743447" cy="830468"/>
          </a:xfrm>
        </p:spPr>
        <p:txBody>
          <a:bodyPr/>
          <a:lstStyle/>
          <a:p>
            <a:pPr defTabSz="914258">
              <a:spcBef>
                <a:spcPct val="20000"/>
              </a:spcBef>
              <a:buSzPct val="90000"/>
            </a:pPr>
            <a:r>
              <a:rPr lang="en-US" sz="3600" spc="0" dirty="0">
                <a:solidFill>
                  <a:schemeClr val="accent1"/>
                </a:solidFill>
              </a:rPr>
              <a:t>Words that </a:t>
            </a:r>
            <a:r>
              <a:rPr lang="en-US" sz="3600" spc="0" dirty="0" smtClean="0">
                <a:solidFill>
                  <a:schemeClr val="accent1"/>
                </a:solidFill>
              </a:rPr>
              <a:t>work — back </a:t>
            </a:r>
            <a:r>
              <a:rPr lang="en-US" sz="3600" spc="0" dirty="0">
                <a:solidFill>
                  <a:schemeClr val="accent1"/>
                </a:solidFill>
              </a:rPr>
              <a:t>to </a:t>
            </a:r>
            <a:r>
              <a:rPr lang="en-US" sz="3600" spc="0" dirty="0" smtClean="0">
                <a:solidFill>
                  <a:schemeClr val="accent1"/>
                </a:solidFill>
              </a:rPr>
              <a:t>college</a:t>
            </a:r>
            <a:endParaRPr lang="en-US" sz="2000" spc="0" dirty="0">
              <a:solidFill>
                <a:schemeClr val="tx1">
                  <a:lumMod val="50000"/>
                </a:schemeClr>
              </a:solidFill>
              <a:cs typeface="Segoe UI Semilight" panose="020B0402040204020203" pitchFamily="34" charset="0"/>
            </a:endParaRPr>
          </a:p>
        </p:txBody>
      </p:sp>
      <p:sp>
        <p:nvSpPr>
          <p:cNvPr id="17" name="Rectangle 16"/>
          <p:cNvSpPr/>
          <p:nvPr/>
        </p:nvSpPr>
        <p:spPr>
          <a:xfrm>
            <a:off x="7485630" y="987775"/>
            <a:ext cx="1419491" cy="271577"/>
          </a:xfrm>
          <a:prstGeom prst="rect">
            <a:avLst/>
          </a:prstGeom>
          <a:solidFill>
            <a:schemeClr val="bg1"/>
          </a:solidFill>
        </p:spPr>
        <p:txBody>
          <a:bodyPr wrap="none">
            <a:spAutoFit/>
          </a:bodyPr>
          <a:lstStyle/>
          <a:p>
            <a:pPr algn="r" defTabSz="914460" fontAlgn="b"/>
            <a:r>
              <a:rPr lang="en-US" sz="1176" b="1" dirty="0">
                <a:gradFill>
                  <a:gsLst>
                    <a:gs pos="0">
                      <a:srgbClr val="004B50">
                        <a:lumMod val="90000"/>
                        <a:lumOff val="10000"/>
                      </a:srgbClr>
                    </a:gs>
                    <a:gs pos="100000">
                      <a:srgbClr val="004B50">
                        <a:lumMod val="90000"/>
                        <a:lumOff val="10000"/>
                      </a:srgbClr>
                    </a:gs>
                  </a:gsLst>
                  <a:lin ang="5400000" scaled="0"/>
                </a:gradFill>
                <a:latin typeface="Segoe UI"/>
                <a:cs typeface="Segoe UI" panose="020B0502040204020203" pitchFamily="34" charset="0"/>
              </a:rPr>
              <a:t>AD DESCRIPTION</a:t>
            </a:r>
          </a:p>
        </p:txBody>
      </p:sp>
      <p:sp>
        <p:nvSpPr>
          <p:cNvPr id="18" name="Text Placeholder 8"/>
          <p:cNvSpPr txBox="1">
            <a:spLocks/>
          </p:cNvSpPr>
          <p:nvPr/>
        </p:nvSpPr>
        <p:spPr>
          <a:xfrm>
            <a:off x="257176" y="6304133"/>
            <a:ext cx="7034438" cy="393530"/>
          </a:xfrm>
          <a:prstGeom prst="rect">
            <a:avLst/>
          </a:prstGeom>
        </p:spPr>
        <p:txBody>
          <a:bodyPr lIns="179300" tIns="0" rIns="0" bIns="0" anchor="b" anchorCtr="0">
            <a:noAutofit/>
          </a:bodyPr>
          <a:lstStyle>
            <a:defPPr>
              <a:defRPr lang="en-US"/>
            </a:defPPr>
            <a:lvl1pPr marR="0" indent="0" algn="r" defTabSz="914425" fontAlgn="auto">
              <a:lnSpc>
                <a:spcPct val="100000"/>
              </a:lnSpc>
              <a:spcBef>
                <a:spcPts val="0"/>
              </a:spcBef>
              <a:spcAft>
                <a:spcPts val="0"/>
              </a:spcAft>
              <a:buClrTx/>
              <a:buSzPct val="90000"/>
              <a:buFont typeface="Arial" pitchFamily="34" charset="0"/>
              <a:buNone/>
              <a:tabLst/>
              <a:defRPr sz="800" spc="0" baseline="0">
                <a:solidFill>
                  <a:schemeClr val="accent3"/>
                </a:solidFill>
              </a:defRPr>
            </a:lvl1pPr>
            <a:lvl2pPr marL="573126" marR="0" indent="-233379" defTabSz="914425" fontAlgn="auto">
              <a:lnSpc>
                <a:spcPct val="90000"/>
              </a:lnSpc>
              <a:spcBef>
                <a:spcPct val="20000"/>
              </a:spcBef>
              <a:spcAft>
                <a:spcPts val="0"/>
              </a:spcAft>
              <a:buClrTx/>
              <a:buSzPct val="90000"/>
              <a:buFont typeface="Arial" pitchFamily="34" charset="0"/>
              <a:buChar char="•"/>
              <a:tabLst/>
              <a:defRPr sz="2000" spc="0" baseline="0">
                <a:gradFill>
                  <a:gsLst>
                    <a:gs pos="1250">
                      <a:schemeClr val="bg2"/>
                    </a:gs>
                    <a:gs pos="100000">
                      <a:schemeClr val="bg2"/>
                    </a:gs>
                  </a:gsLst>
                  <a:lin ang="5400000" scaled="0"/>
                </a:gradFill>
              </a:defRPr>
            </a:lvl2pPr>
            <a:lvl3pPr marL="798566" marR="0" indent="-225441" defTabSz="914425" fontAlgn="auto">
              <a:lnSpc>
                <a:spcPct val="90000"/>
              </a:lnSpc>
              <a:spcBef>
                <a:spcPct val="20000"/>
              </a:spcBef>
              <a:spcAft>
                <a:spcPts val="0"/>
              </a:spcAft>
              <a:buClrTx/>
              <a:buSzPct val="90000"/>
              <a:buFont typeface="Arial" pitchFamily="34" charset="0"/>
              <a:buChar char="•"/>
              <a:tabLst>
                <a:tab pos="798566" algn="l"/>
              </a:tabLst>
              <a:defRPr sz="2000" spc="0" baseline="0">
                <a:gradFill>
                  <a:gsLst>
                    <a:gs pos="1250">
                      <a:schemeClr val="bg2"/>
                    </a:gs>
                    <a:gs pos="100000">
                      <a:schemeClr val="bg2"/>
                    </a:gs>
                  </a:gsLst>
                  <a:lin ang="5400000" scaled="0"/>
                </a:gradFill>
              </a:defRPr>
            </a:lvl3pPr>
            <a:lvl4pPr marL="1030357" marR="0" indent="-231791" defTabSz="914425" fontAlgn="auto">
              <a:lnSpc>
                <a:spcPct val="90000"/>
              </a:lnSpc>
              <a:spcBef>
                <a:spcPct val="20000"/>
              </a:spcBef>
              <a:spcAft>
                <a:spcPts val="0"/>
              </a:spcAft>
              <a:buClrTx/>
              <a:buSzPct val="90000"/>
              <a:buFont typeface="Arial" pitchFamily="34" charset="0"/>
              <a:buChar char="•"/>
              <a:tabLst/>
              <a:defRPr spc="0" baseline="0">
                <a:gradFill>
                  <a:gsLst>
                    <a:gs pos="1250">
                      <a:schemeClr val="bg2"/>
                    </a:gs>
                    <a:gs pos="100000">
                      <a:schemeClr val="bg2"/>
                    </a:gs>
                  </a:gsLst>
                  <a:lin ang="5400000" scaled="0"/>
                </a:gradFill>
              </a:defRPr>
            </a:lvl4pPr>
            <a:lvl5pPr marL="1255795" marR="0" indent="-225441" defTabSz="914425" fontAlgn="auto">
              <a:lnSpc>
                <a:spcPct val="90000"/>
              </a:lnSpc>
              <a:spcBef>
                <a:spcPct val="20000"/>
              </a:spcBef>
              <a:spcAft>
                <a:spcPts val="0"/>
              </a:spcAft>
              <a:buClrTx/>
              <a:buSzPct val="90000"/>
              <a:buFont typeface="Arial" pitchFamily="34" charset="0"/>
              <a:buChar char="•"/>
              <a:tabLst>
                <a:tab pos="1255795" algn="l"/>
              </a:tabLst>
              <a:defRPr spc="0" baseline="0">
                <a:gradFill>
                  <a:gsLst>
                    <a:gs pos="1250">
                      <a:schemeClr val="bg2"/>
                    </a:gs>
                    <a:gs pos="100000">
                      <a:schemeClr val="bg2"/>
                    </a:gs>
                  </a:gsLst>
                  <a:lin ang="5400000" scaled="0"/>
                </a:gradFill>
              </a:defRPr>
            </a:lvl5pPr>
            <a:lvl6pPr marL="2514667" indent="-228607" defTabSz="914425">
              <a:spcBef>
                <a:spcPct val="20000"/>
              </a:spcBef>
              <a:buFont typeface="Arial" pitchFamily="34" charset="0"/>
              <a:buChar char="•"/>
              <a:defRPr sz="2000"/>
            </a:lvl6pPr>
            <a:lvl7pPr marL="2971878" indent="-228607" defTabSz="914425">
              <a:spcBef>
                <a:spcPct val="20000"/>
              </a:spcBef>
              <a:buFont typeface="Arial" pitchFamily="34" charset="0"/>
              <a:buChar char="•"/>
              <a:defRPr sz="2000"/>
            </a:lvl7pPr>
            <a:lvl8pPr marL="3429092" indent="-228607" defTabSz="914425">
              <a:spcBef>
                <a:spcPct val="20000"/>
              </a:spcBef>
              <a:buFont typeface="Arial" pitchFamily="34" charset="0"/>
              <a:buChar char="•"/>
              <a:defRPr sz="2000"/>
            </a:lvl8pPr>
            <a:lvl9pPr marL="3886303" indent="-228607" defTabSz="914425">
              <a:spcBef>
                <a:spcPct val="20000"/>
              </a:spcBef>
              <a:buFont typeface="Arial" pitchFamily="34" charset="0"/>
              <a:buChar char="•"/>
              <a:defRPr sz="2000"/>
            </a:lvl9pPr>
          </a:lstStyle>
          <a:p>
            <a:pPr algn="l" defTabSz="896419">
              <a:lnSpc>
                <a:spcPct val="90000"/>
              </a:lnSpc>
              <a:spcBef>
                <a:spcPct val="20000"/>
              </a:spcBef>
              <a:buClr>
                <a:srgbClr val="737373"/>
              </a:buClr>
              <a:buSzPct val="115000"/>
            </a:pPr>
            <a: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Microsoft Internal Data. Total Impressions Generated = 124 Million, Total Ads Analyzed = 51K, </a:t>
            </a:r>
            <a:b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Analysis Period = July 1 – August 31, </a:t>
            </a: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2015.</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Note: This categories represent groups of similar keywords.</a:t>
            </a:r>
          </a:p>
        </p:txBody>
      </p:sp>
      <p:sp>
        <p:nvSpPr>
          <p:cNvPr id="19" name="TextBox 18"/>
          <p:cNvSpPr txBox="1"/>
          <p:nvPr/>
        </p:nvSpPr>
        <p:spPr>
          <a:xfrm>
            <a:off x="5894580" y="6482324"/>
            <a:ext cx="424324"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Great</a:t>
            </a:r>
          </a:p>
        </p:txBody>
      </p:sp>
      <p:sp>
        <p:nvSpPr>
          <p:cNvPr id="20" name="Rectangle 19"/>
          <p:cNvSpPr/>
          <p:nvPr/>
        </p:nvSpPr>
        <p:spPr bwMode="auto">
          <a:xfrm>
            <a:off x="6188362" y="6347306"/>
            <a:ext cx="98805" cy="98805"/>
          </a:xfrm>
          <a:prstGeom prst="rect">
            <a:avLst/>
          </a:prstGeom>
          <a:solidFill>
            <a:srgbClr val="107C10"/>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27" name="TextBox 26"/>
          <p:cNvSpPr txBox="1"/>
          <p:nvPr/>
        </p:nvSpPr>
        <p:spPr>
          <a:xfrm>
            <a:off x="6365002" y="6492045"/>
            <a:ext cx="446462"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Good</a:t>
            </a:r>
          </a:p>
        </p:txBody>
      </p:sp>
      <p:sp>
        <p:nvSpPr>
          <p:cNvPr id="29" name="Rectangle 28"/>
          <p:cNvSpPr/>
          <p:nvPr/>
        </p:nvSpPr>
        <p:spPr bwMode="auto">
          <a:xfrm>
            <a:off x="6568210" y="6347306"/>
            <a:ext cx="98805" cy="98805"/>
          </a:xfrm>
          <a:prstGeom prst="rect">
            <a:avLst/>
          </a:prstGeom>
          <a:solidFill>
            <a:srgbClr val="FAC308"/>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30" name="TextBox 29"/>
          <p:cNvSpPr txBox="1"/>
          <p:nvPr/>
        </p:nvSpPr>
        <p:spPr>
          <a:xfrm>
            <a:off x="6865208" y="6490647"/>
            <a:ext cx="321587"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Bad</a:t>
            </a:r>
          </a:p>
        </p:txBody>
      </p:sp>
      <p:sp>
        <p:nvSpPr>
          <p:cNvPr id="35" name="Rectangle 34"/>
          <p:cNvSpPr/>
          <p:nvPr/>
        </p:nvSpPr>
        <p:spPr bwMode="auto">
          <a:xfrm>
            <a:off x="6948057" y="6347306"/>
            <a:ext cx="98805" cy="98805"/>
          </a:xfrm>
          <a:prstGeom prst="rect">
            <a:avLst/>
          </a:prstGeom>
          <a:solidFill>
            <a:srgbClr val="E81123"/>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36" name="TextBox 35"/>
          <p:cNvSpPr txBox="1"/>
          <p:nvPr/>
        </p:nvSpPr>
        <p:spPr>
          <a:xfrm>
            <a:off x="7753860" y="6492045"/>
            <a:ext cx="1065739" cy="150876"/>
          </a:xfrm>
          <a:prstGeom prst="rect">
            <a:avLst/>
          </a:prstGeom>
          <a:noFill/>
        </p:spPr>
        <p:txBody>
          <a:bodyPr wrap="square" lIns="89650" tIns="0" rIns="0" bIns="0" rtlCol="0">
            <a:spAutoFit/>
          </a:bodyPr>
          <a:lstStyle/>
          <a:p>
            <a:pPr defTabSz="672342"/>
            <a:r>
              <a:rPr lang="en-US" sz="980" dirty="0">
                <a:gradFill>
                  <a:gsLst>
                    <a:gs pos="0">
                      <a:srgbClr val="505050"/>
                    </a:gs>
                    <a:gs pos="100000">
                      <a:srgbClr val="505050"/>
                    </a:gs>
                  </a:gsLst>
                  <a:lin ang="0" scaled="0"/>
                </a:gradFill>
                <a:latin typeface="Segoe UI"/>
              </a:rPr>
              <a:t>Insufficient data</a:t>
            </a:r>
          </a:p>
        </p:txBody>
      </p:sp>
      <p:sp>
        <p:nvSpPr>
          <p:cNvPr id="37" name="Rectangle 36"/>
          <p:cNvSpPr/>
          <p:nvPr/>
        </p:nvSpPr>
        <p:spPr bwMode="auto">
          <a:xfrm>
            <a:off x="7843822" y="6342629"/>
            <a:ext cx="98805" cy="98805"/>
          </a:xfrm>
          <a:prstGeom prst="rect">
            <a:avLst/>
          </a:prstGeom>
          <a:noFill/>
          <a:ln w="6350" cap="flat" cmpd="sng" algn="ctr">
            <a:solidFill>
              <a:schemeClr val="accent6"/>
            </a:solid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38" name="Rectangle 37"/>
          <p:cNvSpPr/>
          <p:nvPr/>
        </p:nvSpPr>
        <p:spPr bwMode="auto">
          <a:xfrm>
            <a:off x="6378286" y="6347306"/>
            <a:ext cx="98805" cy="98805"/>
          </a:xfrm>
          <a:prstGeom prst="rect">
            <a:avLst/>
          </a:prstGeom>
          <a:solidFill>
            <a:srgbClr val="BAD80A"/>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sp>
        <p:nvSpPr>
          <p:cNvPr id="39" name="Rectangle 38"/>
          <p:cNvSpPr/>
          <p:nvPr/>
        </p:nvSpPr>
        <p:spPr bwMode="auto">
          <a:xfrm>
            <a:off x="6758134" y="6347306"/>
            <a:ext cx="98805" cy="98805"/>
          </a:xfrm>
          <a:prstGeom prst="rect">
            <a:avLst/>
          </a:prstGeom>
          <a:solidFill>
            <a:srgbClr val="FF8C00"/>
          </a:solidFill>
          <a:ln w="10795" cap="flat" cmpd="sng" algn="ctr">
            <a:noFill/>
            <a:prstDash val="solid"/>
            <a:headEnd type="none" w="med" len="med"/>
            <a:tailEnd type="none" w="med" len="med"/>
          </a:ln>
          <a:effectLst/>
        </p:spPr>
        <p:txBody>
          <a:bodyPr vert="horz" wrap="square" lIns="67235" tIns="33618" rIns="67235" bIns="33618" numCol="1" rtlCol="0" anchor="ctr" anchorCtr="0" compatLnSpc="1">
            <a:prstTxWarp prst="textNoShape">
              <a:avLst/>
            </a:prstTxWarp>
          </a:bodyPr>
          <a:lstStyle/>
          <a:p>
            <a:pPr algn="ctr" defTabSz="672120" fontAlgn="base">
              <a:spcBef>
                <a:spcPct val="0"/>
              </a:spcBef>
              <a:spcAft>
                <a:spcPct val="0"/>
              </a:spcAft>
            </a:pPr>
            <a:endParaRPr lang="en-US" sz="1029" kern="0" dirty="0">
              <a:solidFill>
                <a:srgbClr val="505050"/>
              </a:solidFill>
              <a:latin typeface="Segoe UI"/>
            </a:endParaRP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06" y="1357976"/>
            <a:ext cx="882098" cy="335693"/>
          </a:xfrm>
          <a:prstGeom prst="rect">
            <a:avLst/>
          </a:prstGeom>
        </p:spPr>
      </p:pic>
      <p:sp>
        <p:nvSpPr>
          <p:cNvPr id="41" name="Rectangle 40"/>
          <p:cNvSpPr/>
          <p:nvPr/>
        </p:nvSpPr>
        <p:spPr>
          <a:xfrm rot="16200000">
            <a:off x="-92178" y="5671224"/>
            <a:ext cx="820703" cy="271577"/>
          </a:xfrm>
          <a:prstGeom prst="rect">
            <a:avLst/>
          </a:prstGeom>
        </p:spPr>
        <p:txBody>
          <a:bodyPr wrap="none">
            <a:spAutoFit/>
          </a:bodyPr>
          <a:lstStyle/>
          <a:p>
            <a:pPr defTabSz="914361" fontAlgn="b"/>
            <a:r>
              <a:rPr lang="en-US" sz="1176" b="1" dirty="0">
                <a:gradFill>
                  <a:gsLst>
                    <a:gs pos="0">
                      <a:srgbClr val="004B50">
                        <a:lumMod val="90000"/>
                        <a:lumOff val="10000"/>
                      </a:srgbClr>
                    </a:gs>
                    <a:gs pos="100000">
                      <a:srgbClr val="004B50">
                        <a:lumMod val="90000"/>
                        <a:lumOff val="10000"/>
                      </a:srgbClr>
                    </a:gs>
                  </a:gsLst>
                  <a:lin ang="5400000" scaled="0"/>
                </a:gradFill>
                <a:latin typeface="Segoe UI"/>
                <a:cs typeface="Segoe UI" panose="020B0502040204020203" pitchFamily="34" charset="0"/>
              </a:rPr>
              <a:t>AD TITLE</a:t>
            </a:r>
          </a:p>
        </p:txBody>
      </p:sp>
      <p:sp>
        <p:nvSpPr>
          <p:cNvPr id="21" name="Rectangle 20"/>
          <p:cNvSpPr/>
          <p:nvPr/>
        </p:nvSpPr>
        <p:spPr>
          <a:xfrm>
            <a:off x="252141" y="825138"/>
            <a:ext cx="8610146" cy="511281"/>
          </a:xfrm>
          <a:prstGeom prst="rect">
            <a:avLst/>
          </a:prstGeom>
          <a:noFill/>
        </p:spPr>
        <p:txBody>
          <a:bodyPr wrap="square" lIns="179300" tIns="143440" rIns="179300" bIns="143440">
            <a:spAutoFit/>
          </a:bodyPr>
          <a:lstStyle/>
          <a:p>
            <a:pPr defTabSz="914258">
              <a:lnSpc>
                <a:spcPct val="90000"/>
              </a:lnSpc>
              <a:spcBef>
                <a:spcPct val="20000"/>
              </a:spcBef>
              <a:buSzPct val="90000"/>
            </a:pPr>
            <a:r>
              <a:rPr lang="en-US" sz="1600" dirty="0">
                <a:solidFill>
                  <a:schemeClr val="accent6"/>
                </a:solidFill>
                <a:cs typeface="Segoe UI Semilight" panose="020B0402040204020203" pitchFamily="34" charset="0"/>
              </a:rPr>
              <a:t>Consumer electronics, home and garden, home furnishings</a:t>
            </a:r>
          </a:p>
        </p:txBody>
      </p:sp>
    </p:spTree>
    <p:extLst>
      <p:ext uri="{BB962C8B-B14F-4D97-AF65-F5344CB8AC3E}">
        <p14:creationId xmlns:p14="http://schemas.microsoft.com/office/powerpoint/2010/main" val="344484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52141" y="365959"/>
            <a:ext cx="8691670" cy="899614"/>
          </a:xfrm>
          <a:prstGeom prst="rect">
            <a:avLst/>
          </a:prstGeom>
        </p:spPr>
        <p:txBody>
          <a:bodyPr/>
          <a:lstStyle>
            <a:lvl1pPr algn="l" defTabSz="932664" rtl="0" eaLnBrk="1" latinLnBrk="0" hangingPunct="1">
              <a:lnSpc>
                <a:spcPct val="90000"/>
              </a:lnSpc>
              <a:spcBef>
                <a:spcPct val="0"/>
              </a:spcBef>
              <a:buNone/>
              <a:defRPr lang="en-US" sz="4800" b="0" kern="1200" cap="none" spc="-10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84"/>
            <a:endParaRPr lang="en-US" sz="3726" spc="-99" dirty="0">
              <a:gradFill>
                <a:gsLst>
                  <a:gs pos="1250">
                    <a:srgbClr val="505050"/>
                  </a:gs>
                  <a:gs pos="100000">
                    <a:srgbClr val="505050"/>
                  </a:gs>
                </a:gsLst>
                <a:lin ang="5400000" scaled="0"/>
              </a:gradFill>
              <a:latin typeface="Segoe UI Light"/>
            </a:endParaRPr>
          </a:p>
        </p:txBody>
      </p:sp>
      <p:graphicFrame>
        <p:nvGraphicFramePr>
          <p:cNvPr id="10" name="Content Placeholder 6"/>
          <p:cNvGraphicFramePr>
            <a:graphicFrameLocks/>
          </p:cNvGraphicFramePr>
          <p:nvPr>
            <p:extLst/>
          </p:nvPr>
        </p:nvGraphicFramePr>
        <p:xfrm>
          <a:off x="252147" y="1945498"/>
          <a:ext cx="8610144" cy="2014286"/>
        </p:xfrm>
        <a:graphic>
          <a:graphicData uri="http://schemas.openxmlformats.org/drawingml/2006/table">
            <a:tbl>
              <a:tblPr>
                <a:tableStyleId>{2D5ABB26-0587-4C30-8999-92F81FD0307C}</a:tableStyleId>
              </a:tblPr>
              <a:tblGrid>
                <a:gridCol w="1107397">
                  <a:extLst>
                    <a:ext uri="{9D8B030D-6E8A-4147-A177-3AD203B41FA5}">
                      <a16:colId xmlns:a16="http://schemas.microsoft.com/office/drawing/2014/main" val="2692298927"/>
                    </a:ext>
                  </a:extLst>
                </a:gridCol>
                <a:gridCol w="1316479">
                  <a:extLst>
                    <a:ext uri="{9D8B030D-6E8A-4147-A177-3AD203B41FA5}">
                      <a16:colId xmlns:a16="http://schemas.microsoft.com/office/drawing/2014/main" val="1270500063"/>
                    </a:ext>
                  </a:extLst>
                </a:gridCol>
                <a:gridCol w="1546567">
                  <a:extLst>
                    <a:ext uri="{9D8B030D-6E8A-4147-A177-3AD203B41FA5}">
                      <a16:colId xmlns:a16="http://schemas.microsoft.com/office/drawing/2014/main" val="1370375355"/>
                    </a:ext>
                  </a:extLst>
                </a:gridCol>
                <a:gridCol w="1546567">
                  <a:extLst>
                    <a:ext uri="{9D8B030D-6E8A-4147-A177-3AD203B41FA5}">
                      <a16:colId xmlns:a16="http://schemas.microsoft.com/office/drawing/2014/main" val="3274139486"/>
                    </a:ext>
                  </a:extLst>
                </a:gridCol>
                <a:gridCol w="1417643">
                  <a:extLst>
                    <a:ext uri="{9D8B030D-6E8A-4147-A177-3AD203B41FA5}">
                      <a16:colId xmlns:a16="http://schemas.microsoft.com/office/drawing/2014/main" val="4224804719"/>
                    </a:ext>
                  </a:extLst>
                </a:gridCol>
                <a:gridCol w="1675491">
                  <a:extLst>
                    <a:ext uri="{9D8B030D-6E8A-4147-A177-3AD203B41FA5}">
                      <a16:colId xmlns:a16="http://schemas.microsoft.com/office/drawing/2014/main" val="184587818"/>
                    </a:ext>
                  </a:extLst>
                </a:gridCol>
              </a:tblGrid>
              <a:tr h="320220">
                <a:tc rowSpan="3">
                  <a:txBody>
                    <a:bodyPr/>
                    <a:lstStyle/>
                    <a:p>
                      <a:pPr algn="l" fontAlgn="ctr"/>
                      <a:r>
                        <a:rPr lang="en-US" sz="1200" b="1" i="0" u="none" strike="noStrike" dirty="0">
                          <a:gradFill>
                            <a:gsLst>
                              <a:gs pos="1250">
                                <a:schemeClr val="tx2"/>
                              </a:gs>
                              <a:gs pos="100000">
                                <a:schemeClr val="tx2"/>
                              </a:gs>
                            </a:gsLst>
                            <a:lin ang="5400000" scaled="0"/>
                          </a:gradFill>
                          <a:latin typeface="+mn-lt"/>
                        </a:rPr>
                        <a:t>PC + Tablet</a:t>
                      </a:r>
                    </a:p>
                  </a:txBody>
                  <a:tcPr marL="188265" marR="0" marT="0" marB="0" anchor="ctr">
                    <a:lnR w="3175" cap="flat" cmpd="sng" algn="ctr">
                      <a:solidFill>
                        <a:schemeClr val="accent6"/>
                      </a:solidFill>
                      <a:prstDash val="solid"/>
                      <a:round/>
                      <a:headEnd type="none" w="med" len="med"/>
                      <a:tailEnd type="none" w="med" len="med"/>
                    </a:lnR>
                    <a:lnB w="3175" cap="flat" cmpd="sng" algn="ctr">
                      <a:solidFill>
                        <a:schemeClr val="accent6"/>
                      </a:solidFill>
                      <a:prstDash val="solid"/>
                      <a:round/>
                      <a:headEnd type="none" w="med" len="med"/>
                      <a:tailEnd type="none" w="med" len="med"/>
                    </a:lnB>
                    <a:noFill/>
                  </a:tcPr>
                </a:tc>
                <a:tc>
                  <a:txBody>
                    <a:bodyPr/>
                    <a:lstStyle/>
                    <a:p>
                      <a:pPr algn="l" rtl="0" fontAlgn="b"/>
                      <a:r>
                        <a:rPr lang="en-US" sz="1000" u="none" strike="noStrike" kern="1200" dirty="0">
                          <a:gradFill>
                            <a:gsLst>
                              <a:gs pos="1250">
                                <a:schemeClr val="accent3"/>
                              </a:gs>
                              <a:gs pos="100000">
                                <a:schemeClr val="accent3"/>
                              </a:gs>
                            </a:gsLst>
                            <a:lin ang="5400000" scaled="0"/>
                          </a:gradFill>
                          <a:latin typeface="Segoe UI" panose="020B0502040204020203" pitchFamily="34" charset="0"/>
                          <a:ea typeface="+mn-ea"/>
                          <a:cs typeface="Segoe UI" panose="020B0502040204020203" pitchFamily="34" charset="0"/>
                        </a:rPr>
                        <a:t>Online</a:t>
                      </a:r>
                    </a:p>
                  </a:txBody>
                  <a:tcPr marL="91434" marR="91434" marT="17930" marB="17930" anchor="ctr">
                    <a:lnL w="3175" cap="flat" cmpd="sng" algn="ctr">
                      <a:solidFill>
                        <a:schemeClr val="accent6"/>
                      </a:solidFill>
                      <a:prstDash val="solid"/>
                      <a:round/>
                      <a:headEnd type="none" w="med" len="med"/>
                      <a:tailEnd type="none" w="med" len="med"/>
                    </a:lnL>
                    <a:noFill/>
                  </a:tcPr>
                </a:tc>
                <a:tc>
                  <a:txBody>
                    <a:bodyPr/>
                    <a:lstStyle/>
                    <a:p>
                      <a:pPr algn="l" rtl="0" fontAlgn="b"/>
                      <a:r>
                        <a:rPr lang="en-US" sz="1000" u="none" strike="noStrike" kern="1200" dirty="0">
                          <a:gradFill>
                            <a:gsLst>
                              <a:gs pos="1250">
                                <a:schemeClr val="accent3"/>
                              </a:gs>
                              <a:gs pos="100000">
                                <a:schemeClr val="accent3"/>
                              </a:gs>
                            </a:gsLst>
                          </a:gradFill>
                          <a:latin typeface="Segoe UI" panose="020B0502040204020203" pitchFamily="34" charset="0"/>
                          <a:ea typeface="+mn-ea"/>
                          <a:cs typeface="Segoe UI" panose="020B0502040204020203" pitchFamily="34" charset="0"/>
                        </a:rPr>
                        <a:t>Online</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accent3"/>
                              </a:gs>
                              <a:gs pos="100000">
                                <a:schemeClr val="accent3"/>
                              </a:gs>
                            </a:gsLst>
                          </a:gradFill>
                          <a:effectLst/>
                          <a:uLnTx/>
                          <a:uFillTx/>
                          <a:latin typeface="Segoe UI" panose="020B0502040204020203" pitchFamily="34" charset="0"/>
                          <a:ea typeface="+mn-ea"/>
                          <a:cs typeface="Segoe UI" panose="020B0502040204020203" pitchFamily="34" charset="0"/>
                        </a:rPr>
                        <a:t>Online</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accent3"/>
                              </a:gs>
                              <a:gs pos="100000">
                                <a:schemeClr val="accent3"/>
                              </a:gs>
                            </a:gsLst>
                          </a:gradFill>
                          <a:effectLst/>
                          <a:uLnTx/>
                          <a:uFillTx/>
                          <a:latin typeface="Segoe UI" panose="020B0502040204020203" pitchFamily="34" charset="0"/>
                          <a:ea typeface="+mn-ea"/>
                          <a:cs typeface="Segoe UI" panose="020B0502040204020203" pitchFamily="34" charset="0"/>
                        </a:rPr>
                        <a:t>Online</a:t>
                      </a:r>
                    </a:p>
                  </a:txBody>
                  <a:tcPr marL="91434" marR="91434" marT="17930" marB="17930" anchor="ctr">
                    <a:noFill/>
                  </a:tcPr>
                </a:tc>
                <a:tc>
                  <a:txBody>
                    <a:bodyPr/>
                    <a:lstStyle/>
                    <a:p>
                      <a:pPr algn="l" rtl="0" fontAlgn="b"/>
                      <a:r>
                        <a:rPr lang="en-US" sz="1000" u="none" strike="noStrike" kern="1200" dirty="0">
                          <a:gradFill>
                            <a:gsLst>
                              <a:gs pos="1250">
                                <a:schemeClr val="accent3"/>
                              </a:gs>
                              <a:gs pos="100000">
                                <a:schemeClr val="accent3"/>
                              </a:gs>
                            </a:gsLst>
                          </a:gradFill>
                          <a:latin typeface="Segoe UI" panose="020B0502040204020203" pitchFamily="34" charset="0"/>
                          <a:ea typeface="+mn-ea"/>
                          <a:cs typeface="Segoe UI" panose="020B0502040204020203" pitchFamily="34" charset="0"/>
                        </a:rPr>
                        <a:t>Online</a:t>
                      </a:r>
                    </a:p>
                  </a:txBody>
                  <a:tcPr marL="91434" marR="91434" marT="17930" marB="17930" anchor="ctr">
                    <a:noFill/>
                  </a:tcPr>
                </a:tc>
                <a:extLst>
                  <a:ext uri="{0D108BD9-81ED-4DB2-BD59-A6C34878D82A}">
                    <a16:rowId xmlns:a16="http://schemas.microsoft.com/office/drawing/2014/main" val="2214172292"/>
                  </a:ext>
                </a:extLst>
              </a:tr>
              <a:tr h="320220">
                <a:tc vMerge="1">
                  <a:txBody>
                    <a:bodyPr/>
                    <a:lstStyle/>
                    <a:p>
                      <a:endParaRPr lang="en-US"/>
                    </a:p>
                  </a:txBody>
                  <a:tcPr/>
                </a:tc>
                <a:tc>
                  <a:txBody>
                    <a:bodyPr/>
                    <a:lstStyle/>
                    <a:p>
                      <a:pPr marL="0" algn="l" defTabSz="457200" rtl="0" eaLnBrk="1" fontAlgn="b" latinLnBrk="0" hangingPunct="1"/>
                      <a:r>
                        <a:rPr lang="en-US" sz="1000" b="0" dirty="0">
                          <a:gradFill>
                            <a:gsLst>
                              <a:gs pos="1250">
                                <a:schemeClr val="tx1"/>
                              </a:gs>
                              <a:gs pos="100000">
                                <a:schemeClr val="tx1"/>
                              </a:gs>
                            </a:gsLst>
                            <a:lin ang="5400000" scaled="0"/>
                          </a:gradFill>
                          <a:effectLst/>
                          <a:latin typeface="Segoe UI" panose="020B0502040204020203" pitchFamily="34" charset="0"/>
                          <a:cs typeface="Segoe UI" panose="020B0502040204020203" pitchFamily="34" charset="0"/>
                        </a:rPr>
                        <a:t>Ad</a:t>
                      </a:r>
                      <a:r>
                        <a:rPr lang="en-US" sz="1000" b="0" dirty="0">
                          <a:gradFill>
                            <a:gsLst>
                              <a:gs pos="1250">
                                <a:srgbClr val="107C10"/>
                              </a:gs>
                              <a:gs pos="100000">
                                <a:srgbClr val="107C10"/>
                              </a:gs>
                            </a:gsLst>
                          </a:gradFill>
                          <a:effectLst/>
                          <a:latin typeface="Segoe UI" panose="020B0502040204020203" pitchFamily="34" charset="0"/>
                          <a:cs typeface="Segoe UI" panose="020B0502040204020203" pitchFamily="34" charset="0"/>
                        </a:rPr>
                        <a:t> · </a:t>
                      </a:r>
                      <a:r>
                        <a:rPr lang="en-US" sz="1000" b="0" u="none" strike="noStrike" kern="1200" dirty="0">
                          <a:gradFill>
                            <a:gsLst>
                              <a:gs pos="1250">
                                <a:srgbClr val="107C10"/>
                              </a:gs>
                              <a:gs pos="100000">
                                <a:srgbClr val="107C10"/>
                              </a:gs>
                            </a:gsLst>
                          </a:gradFill>
                          <a:latin typeface="Segoe UI" panose="020B0502040204020203" pitchFamily="34" charset="0"/>
                          <a:ea typeface="+mn-ea"/>
                          <a:cs typeface="Segoe UI" panose="020B0502040204020203" pitchFamily="34" charset="0"/>
                        </a:rPr>
                        <a:t>DisplayURL </a:t>
                      </a:r>
                    </a:p>
                  </a:txBody>
                  <a:tcPr marL="91434" marR="91434" marT="17930" marB="17930" anchor="ctr">
                    <a:lnL w="3175" cap="flat" cmpd="sng" algn="ctr">
                      <a:solidFill>
                        <a:schemeClr val="accent6"/>
                      </a:solidFill>
                      <a:prstDash val="solid"/>
                      <a:round/>
                      <a:headEnd type="none" w="med" len="med"/>
                      <a:tailEnd type="none" w="med" len="med"/>
                    </a:lnL>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lin ang="0" scaled="0"/>
                          </a:gradFill>
                          <a:effectLst/>
                          <a:uLnTx/>
                          <a:uFillTx/>
                          <a:latin typeface="Segoe UI" panose="020B0502040204020203" pitchFamily="34" charset="0"/>
                          <a:ea typeface="+mn-ea"/>
                          <a:cs typeface="Segoe UI" panose="020B0502040204020203" pitchFamily="34" charset="0"/>
                        </a:rPr>
                        <a:t>DisplayURL </a:t>
                      </a:r>
                    </a:p>
                  </a:txBody>
                  <a:tcPr marL="91434" marR="91434" marT="17930" marB="17930" anchor="ctr">
                    <a:noFill/>
                  </a:tcPr>
                </a:tc>
                <a:extLst>
                  <a:ext uri="{0D108BD9-81ED-4DB2-BD59-A6C34878D82A}">
                    <a16:rowId xmlns:a16="http://schemas.microsoft.com/office/drawing/2014/main" val="2347413932"/>
                  </a:ext>
                </a:extLst>
              </a:tr>
              <a:tr h="366703">
                <a:tc vMerge="1">
                  <a:txBody>
                    <a:bodyPr/>
                    <a:lstStyle/>
                    <a:p>
                      <a:endParaRPr lang="en-US"/>
                    </a:p>
                  </a:txBody>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Free</a:t>
                      </a:r>
                    </a:p>
                  </a:txBody>
                  <a:tcPr marL="91434" marR="91434" marT="17930" marB="44825" anchor="ctr">
                    <a:lnL w="3175" cap="flat" cmpd="sng" algn="ctr">
                      <a:solidFill>
                        <a:schemeClr val="accent6"/>
                      </a:solidFill>
                      <a:prstDash val="solid"/>
                      <a:round/>
                      <a:headEnd type="none" w="med" len="med"/>
                      <a:tailEnd type="none" w="med" len="med"/>
                    </a:lnL>
                    <a:lnB w="3175" cap="flat" cmpd="sng" algn="ctr">
                      <a:solidFill>
                        <a:schemeClr val="accent6"/>
                      </a:solid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Sales</a:t>
                      </a:r>
                    </a:p>
                  </a:txBody>
                  <a:tcPr marL="91434" marR="91434" marT="17930" marB="44825" anchor="ctr">
                    <a:lnB w="3175" cap="flat" cmpd="sng" algn="ctr">
                      <a:solidFill>
                        <a:schemeClr val="accent6"/>
                      </a:solid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Cheap/affordable</a:t>
                      </a:r>
                    </a:p>
                  </a:txBody>
                  <a:tcPr marL="91434" marR="91434" marT="17930" marB="44825" anchor="ctr">
                    <a:lnB w="3175" cap="flat" cmpd="sng" algn="ctr">
                      <a:solidFill>
                        <a:schemeClr val="accent6"/>
                      </a:solid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Online</a:t>
                      </a:r>
                    </a:p>
                  </a:txBody>
                  <a:tcPr marL="91434" marR="91434" marT="17930" marB="44825" anchor="ctr">
                    <a:lnB w="3175" cap="flat" cmpd="sng" algn="ctr">
                      <a:solidFill>
                        <a:schemeClr val="accent6"/>
                      </a:solid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Fast/easy</a:t>
                      </a:r>
                    </a:p>
                  </a:txBody>
                  <a:tcPr marL="91434" marR="91434" marT="17930" marB="44825" anchor="ctr">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86016520"/>
                  </a:ext>
                </a:extLst>
              </a:tr>
              <a:tr h="366703">
                <a:tc rowSpan="3">
                  <a:txBody>
                    <a:bodyPr/>
                    <a:lstStyle/>
                    <a:p>
                      <a:pPr algn="l" fontAlgn="ctr"/>
                      <a:r>
                        <a:rPr lang="en-US" sz="1200" b="1" i="0" u="none" strike="noStrike" dirty="0">
                          <a:gradFill>
                            <a:gsLst>
                              <a:gs pos="1250">
                                <a:schemeClr val="accent2"/>
                              </a:gs>
                              <a:gs pos="100000">
                                <a:schemeClr val="accent2"/>
                              </a:gs>
                            </a:gsLst>
                            <a:lin ang="5400000" scaled="0"/>
                          </a:gradFill>
                          <a:latin typeface="+mn-lt"/>
                        </a:rPr>
                        <a:t>Mobile</a:t>
                      </a:r>
                    </a:p>
                  </a:txBody>
                  <a:tcPr marL="188265" marR="0" marT="0" marB="0" anchor="ctr">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
                      <a:r>
                        <a:rPr lang="en-US" sz="1000" u="none" strike="noStrike" kern="1200" dirty="0">
                          <a:gradFill>
                            <a:gsLst>
                              <a:gs pos="1250">
                                <a:schemeClr val="accent3"/>
                              </a:gs>
                              <a:gs pos="100000">
                                <a:schemeClr val="accent3"/>
                              </a:gs>
                            </a:gsLst>
                          </a:gradFill>
                          <a:latin typeface="Segoe UI" panose="020B0502040204020203" pitchFamily="34" charset="0"/>
                          <a:ea typeface="+mn-ea"/>
                          <a:cs typeface="Segoe UI" panose="020B0502040204020203" pitchFamily="34" charset="0"/>
                        </a:rPr>
                        <a:t>Styles</a:t>
                      </a:r>
                    </a:p>
                  </a:txBody>
                  <a:tcPr marL="91434" marR="91434" marT="44825" marB="17930" anchor="ctr">
                    <a:lnL w="3175" cap="flat" cmpd="sng" algn="ctr">
                      <a:solidFill>
                        <a:schemeClr val="accent6"/>
                      </a:solidFill>
                      <a:prstDash val="solid"/>
                      <a:round/>
                      <a:headEnd type="none" w="med" len="med"/>
                      <a:tailEnd type="none" w="med" len="med"/>
                    </a:lnL>
                    <a:lnT w="3175" cap="flat" cmpd="sng" algn="ctr">
                      <a:solidFill>
                        <a:schemeClr val="accent6"/>
                      </a:solidFill>
                      <a:prstDash val="solid"/>
                      <a:round/>
                      <a:headEnd type="none" w="med" len="med"/>
                      <a:tailEnd type="none" w="med" len="med"/>
                    </a:lnT>
                    <a:noFill/>
                  </a:tcPr>
                </a:tc>
                <a:tc>
                  <a:txBody>
                    <a:bodyPr/>
                    <a:lstStyle/>
                    <a:p>
                      <a:pPr algn="l" rtl="0" fontAlgn="b"/>
                      <a:r>
                        <a:rPr lang="en-US" sz="1000" b="0" i="0" u="none" strike="noStrike" baseline="0" dirty="0">
                          <a:gradFill>
                            <a:gsLst>
                              <a:gs pos="1250">
                                <a:schemeClr val="accent3"/>
                              </a:gs>
                              <a:gs pos="100000">
                                <a:schemeClr val="accent3"/>
                              </a:gs>
                            </a:gsLst>
                          </a:gradFill>
                          <a:latin typeface="Segoe UI" panose="020B0502040204020203" pitchFamily="34" charset="0"/>
                          <a:cs typeface="Segoe UI" panose="020B0502040204020203" pitchFamily="34" charset="0"/>
                        </a:rPr>
                        <a:t>Quality</a:t>
                      </a:r>
                      <a:endParaRPr lang="en-US" sz="1000" b="0" i="0" u="none" strike="noStrike" dirty="0">
                        <a:gradFill>
                          <a:gsLst>
                            <a:gs pos="1250">
                              <a:schemeClr val="accent3"/>
                            </a:gs>
                            <a:gs pos="100000">
                              <a:schemeClr val="accent3"/>
                            </a:gs>
                          </a:gsLst>
                        </a:gradFill>
                        <a:latin typeface="Segoe UI" panose="020B0502040204020203" pitchFamily="34" charset="0"/>
                        <a:cs typeface="Segoe UI" panose="020B0502040204020203" pitchFamily="34" charset="0"/>
                      </a:endParaRPr>
                    </a:p>
                  </a:txBody>
                  <a:tcPr marL="91434" marR="91434" marT="44825" marB="17930" anchor="ctr">
                    <a:lnT w="3175" cap="flat" cmpd="sng" algn="ctr">
                      <a:solidFill>
                        <a:schemeClr val="accent6"/>
                      </a:solidFill>
                      <a:prstDash val="solid"/>
                      <a:round/>
                      <a:headEnd type="none" w="med" len="med"/>
                      <a:tailEnd type="none" w="med" len="med"/>
                    </a:lnT>
                    <a:noFill/>
                  </a:tcPr>
                </a:tc>
                <a:tc>
                  <a:txBody>
                    <a:bodyPr/>
                    <a:lstStyle/>
                    <a:p>
                      <a:pPr algn="l" rtl="0" fontAlgn="b"/>
                      <a:r>
                        <a:rPr lang="en-US" sz="1000" b="0" i="0" u="none" strike="noStrike" baseline="0" dirty="0">
                          <a:gradFill>
                            <a:gsLst>
                              <a:gs pos="1250">
                                <a:schemeClr val="accent3"/>
                              </a:gs>
                              <a:gs pos="100000">
                                <a:schemeClr val="accent3"/>
                              </a:gs>
                            </a:gsLst>
                          </a:gradFill>
                          <a:latin typeface="Segoe UI" panose="020B0502040204020203" pitchFamily="34" charset="0"/>
                          <a:cs typeface="Segoe UI" panose="020B0502040204020203" pitchFamily="34" charset="0"/>
                        </a:rPr>
                        <a:t>Products</a:t>
                      </a:r>
                      <a:endParaRPr lang="en-US" sz="1000" b="0" i="0" u="none" strike="noStrike" dirty="0">
                        <a:gradFill>
                          <a:gsLst>
                            <a:gs pos="1250">
                              <a:schemeClr val="accent3"/>
                            </a:gs>
                            <a:gs pos="100000">
                              <a:schemeClr val="accent3"/>
                            </a:gs>
                          </a:gsLst>
                        </a:gradFill>
                        <a:latin typeface="Segoe UI" panose="020B0502040204020203" pitchFamily="34" charset="0"/>
                        <a:cs typeface="Segoe UI" panose="020B0502040204020203" pitchFamily="34" charset="0"/>
                      </a:endParaRPr>
                    </a:p>
                  </a:txBody>
                  <a:tcPr marL="91434" marR="91434" marT="44825" marB="17930" anchor="ctr">
                    <a:lnT w="3175" cap="flat" cmpd="sng" algn="ctr">
                      <a:solidFill>
                        <a:schemeClr val="accent6"/>
                      </a:solidFill>
                      <a:prstDash val="solid"/>
                      <a:round/>
                      <a:headEnd type="none" w="med" len="med"/>
                      <a:tailEnd type="none" w="med" len="med"/>
                    </a:lnT>
                    <a:noFill/>
                  </a:tcPr>
                </a:tc>
                <a:tc>
                  <a:txBody>
                    <a:bodyPr/>
                    <a:lstStyle/>
                    <a:p>
                      <a:pPr algn="l" rtl="0" fontAlgn="b"/>
                      <a:r>
                        <a:rPr lang="en-US" sz="1000" b="0" i="0" u="none" strike="noStrike" baseline="0" dirty="0">
                          <a:gradFill>
                            <a:gsLst>
                              <a:gs pos="1250">
                                <a:schemeClr val="accent3"/>
                              </a:gs>
                              <a:gs pos="100000">
                                <a:schemeClr val="accent3"/>
                              </a:gs>
                            </a:gsLst>
                          </a:gradFill>
                          <a:latin typeface="Segoe UI" panose="020B0502040204020203" pitchFamily="34" charset="0"/>
                          <a:cs typeface="Segoe UI" panose="020B0502040204020203" pitchFamily="34" charset="0"/>
                        </a:rPr>
                        <a:t>Superlatives</a:t>
                      </a:r>
                      <a:endParaRPr lang="en-US" sz="1000" b="0" i="0" u="none" strike="noStrike" dirty="0">
                        <a:gradFill>
                          <a:gsLst>
                            <a:gs pos="1250">
                              <a:schemeClr val="accent3"/>
                            </a:gs>
                            <a:gs pos="100000">
                              <a:schemeClr val="accent3"/>
                            </a:gs>
                          </a:gsLst>
                        </a:gradFill>
                        <a:latin typeface="Segoe UI" panose="020B0502040204020203" pitchFamily="34" charset="0"/>
                        <a:cs typeface="Segoe UI" panose="020B0502040204020203" pitchFamily="34" charset="0"/>
                      </a:endParaRPr>
                    </a:p>
                  </a:txBody>
                  <a:tcPr marL="91434" marR="91434" marT="44825" marB="17930" anchor="ctr">
                    <a:lnT w="3175" cap="flat" cmpd="sng" algn="ctr">
                      <a:solidFill>
                        <a:schemeClr val="accent6"/>
                      </a:solidFill>
                      <a:prstDash val="solid"/>
                      <a:round/>
                      <a:headEnd type="none" w="med" len="med"/>
                      <a:tailEnd type="none" w="med" len="med"/>
                    </a:lnT>
                    <a:noFill/>
                  </a:tcPr>
                </a:tc>
                <a:tc>
                  <a:txBody>
                    <a:bodyPr/>
                    <a:lstStyle/>
                    <a:p>
                      <a:pPr algn="l" rtl="0" fontAlgn="b"/>
                      <a:r>
                        <a:rPr lang="en-US" sz="1000" b="0" i="0" u="none" strike="noStrike" baseline="0" dirty="0">
                          <a:gradFill>
                            <a:gsLst>
                              <a:gs pos="1250">
                                <a:schemeClr val="accent3"/>
                              </a:gs>
                              <a:gs pos="100000">
                                <a:schemeClr val="accent3"/>
                              </a:gs>
                            </a:gsLst>
                          </a:gradFill>
                          <a:latin typeface="Segoe UI" panose="020B0502040204020203" pitchFamily="34" charset="0"/>
                          <a:cs typeface="Segoe UI" panose="020B0502040204020203" pitchFamily="34" charset="0"/>
                        </a:rPr>
                        <a:t>Param Insertion</a:t>
                      </a:r>
                    </a:p>
                  </a:txBody>
                  <a:tcPr marL="91434" marR="91434" marT="44825" marB="17930" anchor="ctr">
                    <a:lnT w="3175" cap="flat" cmpd="sng" algn="ctr">
                      <a:solidFill>
                        <a:schemeClr val="accent6"/>
                      </a:solidFill>
                      <a:prstDash val="solid"/>
                      <a:round/>
                      <a:headEnd type="none" w="med" len="med"/>
                      <a:tailEnd type="none" w="med" len="med"/>
                    </a:lnT>
                    <a:noFill/>
                  </a:tcPr>
                </a:tc>
                <a:extLst>
                  <a:ext uri="{0D108BD9-81ED-4DB2-BD59-A6C34878D82A}">
                    <a16:rowId xmlns:a16="http://schemas.microsoft.com/office/drawing/2014/main" val="1082471576"/>
                  </a:ext>
                </a:extLst>
              </a:tr>
              <a:tr h="320220">
                <a:tc vMerge="1">
                  <a:txBody>
                    <a:bodyPr/>
                    <a:lstStyle/>
                    <a:p>
                      <a:endParaRPr lang="en-US"/>
                    </a:p>
                  </a:txBody>
                  <a:tcPr/>
                </a:tc>
                <a:tc>
                  <a:txBody>
                    <a:bodyPr/>
                    <a:lstStyle/>
                    <a:p>
                      <a:pPr marL="0" algn="l" defTabSz="457200" rtl="0" eaLnBrk="1" fontAlgn="b" latinLnBrk="0" hangingPunct="1"/>
                      <a:r>
                        <a:rPr lang="en-US" sz="1000" b="0" dirty="0">
                          <a:gradFill>
                            <a:gsLst>
                              <a:gs pos="1250">
                                <a:schemeClr val="tx1"/>
                              </a:gs>
                              <a:gs pos="100000">
                                <a:schemeClr val="tx1"/>
                              </a:gs>
                            </a:gsLst>
                            <a:lin ang="5400000" scaled="0"/>
                          </a:gradFill>
                          <a:effectLst/>
                          <a:latin typeface="Segoe UI" panose="020B0502040204020203" pitchFamily="34" charset="0"/>
                          <a:cs typeface="Segoe UI" panose="020B0502040204020203" pitchFamily="34" charset="0"/>
                        </a:rPr>
                        <a:t>Ad</a:t>
                      </a:r>
                      <a:r>
                        <a:rPr lang="en-US" sz="1000" b="0" dirty="0">
                          <a:solidFill>
                            <a:srgbClr val="737373"/>
                          </a:solidFill>
                          <a:effectLst/>
                          <a:latin typeface="Segoe UI" panose="020B0502040204020203" pitchFamily="34" charset="0"/>
                          <a:cs typeface="Segoe UI" panose="020B0502040204020203" pitchFamily="34" charset="0"/>
                        </a:rPr>
                        <a:t> · </a:t>
                      </a:r>
                      <a:r>
                        <a:rPr lang="en-US" sz="1000" b="0" u="none" strike="noStrike" kern="1200" dirty="0">
                          <a:gradFill>
                            <a:gsLst>
                              <a:gs pos="1250">
                                <a:srgbClr val="107C10"/>
                              </a:gs>
                              <a:gs pos="100000">
                                <a:srgbClr val="107C10"/>
                              </a:gs>
                            </a:gsLst>
                          </a:gradFill>
                          <a:latin typeface="Segoe UI" panose="020B0502040204020203" pitchFamily="34" charset="0"/>
                          <a:ea typeface="+mn-ea"/>
                          <a:cs typeface="Segoe UI" panose="020B0502040204020203" pitchFamily="34" charset="0"/>
                        </a:rPr>
                        <a:t>DisplayURL</a:t>
                      </a:r>
                      <a:r>
                        <a:rPr lang="en-US" sz="1000" b="0" u="none" strike="noStrike" kern="1200" dirty="0">
                          <a:solidFill>
                            <a:srgbClr val="00B050"/>
                          </a:solidFill>
                          <a:latin typeface="Segoe UI" panose="020B0502040204020203" pitchFamily="34" charset="0"/>
                          <a:ea typeface="+mn-ea"/>
                          <a:cs typeface="Segoe UI" panose="020B0502040204020203" pitchFamily="34" charset="0"/>
                        </a:rPr>
                        <a:t> </a:t>
                      </a:r>
                    </a:p>
                  </a:txBody>
                  <a:tcPr marL="91434" marR="91434" marT="17930" marB="17930" anchor="ctr">
                    <a:lnL w="3175" cap="flat" cmpd="sng" algn="ctr">
                      <a:solidFill>
                        <a:schemeClr val="accent6"/>
                      </a:solidFill>
                      <a:prstDash val="solid"/>
                      <a:round/>
                      <a:headEnd type="none" w="med" len="med"/>
                      <a:tailEnd type="none" w="med" len="med"/>
                    </a:lnL>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ea typeface="+mn-ea"/>
                          <a:cs typeface="Segoe UI" panose="020B0502040204020203" pitchFamily="34" charset="0"/>
                        </a:rPr>
                        <a:t>Ad</a:t>
                      </a:r>
                      <a:r>
                        <a:rPr kumimoji="0" lang="en-US" sz="1000" b="0" i="0" u="none" strike="noStrike" kern="1200" cap="none" spc="0" normalizeH="0" baseline="0" noProof="0" dirty="0">
                          <a:ln>
                            <a:noFill/>
                          </a:ln>
                          <a:solidFill>
                            <a:srgbClr val="737373"/>
                          </a:solidFill>
                          <a:effectLst/>
                          <a:uLnTx/>
                          <a:uFillTx/>
                          <a:latin typeface="Segoe UI" panose="020B0502040204020203" pitchFamily="34" charset="0"/>
                          <a:ea typeface="+mn-ea"/>
                          <a:cs typeface="Segoe UI" panose="020B0502040204020203" pitchFamily="34" charset="0"/>
                        </a:rPr>
                        <a:t> · </a:t>
                      </a:r>
                      <a:r>
                        <a:rPr kumimoji="0" lang="en-US" sz="1000" b="0" i="0" u="none" strike="noStrike" kern="1200" cap="none" spc="0" normalizeH="0" baseline="0" noProof="0" dirty="0">
                          <a:ln>
                            <a:noFill/>
                          </a:ln>
                          <a:gradFill>
                            <a:gsLst>
                              <a:gs pos="1250">
                                <a:srgbClr val="107C10"/>
                              </a:gs>
                              <a:gs pos="100000">
                                <a:srgbClr val="107C10"/>
                              </a:gs>
                            </a:gsLst>
                          </a:gradFill>
                          <a:effectLst/>
                          <a:uLnTx/>
                          <a:uFillTx/>
                          <a:latin typeface="Segoe UI" panose="020B0502040204020203" pitchFamily="34" charset="0"/>
                          <a:ea typeface="+mn-ea"/>
                          <a:cs typeface="Segoe UI" panose="020B0502040204020203" pitchFamily="34" charset="0"/>
                        </a:rPr>
                        <a:t>DisplayURL</a:t>
                      </a:r>
                      <a:r>
                        <a:rPr kumimoji="0" lang="en-US" sz="10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p>
                  </a:txBody>
                  <a:tcPr marL="91434" marR="91434" marT="17930" marB="17930" anchor="ctr">
                    <a:noFill/>
                  </a:tcPr>
                </a:tc>
                <a:extLst>
                  <a:ext uri="{0D108BD9-81ED-4DB2-BD59-A6C34878D82A}">
                    <a16:rowId xmlns:a16="http://schemas.microsoft.com/office/drawing/2014/main" val="1469916048"/>
                  </a:ext>
                </a:extLst>
              </a:tr>
              <a:tr h="320220">
                <a:tc vMerge="1">
                  <a:txBody>
                    <a:bodyPr/>
                    <a:lstStyle/>
                    <a:p>
                      <a:endParaRPr lang="en-US"/>
                    </a:p>
                  </a:txBody>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Local</a:t>
                      </a:r>
                    </a:p>
                  </a:txBody>
                  <a:tcPr marL="91434" marR="91434" marT="17930" marB="17930" anchor="ctr">
                    <a:lnL w="3175" cap="flat" cmpd="sng" algn="ctr">
                      <a:solidFill>
                        <a:schemeClr val="accent6"/>
                      </a:solid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Deals/discounts</a:t>
                      </a:r>
                    </a:p>
                  </a:txBody>
                  <a:tcPr marL="91434" marR="91434" marT="17930" marB="17930" anchor="ctr">
                    <a:lnB w="12700" cap="flat" cmpd="sng" algn="ctr">
                      <a:no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Brands</a:t>
                      </a:r>
                    </a:p>
                  </a:txBody>
                  <a:tcPr marL="91434" marR="91434" marT="17930" marB="17930" anchor="ctr">
                    <a:lnB w="12700" cap="flat" cmpd="sng" algn="ctr">
                      <a:noFill/>
                      <a:prstDash val="solid"/>
                      <a:round/>
                      <a:headEnd type="none" w="med" len="med"/>
                      <a:tailEnd type="none" w="med" len="med"/>
                    </a:lnB>
                    <a:noFill/>
                  </a:tcPr>
                </a:tc>
                <a:tc>
                  <a:txBody>
                    <a:bodyPr/>
                    <a:lstStyle/>
                    <a:p>
                      <a:pPr algn="l" rtl="0" fontAlgn="b"/>
                      <a:r>
                        <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Material</a:t>
                      </a:r>
                    </a:p>
                  </a:txBody>
                  <a:tcPr marL="91434" marR="91434" marT="17930" marB="17930" anchor="ctr">
                    <a:lnB w="12700" cap="flat" cmpd="sng" algn="ctr">
                      <a:noFill/>
                      <a:prstDash val="solid"/>
                      <a:round/>
                      <a:headEnd type="none" w="med" len="med"/>
                      <a:tailEnd type="none" w="med" len="med"/>
                    </a:lnB>
                    <a:noFill/>
                  </a:tcPr>
                </a:tc>
                <a:tc>
                  <a:txBody>
                    <a:bodyPr/>
                    <a:lstStyle/>
                    <a:p>
                      <a:pPr algn="l" rtl="0" fontAlgn="b"/>
                      <a:r>
                        <a:rPr lang="en-US" sz="100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rPr>
                        <a:t>Brands</a:t>
                      </a:r>
                      <a:endParaRPr lang="en-US" sz="1000" b="0" i="0" u="none" strike="noStrike" dirty="0">
                        <a:gradFill>
                          <a:gsLst>
                            <a:gs pos="1250">
                              <a:schemeClr val="tx1"/>
                            </a:gs>
                            <a:gs pos="100000">
                              <a:schemeClr val="tx1"/>
                            </a:gs>
                          </a:gsLst>
                          <a:lin ang="0" scaled="0"/>
                        </a:gradFill>
                        <a:latin typeface="Segoe UI" panose="020B0502040204020203" pitchFamily="34" charset="0"/>
                        <a:cs typeface="Segoe UI" panose="020B0502040204020203" pitchFamily="34" charset="0"/>
                      </a:endParaRPr>
                    </a:p>
                  </a:txBody>
                  <a:tcPr marL="91434" marR="91434" marT="17930" marB="17930" anchor="ctr">
                    <a:lnB w="12700" cap="flat" cmpd="sng" algn="ctr">
                      <a:noFill/>
                      <a:prstDash val="solid"/>
                      <a:round/>
                      <a:headEnd type="none" w="med" len="med"/>
                      <a:tailEnd type="none" w="med" len="med"/>
                    </a:lnB>
                    <a:noFill/>
                  </a:tcPr>
                </a:tc>
                <a:extLst>
                  <a:ext uri="{0D108BD9-81ED-4DB2-BD59-A6C34878D82A}">
                    <a16:rowId xmlns:a16="http://schemas.microsoft.com/office/drawing/2014/main" val="813837541"/>
                  </a:ext>
                </a:extLst>
              </a:tr>
            </a:tbl>
          </a:graphicData>
        </a:graphic>
      </p:graphicFrame>
      <p:sp>
        <p:nvSpPr>
          <p:cNvPr id="13" name="Rectangle 12"/>
          <p:cNvSpPr/>
          <p:nvPr/>
        </p:nvSpPr>
        <p:spPr>
          <a:xfrm>
            <a:off x="252147" y="4156867"/>
            <a:ext cx="8610147" cy="1601568"/>
          </a:xfrm>
          <a:prstGeom prst="rect">
            <a:avLst/>
          </a:prstGeom>
          <a:solidFill>
            <a:srgbClr val="F3F3F3"/>
          </a:solidFill>
        </p:spPr>
        <p:txBody>
          <a:bodyPr wrap="square" lIns="188265" tIns="89650" rIns="179300" bIns="89650">
            <a:spAutoFit/>
          </a:bodyPr>
          <a:lstStyle/>
          <a:p>
            <a:pPr defTabSz="914460">
              <a:spcBef>
                <a:spcPts val="588"/>
              </a:spcBef>
              <a:spcAft>
                <a:spcPts val="1176"/>
              </a:spcAft>
            </a:pPr>
            <a:r>
              <a:rPr lang="en-US" sz="1176" b="1" dirty="0">
                <a:gradFill>
                  <a:gsLst>
                    <a:gs pos="0">
                      <a:srgbClr val="008272"/>
                    </a:gs>
                    <a:gs pos="100000">
                      <a:srgbClr val="008272"/>
                    </a:gs>
                  </a:gsLst>
                  <a:lin ang="5400000" scaled="0"/>
                </a:gradFill>
                <a:latin typeface="Segoe UI" panose="020B0502040204020203" pitchFamily="34" charset="0"/>
                <a:cs typeface="Segoe UI" panose="020B0502040204020203" pitchFamily="34" charset="0"/>
              </a:rPr>
              <a:t>PC + Tablet: </a:t>
            </a:r>
            <a:r>
              <a:rPr lang="en-US" sz="1176" dirty="0">
                <a:gradFill>
                  <a:gsLst>
                    <a:gs pos="2917">
                      <a:srgbClr val="505050"/>
                    </a:gs>
                    <a:gs pos="100000">
                      <a:srgbClr val="505050"/>
                    </a:gs>
                  </a:gsLst>
                  <a:lin ang="5400000" scaled="0"/>
                </a:gradFill>
                <a:latin typeface="Segoe UI" panose="020B0502040204020203" pitchFamily="34" charset="0"/>
                <a:cs typeface="Segoe UI" panose="020B0502040204020203" pitchFamily="34" charset="0"/>
              </a:rPr>
              <a:t>Online (e.g., “shop online”, “site”, “online”), wins the title wars with the top 5 spots. For ad description </a:t>
            </a:r>
            <a:br>
              <a:rPr lang="en-US" sz="1176" dirty="0">
                <a:gradFill>
                  <a:gsLst>
                    <a:gs pos="2917">
                      <a:srgbClr val="505050"/>
                    </a:gs>
                    <a:gs pos="100000">
                      <a:srgbClr val="505050"/>
                    </a:gs>
                  </a:gsLst>
                  <a:lin ang="5400000" scaled="0"/>
                </a:gradFill>
                <a:latin typeface="Segoe UI" panose="020B0502040204020203" pitchFamily="34" charset="0"/>
                <a:cs typeface="Segoe UI" panose="020B0502040204020203" pitchFamily="34" charset="0"/>
              </a:rPr>
            </a:br>
            <a:r>
              <a:rPr lang="en-US" sz="1176" dirty="0">
                <a:gradFill>
                  <a:gsLst>
                    <a:gs pos="2917">
                      <a:srgbClr val="505050"/>
                    </a:gs>
                    <a:gs pos="100000">
                      <a:srgbClr val="505050"/>
                    </a:gs>
                  </a:gsLst>
                  <a:lin ang="5400000" scaled="0"/>
                </a:gradFill>
                <a:latin typeface="Segoe UI" panose="020B0502040204020203" pitchFamily="34" charset="0"/>
                <a:cs typeface="Segoe UI" panose="020B0502040204020203" pitchFamily="34" charset="0"/>
              </a:rPr>
              <a:t>the dominant players are like free (e.g., “day free”, “free delivery”, “get free”), cheap/affordable (e.g., “low”, “low prices”, “affordable”), and fast/easy (e.g., “fast delivery”, “fast free”, “easy”).</a:t>
            </a:r>
          </a:p>
          <a:p>
            <a:pPr defTabSz="914460"/>
            <a:r>
              <a:rPr lang="en-US" sz="1176" b="1" dirty="0">
                <a:gradFill>
                  <a:gsLst>
                    <a:gs pos="0">
                      <a:srgbClr val="004B50"/>
                    </a:gs>
                    <a:gs pos="100000">
                      <a:srgbClr val="004B50"/>
                    </a:gs>
                  </a:gsLst>
                  <a:lin ang="5400000" scaled="0"/>
                </a:gradFill>
                <a:latin typeface="Segoe UI" panose="020B0502040204020203" pitchFamily="34" charset="0"/>
                <a:cs typeface="Segoe UI" panose="020B0502040204020203" pitchFamily="34" charset="0"/>
              </a:rPr>
              <a:t>Mobile: </a:t>
            </a:r>
            <a:r>
              <a:rPr lang="en-US" sz="1176" dirty="0">
                <a:gradFill>
                  <a:gsLst>
                    <a:gs pos="0">
                      <a:srgbClr val="505050"/>
                    </a:gs>
                    <a:gs pos="100000">
                      <a:srgbClr val="505050"/>
                    </a:gs>
                  </a:gsLst>
                  <a:lin ang="5400000" scaled="0"/>
                </a:gradFill>
                <a:latin typeface="Segoe UI" panose="020B0502040204020203" pitchFamily="34" charset="0"/>
                <a:cs typeface="Segoe UI" panose="020B0502040204020203" pitchFamily="34" charset="0"/>
              </a:rPr>
              <a:t>Smartphones users don’t present a unique preference in ad tittle nor description. For ad tittle we can highlight tokens like Styles (e.g., “mid century”, “handcrafted”, “modern”), products (e.g., “parts”, “products”), and quality (e.g., “guarantee”, “high quality”, “quality furniture”). While for description local (e.g., “local”, “USA”) and material (e.g., “fabric”, “glass”, “wood”).</a:t>
            </a:r>
          </a:p>
        </p:txBody>
      </p:sp>
      <p:sp>
        <p:nvSpPr>
          <p:cNvPr id="15" name="Text Placeholder 8"/>
          <p:cNvSpPr txBox="1">
            <a:spLocks/>
          </p:cNvSpPr>
          <p:nvPr/>
        </p:nvSpPr>
        <p:spPr>
          <a:xfrm>
            <a:off x="263938" y="6241025"/>
            <a:ext cx="6946393" cy="456638"/>
          </a:xfrm>
          <a:prstGeom prst="rect">
            <a:avLst/>
          </a:prstGeom>
        </p:spPr>
        <p:txBody>
          <a:bodyPr lIns="179300" tIns="0" rIns="0" bIns="0" anchor="b" anchorCtr="0">
            <a:noAutofit/>
          </a:bodyPr>
          <a:lstStyle>
            <a:defPPr>
              <a:defRPr lang="en-US"/>
            </a:defPPr>
            <a:lvl1pPr marR="0" indent="0" algn="r" defTabSz="914425" fontAlgn="auto">
              <a:lnSpc>
                <a:spcPct val="100000"/>
              </a:lnSpc>
              <a:spcBef>
                <a:spcPts val="0"/>
              </a:spcBef>
              <a:spcAft>
                <a:spcPts val="0"/>
              </a:spcAft>
              <a:buClrTx/>
              <a:buSzPct val="90000"/>
              <a:buFont typeface="Arial" pitchFamily="34" charset="0"/>
              <a:buNone/>
              <a:tabLst/>
              <a:defRPr sz="800" spc="0" baseline="0">
                <a:solidFill>
                  <a:schemeClr val="accent3"/>
                </a:solidFill>
              </a:defRPr>
            </a:lvl1pPr>
            <a:lvl2pPr marL="573126" marR="0" indent="-233379" defTabSz="914425" fontAlgn="auto">
              <a:lnSpc>
                <a:spcPct val="90000"/>
              </a:lnSpc>
              <a:spcBef>
                <a:spcPct val="20000"/>
              </a:spcBef>
              <a:spcAft>
                <a:spcPts val="0"/>
              </a:spcAft>
              <a:buClrTx/>
              <a:buSzPct val="90000"/>
              <a:buFont typeface="Arial" pitchFamily="34" charset="0"/>
              <a:buChar char="•"/>
              <a:tabLst/>
              <a:defRPr sz="2000" spc="0" baseline="0">
                <a:gradFill>
                  <a:gsLst>
                    <a:gs pos="1250">
                      <a:schemeClr val="bg2"/>
                    </a:gs>
                    <a:gs pos="100000">
                      <a:schemeClr val="bg2"/>
                    </a:gs>
                  </a:gsLst>
                  <a:lin ang="5400000" scaled="0"/>
                </a:gradFill>
              </a:defRPr>
            </a:lvl2pPr>
            <a:lvl3pPr marL="798566" marR="0" indent="-225441" defTabSz="914425" fontAlgn="auto">
              <a:lnSpc>
                <a:spcPct val="90000"/>
              </a:lnSpc>
              <a:spcBef>
                <a:spcPct val="20000"/>
              </a:spcBef>
              <a:spcAft>
                <a:spcPts val="0"/>
              </a:spcAft>
              <a:buClrTx/>
              <a:buSzPct val="90000"/>
              <a:buFont typeface="Arial" pitchFamily="34" charset="0"/>
              <a:buChar char="•"/>
              <a:tabLst>
                <a:tab pos="798566" algn="l"/>
              </a:tabLst>
              <a:defRPr sz="2000" spc="0" baseline="0">
                <a:gradFill>
                  <a:gsLst>
                    <a:gs pos="1250">
                      <a:schemeClr val="bg2"/>
                    </a:gs>
                    <a:gs pos="100000">
                      <a:schemeClr val="bg2"/>
                    </a:gs>
                  </a:gsLst>
                  <a:lin ang="5400000" scaled="0"/>
                </a:gradFill>
              </a:defRPr>
            </a:lvl3pPr>
            <a:lvl4pPr marL="1030357" marR="0" indent="-231791" defTabSz="914425" fontAlgn="auto">
              <a:lnSpc>
                <a:spcPct val="90000"/>
              </a:lnSpc>
              <a:spcBef>
                <a:spcPct val="20000"/>
              </a:spcBef>
              <a:spcAft>
                <a:spcPts val="0"/>
              </a:spcAft>
              <a:buClrTx/>
              <a:buSzPct val="90000"/>
              <a:buFont typeface="Arial" pitchFamily="34" charset="0"/>
              <a:buChar char="•"/>
              <a:tabLst/>
              <a:defRPr spc="0" baseline="0">
                <a:gradFill>
                  <a:gsLst>
                    <a:gs pos="1250">
                      <a:schemeClr val="bg2"/>
                    </a:gs>
                    <a:gs pos="100000">
                      <a:schemeClr val="bg2"/>
                    </a:gs>
                  </a:gsLst>
                  <a:lin ang="5400000" scaled="0"/>
                </a:gradFill>
              </a:defRPr>
            </a:lvl4pPr>
            <a:lvl5pPr marL="1255795" marR="0" indent="-225441" defTabSz="914425" fontAlgn="auto">
              <a:lnSpc>
                <a:spcPct val="90000"/>
              </a:lnSpc>
              <a:spcBef>
                <a:spcPct val="20000"/>
              </a:spcBef>
              <a:spcAft>
                <a:spcPts val="0"/>
              </a:spcAft>
              <a:buClrTx/>
              <a:buSzPct val="90000"/>
              <a:buFont typeface="Arial" pitchFamily="34" charset="0"/>
              <a:buChar char="•"/>
              <a:tabLst>
                <a:tab pos="1255795" algn="l"/>
              </a:tabLst>
              <a:defRPr spc="0" baseline="0">
                <a:gradFill>
                  <a:gsLst>
                    <a:gs pos="1250">
                      <a:schemeClr val="bg2"/>
                    </a:gs>
                    <a:gs pos="100000">
                      <a:schemeClr val="bg2"/>
                    </a:gs>
                  </a:gsLst>
                  <a:lin ang="5400000" scaled="0"/>
                </a:gradFill>
              </a:defRPr>
            </a:lvl5pPr>
            <a:lvl6pPr marL="2514667" indent="-228607" defTabSz="914425">
              <a:spcBef>
                <a:spcPct val="20000"/>
              </a:spcBef>
              <a:buFont typeface="Arial" pitchFamily="34" charset="0"/>
              <a:buChar char="•"/>
              <a:defRPr sz="2000"/>
            </a:lvl6pPr>
            <a:lvl7pPr marL="2971878" indent="-228607" defTabSz="914425">
              <a:spcBef>
                <a:spcPct val="20000"/>
              </a:spcBef>
              <a:buFont typeface="Arial" pitchFamily="34" charset="0"/>
              <a:buChar char="•"/>
              <a:defRPr sz="2000"/>
            </a:lvl7pPr>
            <a:lvl8pPr marL="3429092" indent="-228607" defTabSz="914425">
              <a:spcBef>
                <a:spcPct val="20000"/>
              </a:spcBef>
              <a:buFont typeface="Arial" pitchFamily="34" charset="0"/>
              <a:buChar char="•"/>
              <a:defRPr sz="2000"/>
            </a:lvl8pPr>
            <a:lvl9pPr marL="3886303" indent="-228607" defTabSz="914425">
              <a:spcBef>
                <a:spcPct val="20000"/>
              </a:spcBef>
              <a:buFont typeface="Arial" pitchFamily="34" charset="0"/>
              <a:buChar char="•"/>
              <a:defRPr sz="2000"/>
            </a:lvl9pPr>
          </a:lstStyle>
          <a:p>
            <a:pPr algn="l" defTabSz="896419">
              <a:lnSpc>
                <a:spcPct val="90000"/>
              </a:lnSpc>
              <a:spcBef>
                <a:spcPct val="20000"/>
              </a:spcBef>
              <a:buClr>
                <a:srgbClr val="737373"/>
              </a:buClr>
              <a:buSzPct val="115000"/>
            </a:pPr>
            <a: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Microsoft Internal Data. Total Impressions Generated = 124 Million, Total Ads Analyzed = 51K, Analysis Period = July 1 – August 31, </a:t>
            </a: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2015.</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Note: This categories represent groups of similar keywords.</a:t>
            </a:r>
          </a:p>
        </p:txBody>
      </p:sp>
      <p:sp>
        <p:nvSpPr>
          <p:cNvPr id="2" name="Title 1"/>
          <p:cNvSpPr>
            <a:spLocks noGrp="1"/>
          </p:cNvSpPr>
          <p:nvPr>
            <p:ph type="title"/>
          </p:nvPr>
        </p:nvSpPr>
        <p:spPr>
          <a:xfrm>
            <a:off x="263938" y="314842"/>
            <a:ext cx="8691670" cy="899614"/>
          </a:xfrm>
        </p:spPr>
        <p:txBody>
          <a:bodyPr/>
          <a:lstStyle/>
          <a:p>
            <a:r>
              <a:rPr lang="en-US" sz="3600" spc="0" dirty="0">
                <a:solidFill>
                  <a:schemeClr val="accent1"/>
                </a:solidFill>
              </a:rPr>
              <a:t>Top 5 ad combinations by device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986" y="6241025"/>
            <a:ext cx="885233" cy="475146"/>
          </a:xfrm>
          <a:prstGeom prst="rect">
            <a:avLst/>
          </a:prstGeom>
        </p:spPr>
      </p:pic>
      <p:sp>
        <p:nvSpPr>
          <p:cNvPr id="11" name="Rectangle 10"/>
          <p:cNvSpPr/>
          <p:nvPr/>
        </p:nvSpPr>
        <p:spPr>
          <a:xfrm>
            <a:off x="252141" y="825138"/>
            <a:ext cx="8610146" cy="511281"/>
          </a:xfrm>
          <a:prstGeom prst="rect">
            <a:avLst/>
          </a:prstGeom>
          <a:noFill/>
        </p:spPr>
        <p:txBody>
          <a:bodyPr wrap="square" lIns="179300" tIns="143440" rIns="179300" bIns="143440">
            <a:spAutoFit/>
          </a:bodyPr>
          <a:lstStyle/>
          <a:p>
            <a:pPr defTabSz="914258">
              <a:lnSpc>
                <a:spcPct val="90000"/>
              </a:lnSpc>
              <a:spcBef>
                <a:spcPct val="20000"/>
              </a:spcBef>
              <a:buSzPct val="90000"/>
            </a:pPr>
            <a:r>
              <a:rPr lang="en-US" sz="1600" dirty="0">
                <a:solidFill>
                  <a:schemeClr val="accent6"/>
                </a:solidFill>
                <a:cs typeface="Segoe UI Semilight" panose="020B0402040204020203" pitchFamily="34" charset="0"/>
              </a:rPr>
              <a:t>Consumer electronics, home and garden, home furnishings</a:t>
            </a:r>
          </a:p>
        </p:txBody>
      </p:sp>
    </p:spTree>
    <p:extLst>
      <p:ext uri="{BB962C8B-B14F-4D97-AF65-F5344CB8AC3E}">
        <p14:creationId xmlns:p14="http://schemas.microsoft.com/office/powerpoint/2010/main" val="4647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238911" y="1384291"/>
            <a:ext cx="5701616" cy="4663018"/>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 name="Content Placeholder 18"/>
          <p:cNvSpPr txBox="1">
            <a:spLocks/>
          </p:cNvSpPr>
          <p:nvPr/>
        </p:nvSpPr>
        <p:spPr>
          <a:xfrm>
            <a:off x="5991460" y="2716529"/>
            <a:ext cx="2870827" cy="3330780"/>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3437" tIns="123437" rIns="92578" bIns="92578" numCol="1" spcCol="0" rtlCol="0" fromWordArt="0" anchor="t" anchorCtr="0" forceAA="0" compatLnSpc="1">
            <a:prstTxWarp prst="textNoShape">
              <a:avLst/>
            </a:prstTxWarp>
            <a:noAutofit/>
          </a:bodyPr>
          <a:lstStyle>
            <a:defPPr>
              <a:defRPr lang="en-US"/>
            </a:defPPr>
            <a:lvl1pPr defTabSz="685780" fontAlgn="base">
              <a:lnSpc>
                <a:spcPct val="90000"/>
              </a:lnSpc>
              <a:spcBef>
                <a:spcPct val="0"/>
              </a:spcBef>
              <a:spcAft>
                <a:spcPts val="1200"/>
              </a:spcAft>
              <a:defRPr sz="1600">
                <a:solidFill>
                  <a:srgbClr val="FFFFFF"/>
                </a:solidFill>
              </a:defRPr>
            </a:lvl1pPr>
          </a:lstStyle>
          <a:p>
            <a:pPr defTabSz="685702">
              <a:defRPr/>
            </a:pPr>
            <a:r>
              <a:rPr lang="en-US" sz="1961" kern="0" dirty="0">
                <a:gradFill>
                  <a:gsLst>
                    <a:gs pos="1250">
                      <a:srgbClr val="505050"/>
                    </a:gs>
                    <a:gs pos="100000">
                      <a:srgbClr val="505050"/>
                    </a:gs>
                  </a:gsLst>
                  <a:lin ang="5400000" scaled="0"/>
                </a:gradFill>
                <a:latin typeface="Segoe UI"/>
              </a:rPr>
              <a:t>Opportunities: </a:t>
            </a:r>
            <a:r>
              <a:rPr lang="en-US" sz="1100" b="1" kern="0" dirty="0">
                <a:gradFill>
                  <a:gsLst>
                    <a:gs pos="1250">
                      <a:srgbClr val="505050"/>
                    </a:gs>
                    <a:gs pos="100000">
                      <a:srgbClr val="505050"/>
                    </a:gs>
                  </a:gsLst>
                  <a:lin ang="5400000" scaled="0"/>
                </a:gradFill>
                <a:latin typeface="Segoe UI"/>
              </a:rPr>
              <a:t/>
            </a:r>
            <a:br>
              <a:rPr lang="en-US" sz="1100" b="1"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Overall the season presents a lot of opportunities to create high ad quality without much competition. The top of </a:t>
            </a:r>
            <a:br>
              <a:rPr lang="en-US" sz="1176"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this opportunities are:</a:t>
            </a:r>
          </a:p>
          <a:p>
            <a:pPr defTabSz="672339">
              <a:spcAft>
                <a:spcPts val="1176"/>
              </a:spcAft>
              <a:defRPr/>
            </a:pPr>
            <a:r>
              <a:rPr lang="en-US" sz="1961" kern="0" dirty="0">
                <a:gradFill>
                  <a:gsLst>
                    <a:gs pos="1250">
                      <a:srgbClr val="505050"/>
                    </a:gs>
                    <a:gs pos="100000">
                      <a:srgbClr val="505050"/>
                    </a:gs>
                  </a:gsLst>
                  <a:lin ang="5400000" scaled="0"/>
                </a:gradFill>
                <a:latin typeface="Segoe UI"/>
              </a:rPr>
              <a:t>Brand terms</a:t>
            </a:r>
          </a:p>
          <a:p>
            <a:pPr defTabSz="672339">
              <a:spcAft>
                <a:spcPts val="1176"/>
              </a:spcAft>
              <a:defRPr/>
            </a:pPr>
            <a:r>
              <a:rPr lang="en-US" sz="1961" kern="0" dirty="0">
                <a:gradFill>
                  <a:gsLst>
                    <a:gs pos="1250">
                      <a:srgbClr val="505050"/>
                    </a:gs>
                    <a:gs pos="100000">
                      <a:srgbClr val="505050"/>
                    </a:gs>
                  </a:gsLst>
                  <a:lin ang="5400000" scaled="0"/>
                </a:gradFill>
                <a:latin typeface="Segoe UI"/>
              </a:rPr>
              <a:t>Delivery/shipping </a:t>
            </a:r>
            <a:r>
              <a:rPr lang="en-US" sz="1100" kern="0" dirty="0">
                <a:gradFill>
                  <a:gsLst>
                    <a:gs pos="1250">
                      <a:srgbClr val="505050"/>
                    </a:gs>
                    <a:gs pos="100000">
                      <a:srgbClr val="505050"/>
                    </a:gs>
                  </a:gsLst>
                  <a:lin ang="5400000" scaled="0"/>
                </a:gradFill>
                <a:latin typeface="Segoe UI"/>
              </a:rPr>
              <a:t/>
            </a:r>
            <a:br>
              <a:rPr lang="en-US" sz="1100"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(eg. “day shipping”, “shipping orders’) </a:t>
            </a:r>
          </a:p>
          <a:p>
            <a:pPr defTabSz="672339">
              <a:spcAft>
                <a:spcPts val="1176"/>
              </a:spcAft>
              <a:defRPr/>
            </a:pPr>
            <a:r>
              <a:rPr lang="en-US" sz="1176" kern="0" dirty="0">
                <a:gradFill>
                  <a:gsLst>
                    <a:gs pos="1250">
                      <a:srgbClr val="505050"/>
                    </a:gs>
                    <a:gs pos="100000">
                      <a:srgbClr val="505050"/>
                    </a:gs>
                  </a:gsLst>
                  <a:lin ang="5400000" scaled="0"/>
                </a:gradFill>
                <a:latin typeface="Segoe UI"/>
              </a:rPr>
              <a:t>With the highest level of opportunities above all other tokens in our list</a:t>
            </a:r>
          </a:p>
          <a:p>
            <a:pPr defTabSz="685702">
              <a:defRPr/>
            </a:pPr>
            <a:endParaRPr lang="en-US" sz="1000" kern="0" dirty="0">
              <a:gradFill>
                <a:gsLst>
                  <a:gs pos="1250">
                    <a:srgbClr val="505050"/>
                  </a:gs>
                  <a:gs pos="100000">
                    <a:srgbClr val="505050"/>
                  </a:gs>
                </a:gsLst>
                <a:lin ang="5400000" scaled="0"/>
              </a:gradFill>
              <a:latin typeface="Segoe UI"/>
            </a:endParaRPr>
          </a:p>
        </p:txBody>
      </p:sp>
      <p:graphicFrame>
        <p:nvGraphicFramePr>
          <p:cNvPr id="9" name="Chart 8"/>
          <p:cNvGraphicFramePr>
            <a:graphicFrameLocks/>
          </p:cNvGraphicFramePr>
          <p:nvPr>
            <p:extLst/>
          </p:nvPr>
        </p:nvGraphicFramePr>
        <p:xfrm>
          <a:off x="369404" y="1524290"/>
          <a:ext cx="5711781" cy="4523019"/>
        </p:xfrm>
        <a:graphic>
          <a:graphicData uri="http://schemas.openxmlformats.org/drawingml/2006/chart">
            <c:chart xmlns:c="http://schemas.openxmlformats.org/drawingml/2006/chart" xmlns:r="http://schemas.openxmlformats.org/officeDocument/2006/relationships" r:id="rId2"/>
          </a:graphicData>
        </a:graphic>
      </p:graphicFrame>
      <p:sp>
        <p:nvSpPr>
          <p:cNvPr id="18" name="Content Placeholder 18"/>
          <p:cNvSpPr txBox="1">
            <a:spLocks/>
          </p:cNvSpPr>
          <p:nvPr/>
        </p:nvSpPr>
        <p:spPr>
          <a:xfrm>
            <a:off x="5991460" y="2702445"/>
            <a:ext cx="2870827" cy="3344865"/>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3437" tIns="123437" rIns="92578" bIns="92578" numCol="1" spcCol="0" rtlCol="0" fromWordArt="0" anchor="t" anchorCtr="0" forceAA="0" compatLnSpc="1">
            <a:prstTxWarp prst="textNoShape">
              <a:avLst/>
            </a:prstTxWarp>
            <a:noAutofit/>
          </a:bodyPr>
          <a:lstStyle>
            <a:defPPr>
              <a:defRPr lang="en-US"/>
            </a:defPPr>
            <a:lvl1pPr defTabSz="685780" fontAlgn="base">
              <a:lnSpc>
                <a:spcPct val="90000"/>
              </a:lnSpc>
              <a:spcBef>
                <a:spcPct val="0"/>
              </a:spcBef>
              <a:spcAft>
                <a:spcPts val="1200"/>
              </a:spcAft>
              <a:defRPr sz="1600">
                <a:solidFill>
                  <a:srgbClr val="FFFFFF"/>
                </a:solidFill>
              </a:defRPr>
            </a:lvl1pPr>
          </a:lstStyle>
          <a:p>
            <a:pPr defTabSz="685702">
              <a:defRPr/>
            </a:pPr>
            <a:r>
              <a:rPr lang="en-US" sz="1961" kern="0" dirty="0">
                <a:gradFill>
                  <a:gsLst>
                    <a:gs pos="1250">
                      <a:srgbClr val="505050"/>
                    </a:gs>
                    <a:gs pos="100000">
                      <a:srgbClr val="505050"/>
                    </a:gs>
                  </a:gsLst>
                  <a:lin ang="5400000" scaled="0"/>
                </a:gradFill>
                <a:latin typeface="Segoe UI"/>
              </a:rPr>
              <a:t>Opportunities</a:t>
            </a:r>
            <a:r>
              <a:rPr lang="en-US" sz="1100" b="1" kern="0" dirty="0">
                <a:gradFill>
                  <a:gsLst>
                    <a:gs pos="1250">
                      <a:srgbClr val="505050"/>
                    </a:gs>
                    <a:gs pos="100000">
                      <a:srgbClr val="505050"/>
                    </a:gs>
                  </a:gsLst>
                  <a:lin ang="5400000" scaled="0"/>
                </a:gradFill>
                <a:latin typeface="Segoe UI"/>
              </a:rPr>
              <a:t/>
            </a:r>
            <a:br>
              <a:rPr lang="en-US" sz="1100" b="1"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Overall the season presents a lot of opportunities to create high ad quality without much competition. The top of </a:t>
            </a:r>
            <a:br>
              <a:rPr lang="en-US" sz="1176"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these opportunities are:</a:t>
            </a:r>
          </a:p>
          <a:p>
            <a:pPr defTabSz="672339">
              <a:spcAft>
                <a:spcPts val="1176"/>
              </a:spcAft>
              <a:defRPr/>
            </a:pPr>
            <a:r>
              <a:rPr lang="en-US" sz="1961" kern="0" dirty="0">
                <a:gradFill>
                  <a:gsLst>
                    <a:gs pos="1250">
                      <a:srgbClr val="505050"/>
                    </a:gs>
                    <a:gs pos="100000">
                      <a:srgbClr val="505050"/>
                    </a:gs>
                  </a:gsLst>
                  <a:lin ang="5400000" scaled="0"/>
                </a:gradFill>
                <a:latin typeface="Segoe UI"/>
              </a:rPr>
              <a:t>Brand terms</a:t>
            </a:r>
          </a:p>
          <a:p>
            <a:pPr defTabSz="672339">
              <a:spcAft>
                <a:spcPts val="1176"/>
              </a:spcAft>
              <a:defRPr/>
            </a:pPr>
            <a:r>
              <a:rPr lang="en-US" sz="1961" kern="0" dirty="0">
                <a:gradFill>
                  <a:gsLst>
                    <a:gs pos="1250">
                      <a:srgbClr val="505050"/>
                    </a:gs>
                    <a:gs pos="100000">
                      <a:srgbClr val="505050"/>
                    </a:gs>
                  </a:gsLst>
                  <a:lin ang="5400000" scaled="0"/>
                </a:gradFill>
                <a:latin typeface="Segoe UI"/>
              </a:rPr>
              <a:t>Delivery/Shipping </a:t>
            </a:r>
            <a:r>
              <a:rPr lang="en-US" sz="1100" kern="0" dirty="0">
                <a:gradFill>
                  <a:gsLst>
                    <a:gs pos="1250">
                      <a:srgbClr val="505050"/>
                    </a:gs>
                    <a:gs pos="100000">
                      <a:srgbClr val="505050"/>
                    </a:gs>
                  </a:gsLst>
                  <a:lin ang="5400000" scaled="0"/>
                </a:gradFill>
                <a:latin typeface="Segoe UI"/>
              </a:rPr>
              <a:t/>
            </a:r>
            <a:br>
              <a:rPr lang="en-US" sz="1100" kern="0" dirty="0">
                <a:gradFill>
                  <a:gsLst>
                    <a:gs pos="1250">
                      <a:srgbClr val="505050"/>
                    </a:gs>
                    <a:gs pos="100000">
                      <a:srgbClr val="505050"/>
                    </a:gs>
                  </a:gsLst>
                  <a:lin ang="5400000" scaled="0"/>
                </a:gradFill>
                <a:latin typeface="Segoe UI"/>
              </a:rPr>
            </a:br>
            <a:r>
              <a:rPr lang="en-US" sz="1176" kern="0" dirty="0">
                <a:gradFill>
                  <a:gsLst>
                    <a:gs pos="1250">
                      <a:srgbClr val="505050"/>
                    </a:gs>
                    <a:gs pos="100000">
                      <a:srgbClr val="505050"/>
                    </a:gs>
                  </a:gsLst>
                  <a:lin ang="5400000" scaled="0"/>
                </a:gradFill>
                <a:latin typeface="Segoe UI"/>
              </a:rPr>
              <a:t>(e.g., “day shipping”, “shipping orders’) </a:t>
            </a:r>
          </a:p>
          <a:p>
            <a:pPr defTabSz="672339">
              <a:spcAft>
                <a:spcPts val="1176"/>
              </a:spcAft>
              <a:defRPr/>
            </a:pPr>
            <a:r>
              <a:rPr lang="en-US" sz="1176" kern="0" dirty="0">
                <a:gradFill>
                  <a:gsLst>
                    <a:gs pos="1250">
                      <a:srgbClr val="505050"/>
                    </a:gs>
                    <a:gs pos="100000">
                      <a:srgbClr val="505050"/>
                    </a:gs>
                  </a:gsLst>
                  <a:lin ang="5400000" scaled="0"/>
                </a:gradFill>
                <a:latin typeface="Segoe UI"/>
              </a:rPr>
              <a:t>With the highest level of opportunities above all other tokens in our list</a:t>
            </a:r>
          </a:p>
        </p:txBody>
      </p:sp>
      <p:sp>
        <p:nvSpPr>
          <p:cNvPr id="19" name="Content Placeholder 18"/>
          <p:cNvSpPr txBox="1">
            <a:spLocks/>
          </p:cNvSpPr>
          <p:nvPr/>
        </p:nvSpPr>
        <p:spPr>
          <a:xfrm>
            <a:off x="5991461" y="1384296"/>
            <a:ext cx="2863082" cy="1256003"/>
          </a:xfrm>
          <a:prstGeom prst="rect">
            <a:avLst/>
          </a:prstGeom>
          <a:solidFill>
            <a:schemeClr val="tx2"/>
          </a:solidFill>
          <a:ln w="12700">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3437" tIns="123437" rIns="92578" bIns="92578" numCol="1" spcCol="0" rtlCol="0" fromWordArt="0" anchor="t" anchorCtr="0" forceAA="0" compatLnSpc="1">
            <a:prstTxWarp prst="textNoShape">
              <a:avLst/>
            </a:prstTxWarp>
            <a:noAutofit/>
          </a:bodyPr>
          <a:lstStyle>
            <a:defPPr>
              <a:defRPr lang="en-US"/>
            </a:defPPr>
            <a:lvl1pPr defTabSz="685780" fontAlgn="base">
              <a:lnSpc>
                <a:spcPct val="90000"/>
              </a:lnSpc>
              <a:spcBef>
                <a:spcPct val="0"/>
              </a:spcBef>
              <a:spcAft>
                <a:spcPts val="1200"/>
              </a:spcAft>
              <a:defRPr sz="1600">
                <a:solidFill>
                  <a:srgbClr val="FFFFFF"/>
                </a:solidFill>
              </a:defRPr>
            </a:lvl1pPr>
          </a:lstStyle>
          <a:p>
            <a:pPr defTabSz="504151">
              <a:spcAft>
                <a:spcPts val="588"/>
              </a:spcAft>
              <a:buSzPct val="100000"/>
              <a:defRPr/>
            </a:pPr>
            <a:r>
              <a:rPr lang="en-US" sz="1961" kern="0" dirty="0">
                <a:gradFill>
                  <a:gsLst>
                    <a:gs pos="1250">
                      <a:srgbClr val="FFFFFF"/>
                    </a:gs>
                    <a:gs pos="100000">
                      <a:srgbClr val="FFFFFF"/>
                    </a:gs>
                  </a:gsLst>
                  <a:lin ang="5400000" scaled="0"/>
                </a:gradFill>
                <a:latin typeface="Segoe UI"/>
              </a:rPr>
              <a:t>Find your opportunity</a:t>
            </a:r>
            <a:endParaRPr lang="en-US" sz="2157" kern="0" dirty="0">
              <a:gradFill>
                <a:gsLst>
                  <a:gs pos="1250">
                    <a:srgbClr val="FFFFFF"/>
                  </a:gs>
                  <a:gs pos="100000">
                    <a:srgbClr val="FFFFFF"/>
                  </a:gs>
                </a:gsLst>
                <a:lin ang="5400000" scaled="0"/>
              </a:gradFill>
              <a:latin typeface="Segoe UI"/>
            </a:endParaRPr>
          </a:p>
          <a:p>
            <a:pPr defTabSz="504151">
              <a:spcAft>
                <a:spcPts val="588"/>
              </a:spcAft>
              <a:buSzPct val="100000"/>
              <a:defRPr/>
            </a:pPr>
            <a:r>
              <a:rPr lang="en-US" sz="1176" kern="0" dirty="0">
                <a:gradFill>
                  <a:gsLst>
                    <a:gs pos="1250">
                      <a:srgbClr val="FFFFFF"/>
                    </a:gs>
                    <a:gs pos="100000">
                      <a:srgbClr val="FFFFFF"/>
                    </a:gs>
                  </a:gsLst>
                  <a:lin ang="5400000" scaled="0"/>
                </a:gradFill>
                <a:latin typeface="Segoe UI"/>
              </a:rPr>
              <a:t>If ad quality is high and there aren’t very many advertisers showing on </a:t>
            </a:r>
            <a:br>
              <a:rPr lang="en-US" sz="1176" kern="0" dirty="0">
                <a:gradFill>
                  <a:gsLst>
                    <a:gs pos="1250">
                      <a:srgbClr val="FFFFFF"/>
                    </a:gs>
                    <a:gs pos="100000">
                      <a:srgbClr val="FFFFFF"/>
                    </a:gs>
                  </a:gsLst>
                  <a:lin ang="5400000" scaled="0"/>
                </a:gradFill>
                <a:latin typeface="Segoe UI"/>
              </a:rPr>
            </a:br>
            <a:r>
              <a:rPr lang="en-US" sz="1176" kern="0" dirty="0">
                <a:gradFill>
                  <a:gsLst>
                    <a:gs pos="1250">
                      <a:srgbClr val="FFFFFF"/>
                    </a:gs>
                    <a:gs pos="100000">
                      <a:srgbClr val="FFFFFF"/>
                    </a:gs>
                  </a:gsLst>
                  <a:lin ang="5400000" scaled="0"/>
                </a:gradFill>
                <a:latin typeface="Segoe UI"/>
              </a:rPr>
              <a:t>these terms. Read — </a:t>
            </a:r>
            <a:r>
              <a:rPr lang="en-US" sz="1176" kern="0" dirty="0" smtClean="0">
                <a:gradFill>
                  <a:gsLst>
                    <a:gs pos="1250">
                      <a:srgbClr val="FFFFFF"/>
                    </a:gs>
                    <a:gs pos="100000">
                      <a:srgbClr val="FFFFFF"/>
                    </a:gs>
                  </a:gsLst>
                  <a:lin ang="5400000" scaled="0"/>
                </a:gradFill>
                <a:latin typeface="Segoe UI"/>
              </a:rPr>
              <a:t>a great </a:t>
            </a:r>
            <a:r>
              <a:rPr lang="en-US" sz="1176" kern="0" dirty="0">
                <a:gradFill>
                  <a:gsLst>
                    <a:gs pos="1250">
                      <a:srgbClr val="FFFFFF"/>
                    </a:gs>
                    <a:gs pos="100000">
                      <a:srgbClr val="FFFFFF"/>
                    </a:gs>
                  </a:gsLst>
                  <a:lin ang="5400000" scaled="0"/>
                </a:gradFill>
                <a:latin typeface="Segoe UI"/>
              </a:rPr>
              <a:t>opportunity for your clients! </a:t>
            </a:r>
          </a:p>
        </p:txBody>
      </p:sp>
      <p:grpSp>
        <p:nvGrpSpPr>
          <p:cNvPr id="20" name="Group 19"/>
          <p:cNvGrpSpPr/>
          <p:nvPr/>
        </p:nvGrpSpPr>
        <p:grpSpPr>
          <a:xfrm>
            <a:off x="4767064" y="5521336"/>
            <a:ext cx="964666" cy="463720"/>
            <a:chOff x="3494828" y="4962732"/>
            <a:chExt cx="983926" cy="472978"/>
          </a:xfrm>
        </p:grpSpPr>
        <p:grpSp>
          <p:nvGrpSpPr>
            <p:cNvPr id="21" name="Group 20"/>
            <p:cNvGrpSpPr/>
            <p:nvPr/>
          </p:nvGrpSpPr>
          <p:grpSpPr>
            <a:xfrm>
              <a:off x="3613450" y="4962732"/>
              <a:ext cx="865304" cy="285335"/>
              <a:chOff x="8004572" y="1323214"/>
              <a:chExt cx="865304" cy="285335"/>
            </a:xfrm>
          </p:grpSpPr>
          <p:sp>
            <p:nvSpPr>
              <p:cNvPr id="33" name="Rectangle 32"/>
              <p:cNvSpPr/>
              <p:nvPr/>
            </p:nvSpPr>
            <p:spPr>
              <a:xfrm>
                <a:off x="8004572" y="1323214"/>
                <a:ext cx="817853" cy="285335"/>
              </a:xfrm>
              <a:prstGeom prst="rect">
                <a:avLst/>
              </a:prstGeom>
            </p:spPr>
            <p:txBody>
              <a:bodyPr wrap="none">
                <a:spAutoFit/>
              </a:bodyPr>
              <a:lstStyle/>
              <a:p>
                <a:pPr algn="r" defTabSz="914460">
                  <a:lnSpc>
                    <a:spcPct val="114000"/>
                  </a:lnSpc>
                </a:pPr>
                <a:r>
                  <a:rPr lang="en-US" sz="1078" dirty="0">
                    <a:gradFill>
                      <a:gsLst>
                        <a:gs pos="38889">
                          <a:srgbClr val="505050"/>
                        </a:gs>
                        <a:gs pos="67000">
                          <a:srgbClr val="505050"/>
                        </a:gs>
                      </a:gsLst>
                      <a:lin ang="5400000" scaled="0"/>
                    </a:gradFill>
                    <a:latin typeface="Segoe UI"/>
                  </a:rPr>
                  <a:t>Ad quality</a:t>
                </a:r>
              </a:p>
            </p:txBody>
          </p:sp>
          <p:sp>
            <p:nvSpPr>
              <p:cNvPr id="34" name="Oval 33"/>
              <p:cNvSpPr/>
              <p:nvPr/>
            </p:nvSpPr>
            <p:spPr bwMode="auto">
              <a:xfrm>
                <a:off x="8769096" y="1407348"/>
                <a:ext cx="100780" cy="100780"/>
              </a:xfrm>
              <a:prstGeom prst="ellipse">
                <a:avLst/>
              </a:prstGeom>
              <a:solidFill>
                <a:schemeClr val="accent6"/>
              </a:solidFill>
              <a:ln w="10795" cap="flat" cmpd="sng" algn="ctr">
                <a:noFill/>
                <a:prstDash val="solid"/>
                <a:headEnd type="none" w="med" len="med"/>
                <a:tailEnd type="none" w="med" len="med"/>
              </a:ln>
              <a:effectLst/>
            </p:spPr>
            <p:txBody>
              <a:bodyPr vert="horz" wrap="square" lIns="89646" tIns="44823" rIns="89646" bIns="44823" numCol="1" rtlCol="0" anchor="ctr" anchorCtr="0" compatLnSpc="1">
                <a:prstTxWarp prst="textNoShape">
                  <a:avLst/>
                </a:prstTxWarp>
              </a:bodyPr>
              <a:lstStyle/>
              <a:p>
                <a:pPr algn="ctr" defTabSz="896160" fontAlgn="base">
                  <a:spcBef>
                    <a:spcPct val="0"/>
                  </a:spcBef>
                  <a:spcAft>
                    <a:spcPct val="0"/>
                  </a:spcAft>
                </a:pPr>
                <a:endParaRPr lang="en-US" sz="1373" kern="0" dirty="0">
                  <a:gradFill>
                    <a:gsLst>
                      <a:gs pos="0">
                        <a:srgbClr val="FFFFFF"/>
                      </a:gs>
                      <a:gs pos="100000">
                        <a:srgbClr val="FFFFFF"/>
                      </a:gs>
                    </a:gsLst>
                    <a:lin ang="5400000" scaled="0"/>
                  </a:gradFill>
                  <a:latin typeface="Segoe UI"/>
                </a:endParaRPr>
              </a:p>
            </p:txBody>
          </p:sp>
        </p:grpSp>
        <p:grpSp>
          <p:nvGrpSpPr>
            <p:cNvPr id="22" name="Group 21"/>
            <p:cNvGrpSpPr/>
            <p:nvPr/>
          </p:nvGrpSpPr>
          <p:grpSpPr>
            <a:xfrm>
              <a:off x="3494828" y="5150375"/>
              <a:ext cx="983926" cy="285335"/>
              <a:chOff x="7885950" y="1323214"/>
              <a:chExt cx="983926" cy="285335"/>
            </a:xfrm>
          </p:grpSpPr>
          <p:sp>
            <p:nvSpPr>
              <p:cNvPr id="31" name="Rectangle 30"/>
              <p:cNvSpPr/>
              <p:nvPr/>
            </p:nvSpPr>
            <p:spPr>
              <a:xfrm>
                <a:off x="7885950" y="1323214"/>
                <a:ext cx="936475" cy="285335"/>
              </a:xfrm>
              <a:prstGeom prst="rect">
                <a:avLst/>
              </a:prstGeom>
            </p:spPr>
            <p:txBody>
              <a:bodyPr wrap="none">
                <a:spAutoFit/>
              </a:bodyPr>
              <a:lstStyle/>
              <a:p>
                <a:pPr algn="r" defTabSz="914460">
                  <a:lnSpc>
                    <a:spcPct val="114000"/>
                  </a:lnSpc>
                </a:pPr>
                <a:r>
                  <a:rPr lang="en-US" sz="1078" dirty="0">
                    <a:gradFill>
                      <a:gsLst>
                        <a:gs pos="38889">
                          <a:srgbClr val="505050"/>
                        </a:gs>
                        <a:gs pos="67000">
                          <a:srgbClr val="505050"/>
                        </a:gs>
                      </a:gsLst>
                      <a:lin ang="5400000" scaled="0"/>
                    </a:gradFill>
                    <a:latin typeface="Segoe UI"/>
                  </a:rPr>
                  <a:t>Advertiser #</a:t>
                </a:r>
              </a:p>
            </p:txBody>
          </p:sp>
          <p:sp>
            <p:nvSpPr>
              <p:cNvPr id="32" name="Oval 31"/>
              <p:cNvSpPr/>
              <p:nvPr/>
            </p:nvSpPr>
            <p:spPr bwMode="auto">
              <a:xfrm>
                <a:off x="8769096" y="1407348"/>
                <a:ext cx="100780" cy="100780"/>
              </a:xfrm>
              <a:prstGeom prst="ellipse">
                <a:avLst/>
              </a:prstGeom>
              <a:solidFill>
                <a:schemeClr val="tx2"/>
              </a:solidFill>
              <a:ln w="10795" cap="flat" cmpd="sng" algn="ctr">
                <a:noFill/>
                <a:prstDash val="solid"/>
                <a:headEnd type="none" w="med" len="med"/>
                <a:tailEnd type="none" w="med" len="med"/>
              </a:ln>
              <a:effectLst/>
            </p:spPr>
            <p:txBody>
              <a:bodyPr vert="horz" wrap="square" lIns="89646" tIns="44823" rIns="89646" bIns="44823" numCol="1" rtlCol="0" anchor="ctr" anchorCtr="0" compatLnSpc="1">
                <a:prstTxWarp prst="textNoShape">
                  <a:avLst/>
                </a:prstTxWarp>
              </a:bodyPr>
              <a:lstStyle/>
              <a:p>
                <a:pPr algn="ctr" defTabSz="896160" fontAlgn="base">
                  <a:spcBef>
                    <a:spcPct val="0"/>
                  </a:spcBef>
                  <a:spcAft>
                    <a:spcPct val="0"/>
                  </a:spcAft>
                </a:pPr>
                <a:endParaRPr lang="en-US" sz="1373" kern="0" dirty="0">
                  <a:gradFill>
                    <a:gsLst>
                      <a:gs pos="0">
                        <a:srgbClr val="FFFFFF"/>
                      </a:gs>
                      <a:gs pos="100000">
                        <a:srgbClr val="FFFFFF"/>
                      </a:gs>
                    </a:gsLst>
                    <a:lin ang="5400000" scaled="0"/>
                  </a:gradFill>
                  <a:latin typeface="Segoe UI"/>
                </a:endParaRPr>
              </a:p>
            </p:txBody>
          </p:sp>
        </p:grpSp>
      </p:grpSp>
      <p:sp>
        <p:nvSpPr>
          <p:cNvPr id="35" name="Title 4"/>
          <p:cNvSpPr txBox="1">
            <a:spLocks/>
          </p:cNvSpPr>
          <p:nvPr/>
        </p:nvSpPr>
        <p:spPr>
          <a:xfrm>
            <a:off x="238911" y="296863"/>
            <a:ext cx="8704900" cy="892448"/>
          </a:xfrm>
          <a:prstGeom prst="rect">
            <a:avLst/>
          </a:prstGeom>
        </p:spPr>
        <p:txBody>
          <a:bodyPr vert="horz" wrap="square" lIns="143440" tIns="89650" rIns="143440" bIns="89650" rtlCol="0" anchor="t">
            <a:noAutofit/>
          </a:bodyPr>
          <a:lstStyle>
            <a:lvl1pPr algn="l" defTabSz="932664" rtl="0" eaLnBrk="1" latinLnBrk="0" hangingPunct="1">
              <a:lnSpc>
                <a:spcPct val="90000"/>
              </a:lnSpc>
              <a:spcBef>
                <a:spcPct val="0"/>
              </a:spcBef>
              <a:buNone/>
              <a:defRPr lang="en-US" sz="4800" b="0" kern="1200" cap="none" spc="-10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84"/>
            <a:r>
              <a:rPr lang="en-US" sz="3600" spc="0" dirty="0">
                <a:solidFill>
                  <a:srgbClr val="008272"/>
                </a:solidFill>
                <a:latin typeface="Segoe UI Light"/>
              </a:rPr>
              <a:t>Top performing </a:t>
            </a:r>
            <a:r>
              <a:rPr lang="en-US" sz="3600" spc="0" dirty="0" smtClean="0">
                <a:solidFill>
                  <a:srgbClr val="008272"/>
                </a:solidFill>
                <a:latin typeface="Segoe UI Light"/>
              </a:rPr>
              <a:t>copy: </a:t>
            </a:r>
            <a:r>
              <a:rPr lang="en-US" sz="3600" spc="0" dirty="0" err="1" smtClean="0">
                <a:solidFill>
                  <a:srgbClr val="008272"/>
                </a:solidFill>
                <a:latin typeface="Segoe UI Light"/>
              </a:rPr>
              <a:t>Sitelink</a:t>
            </a:r>
            <a:r>
              <a:rPr lang="en-US" sz="3600" spc="0" dirty="0" smtClean="0">
                <a:solidFill>
                  <a:srgbClr val="008272"/>
                </a:solidFill>
                <a:latin typeface="Segoe UI Light"/>
              </a:rPr>
              <a:t> </a:t>
            </a:r>
            <a:r>
              <a:rPr lang="en-US" sz="3600" spc="0" dirty="0">
                <a:solidFill>
                  <a:srgbClr val="008272"/>
                </a:solidFill>
                <a:latin typeface="Segoe UI Light"/>
              </a:rPr>
              <a:t>Extensions</a:t>
            </a:r>
          </a:p>
        </p:txBody>
      </p:sp>
      <p:sp>
        <p:nvSpPr>
          <p:cNvPr id="36" name="Rectangle 35"/>
          <p:cNvSpPr/>
          <p:nvPr/>
        </p:nvSpPr>
        <p:spPr>
          <a:xfrm>
            <a:off x="252141" y="825138"/>
            <a:ext cx="8610146" cy="511281"/>
          </a:xfrm>
          <a:prstGeom prst="rect">
            <a:avLst/>
          </a:prstGeom>
          <a:noFill/>
        </p:spPr>
        <p:txBody>
          <a:bodyPr wrap="square" lIns="179300" tIns="143440" rIns="179300" bIns="143440">
            <a:spAutoFit/>
          </a:bodyPr>
          <a:lstStyle/>
          <a:p>
            <a:pPr defTabSz="914258">
              <a:lnSpc>
                <a:spcPct val="90000"/>
              </a:lnSpc>
              <a:spcBef>
                <a:spcPct val="20000"/>
              </a:spcBef>
              <a:buSzPct val="90000"/>
            </a:pPr>
            <a:r>
              <a:rPr lang="en-US" sz="1600" dirty="0">
                <a:solidFill>
                  <a:schemeClr val="accent6"/>
                </a:solidFill>
                <a:cs typeface="Segoe UI Semilight" panose="020B0402040204020203" pitchFamily="34" charset="0"/>
              </a:rPr>
              <a:t>Consumer electronics, home and garden, home furnishings</a:t>
            </a:r>
          </a:p>
        </p:txBody>
      </p:sp>
      <p:sp>
        <p:nvSpPr>
          <p:cNvPr id="38" name="Text Placeholder 8"/>
          <p:cNvSpPr txBox="1">
            <a:spLocks/>
          </p:cNvSpPr>
          <p:nvPr/>
        </p:nvSpPr>
        <p:spPr>
          <a:xfrm>
            <a:off x="257175" y="6342468"/>
            <a:ext cx="6841590" cy="355195"/>
          </a:xfrm>
          <a:prstGeom prst="rect">
            <a:avLst/>
          </a:prstGeom>
        </p:spPr>
        <p:txBody>
          <a:bodyPr lIns="179300" tIns="0" rIns="0" bIns="0" anchor="b" anchorCtr="0">
            <a:noAutofit/>
          </a:bodyPr>
          <a:lstStyle>
            <a:defPPr>
              <a:defRPr lang="en-US"/>
            </a:defPPr>
            <a:lvl1pPr marR="0" indent="0" algn="r" defTabSz="914425" fontAlgn="auto">
              <a:lnSpc>
                <a:spcPct val="100000"/>
              </a:lnSpc>
              <a:spcBef>
                <a:spcPts val="0"/>
              </a:spcBef>
              <a:spcAft>
                <a:spcPts val="0"/>
              </a:spcAft>
              <a:buClrTx/>
              <a:buSzPct val="90000"/>
              <a:buFont typeface="Arial" pitchFamily="34" charset="0"/>
              <a:buNone/>
              <a:tabLst/>
              <a:defRPr sz="800" spc="0" baseline="0">
                <a:solidFill>
                  <a:schemeClr val="accent3"/>
                </a:solidFill>
              </a:defRPr>
            </a:lvl1pPr>
            <a:lvl2pPr marL="573126" marR="0" indent="-233379" defTabSz="914425" fontAlgn="auto">
              <a:lnSpc>
                <a:spcPct val="90000"/>
              </a:lnSpc>
              <a:spcBef>
                <a:spcPct val="20000"/>
              </a:spcBef>
              <a:spcAft>
                <a:spcPts val="0"/>
              </a:spcAft>
              <a:buClrTx/>
              <a:buSzPct val="90000"/>
              <a:buFont typeface="Arial" pitchFamily="34" charset="0"/>
              <a:buChar char="•"/>
              <a:tabLst/>
              <a:defRPr sz="2000" spc="0" baseline="0">
                <a:gradFill>
                  <a:gsLst>
                    <a:gs pos="1250">
                      <a:schemeClr val="bg2"/>
                    </a:gs>
                    <a:gs pos="100000">
                      <a:schemeClr val="bg2"/>
                    </a:gs>
                  </a:gsLst>
                  <a:lin ang="5400000" scaled="0"/>
                </a:gradFill>
              </a:defRPr>
            </a:lvl2pPr>
            <a:lvl3pPr marL="798566" marR="0" indent="-225441" defTabSz="914425" fontAlgn="auto">
              <a:lnSpc>
                <a:spcPct val="90000"/>
              </a:lnSpc>
              <a:spcBef>
                <a:spcPct val="20000"/>
              </a:spcBef>
              <a:spcAft>
                <a:spcPts val="0"/>
              </a:spcAft>
              <a:buClrTx/>
              <a:buSzPct val="90000"/>
              <a:buFont typeface="Arial" pitchFamily="34" charset="0"/>
              <a:buChar char="•"/>
              <a:tabLst>
                <a:tab pos="798566" algn="l"/>
              </a:tabLst>
              <a:defRPr sz="2000" spc="0" baseline="0">
                <a:gradFill>
                  <a:gsLst>
                    <a:gs pos="1250">
                      <a:schemeClr val="bg2"/>
                    </a:gs>
                    <a:gs pos="100000">
                      <a:schemeClr val="bg2"/>
                    </a:gs>
                  </a:gsLst>
                  <a:lin ang="5400000" scaled="0"/>
                </a:gradFill>
              </a:defRPr>
            </a:lvl3pPr>
            <a:lvl4pPr marL="1030357" marR="0" indent="-231791" defTabSz="914425" fontAlgn="auto">
              <a:lnSpc>
                <a:spcPct val="90000"/>
              </a:lnSpc>
              <a:spcBef>
                <a:spcPct val="20000"/>
              </a:spcBef>
              <a:spcAft>
                <a:spcPts val="0"/>
              </a:spcAft>
              <a:buClrTx/>
              <a:buSzPct val="90000"/>
              <a:buFont typeface="Arial" pitchFamily="34" charset="0"/>
              <a:buChar char="•"/>
              <a:tabLst/>
              <a:defRPr spc="0" baseline="0">
                <a:gradFill>
                  <a:gsLst>
                    <a:gs pos="1250">
                      <a:schemeClr val="bg2"/>
                    </a:gs>
                    <a:gs pos="100000">
                      <a:schemeClr val="bg2"/>
                    </a:gs>
                  </a:gsLst>
                  <a:lin ang="5400000" scaled="0"/>
                </a:gradFill>
              </a:defRPr>
            </a:lvl4pPr>
            <a:lvl5pPr marL="1255795" marR="0" indent="-225441" defTabSz="914425" fontAlgn="auto">
              <a:lnSpc>
                <a:spcPct val="90000"/>
              </a:lnSpc>
              <a:spcBef>
                <a:spcPct val="20000"/>
              </a:spcBef>
              <a:spcAft>
                <a:spcPts val="0"/>
              </a:spcAft>
              <a:buClrTx/>
              <a:buSzPct val="90000"/>
              <a:buFont typeface="Arial" pitchFamily="34" charset="0"/>
              <a:buChar char="•"/>
              <a:tabLst>
                <a:tab pos="1255795" algn="l"/>
              </a:tabLst>
              <a:defRPr spc="0" baseline="0">
                <a:gradFill>
                  <a:gsLst>
                    <a:gs pos="1250">
                      <a:schemeClr val="bg2"/>
                    </a:gs>
                    <a:gs pos="100000">
                      <a:schemeClr val="bg2"/>
                    </a:gs>
                  </a:gsLst>
                  <a:lin ang="5400000" scaled="0"/>
                </a:gradFill>
              </a:defRPr>
            </a:lvl5pPr>
            <a:lvl6pPr marL="2514667" indent="-228607" defTabSz="914425">
              <a:spcBef>
                <a:spcPct val="20000"/>
              </a:spcBef>
              <a:buFont typeface="Arial" pitchFamily="34" charset="0"/>
              <a:buChar char="•"/>
              <a:defRPr sz="2000"/>
            </a:lvl6pPr>
            <a:lvl7pPr marL="2971878" indent="-228607" defTabSz="914425">
              <a:spcBef>
                <a:spcPct val="20000"/>
              </a:spcBef>
              <a:buFont typeface="Arial" pitchFamily="34" charset="0"/>
              <a:buChar char="•"/>
              <a:defRPr sz="2000"/>
            </a:lvl7pPr>
            <a:lvl8pPr marL="3429092" indent="-228607" defTabSz="914425">
              <a:spcBef>
                <a:spcPct val="20000"/>
              </a:spcBef>
              <a:buFont typeface="Arial" pitchFamily="34" charset="0"/>
              <a:buChar char="•"/>
              <a:defRPr sz="2000"/>
            </a:lvl8pPr>
            <a:lvl9pPr marL="3886303" indent="-228607" defTabSz="914425">
              <a:spcBef>
                <a:spcPct val="20000"/>
              </a:spcBef>
              <a:buFont typeface="Arial" pitchFamily="34" charset="0"/>
              <a:buChar char="•"/>
              <a:defRPr sz="2000"/>
            </a:lvl9pPr>
          </a:lstStyle>
          <a:p>
            <a:pPr algn="l" defTabSz="896419">
              <a:lnSpc>
                <a:spcPct val="90000"/>
              </a:lnSpc>
              <a:spcBef>
                <a:spcPct val="20000"/>
              </a:spcBef>
              <a:buClr>
                <a:srgbClr val="737373"/>
              </a:buClr>
              <a:buSzPct val="115000"/>
            </a:pPr>
            <a: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Microsoft Internal Data. Total Impressions Generated = 124 Million, Total Ads Analyzed = 51K, Analysis Period = July 1 – August 31, </a:t>
            </a:r>
            <a:r>
              <a:rPr lang="en-US" sz="784" dirty="0" smtClean="0">
                <a:gradFill>
                  <a:gsLst>
                    <a:gs pos="2917">
                      <a:srgbClr val="505050"/>
                    </a:gs>
                    <a:gs pos="100000">
                      <a:srgbClr val="505050"/>
                    </a:gs>
                  </a:gsLst>
                </a:gradFill>
                <a:latin typeface="Segoe UI Semibold" panose="020B0702040204020203" pitchFamily="34" charset="0"/>
                <a:cs typeface="Segoe UI Semibold" panose="020B0702040204020203" pitchFamily="34" charset="0"/>
              </a:rPr>
              <a:t>2015.</a:t>
            </a: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
            </a:r>
            <a:b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br>
            <a:r>
              <a:rPr lang="en-US" sz="784" dirty="0">
                <a:gradFill>
                  <a:gsLst>
                    <a:gs pos="2917">
                      <a:srgbClr val="505050"/>
                    </a:gs>
                    <a:gs pos="100000">
                      <a:srgbClr val="505050"/>
                    </a:gs>
                  </a:gsLst>
                </a:gradFill>
                <a:latin typeface="Segoe UI Semibold" panose="020B0702040204020203" pitchFamily="34" charset="0"/>
                <a:cs typeface="Segoe UI Semibold" panose="020B0702040204020203" pitchFamily="34" charset="0"/>
              </a:rPr>
              <a:t>Note: This categories represent groups of similar keywords.</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986" y="6241025"/>
            <a:ext cx="885233" cy="475146"/>
          </a:xfrm>
          <a:prstGeom prst="rect">
            <a:avLst/>
          </a:prstGeom>
        </p:spPr>
      </p:pic>
    </p:spTree>
    <p:extLst>
      <p:ext uri="{BB962C8B-B14F-4D97-AF65-F5344CB8AC3E}">
        <p14:creationId xmlns:p14="http://schemas.microsoft.com/office/powerpoint/2010/main" val="268862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11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8-30757_Bing_Brand_Light">
  <a:themeElements>
    <a:clrScheme name="Custom 9">
      <a:dk1>
        <a:srgbClr val="505050"/>
      </a:dk1>
      <a:lt1>
        <a:srgbClr val="FFFFFF"/>
      </a:lt1>
      <a:dk2>
        <a:srgbClr val="008272"/>
      </a:dk2>
      <a:lt2>
        <a:srgbClr val="EAEAEA"/>
      </a:lt2>
      <a:accent1>
        <a:srgbClr val="008272"/>
      </a:accent1>
      <a:accent2>
        <a:srgbClr val="004B50"/>
      </a:accent2>
      <a:accent3>
        <a:srgbClr val="0078D7"/>
      </a:accent3>
      <a:accent4>
        <a:srgbClr val="002050"/>
      </a:accent4>
      <a:accent5>
        <a:srgbClr val="00BCF2"/>
      </a:accent5>
      <a:accent6>
        <a:srgbClr val="737373"/>
      </a:accent6>
      <a:hlink>
        <a:srgbClr val="00B294"/>
      </a:hlink>
      <a:folHlink>
        <a:srgbClr val="00B29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ing_Brand_Template_4x3.potx" id="{44C25408-17DA-44E8-BCE1-600BD89B68D1}" vid="{AEDBFC61-5E26-4175-8A6A-9FBD368603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815</Words>
  <Application>Microsoft Office PowerPoint</Application>
  <PresentationFormat>On-screen Show (4:3)</PresentationFormat>
  <Paragraphs>283</Paragraphs>
  <Slides>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Consolas</vt:lpstr>
      <vt:lpstr>Segoe Pro Display Semibold</vt:lpstr>
      <vt:lpstr>Segoe UI</vt:lpstr>
      <vt:lpstr>Segoe UI Light</vt:lpstr>
      <vt:lpstr>Segoe UI Semibold</vt:lpstr>
      <vt:lpstr>Segoe UI Semilight</vt:lpstr>
      <vt:lpstr>Wingdings</vt:lpstr>
      <vt:lpstr>8-30757_Bing_Brand_Light</vt:lpstr>
      <vt:lpstr>Back-to-school words that work </vt:lpstr>
      <vt:lpstr>Here’s how to read a heatmap</vt:lpstr>
      <vt:lpstr>Words that work — back-to-school</vt:lpstr>
      <vt:lpstr>Top 5 ad combinations by device</vt:lpstr>
      <vt:lpstr>Top performing copy: Sitelink Extensions</vt:lpstr>
      <vt:lpstr>Words that work — back to college</vt:lpstr>
      <vt:lpstr>Top 5 ad combinations by device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Back-to-school words that work</dc:title>
  <dc:creator>Darren Dencklau (Allyis Inc)</dc:creator>
  <cp:lastModifiedBy>Darren Dencklau (Allyis Inc)</cp:lastModifiedBy>
  <cp:revision>10</cp:revision>
  <dcterms:created xsi:type="dcterms:W3CDTF">2016-04-14T22:14:34Z</dcterms:created>
  <dcterms:modified xsi:type="dcterms:W3CDTF">2016-04-29T23:05:43Z</dcterms:modified>
</cp:coreProperties>
</file>