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4048" r:id="rId7"/>
    <p:sldMasterId id="2147484065" r:id="rId8"/>
    <p:sldMasterId id="2147484078" r:id="rId9"/>
    <p:sldMasterId id="2147484115" r:id="rId10"/>
  </p:sldMasterIdLst>
  <p:notesMasterIdLst>
    <p:notesMasterId r:id="rId27"/>
  </p:notesMasterIdLst>
  <p:handoutMasterIdLst>
    <p:handoutMasterId r:id="rId28"/>
  </p:handoutMasterIdLst>
  <p:sldIdLst>
    <p:sldId id="1379" r:id="rId11"/>
    <p:sldId id="1380" r:id="rId12"/>
    <p:sldId id="1348" r:id="rId13"/>
    <p:sldId id="1371" r:id="rId14"/>
    <p:sldId id="1381" r:id="rId15"/>
    <p:sldId id="1382" r:id="rId16"/>
    <p:sldId id="1360" r:id="rId17"/>
    <p:sldId id="1376" r:id="rId18"/>
    <p:sldId id="1353" r:id="rId19"/>
    <p:sldId id="1351" r:id="rId20"/>
    <p:sldId id="1373" r:id="rId21"/>
    <p:sldId id="1375" r:id="rId22"/>
    <p:sldId id="1366" r:id="rId23"/>
    <p:sldId id="1369" r:id="rId24"/>
    <p:sldId id="1359" r:id="rId25"/>
    <p:sldId id="1378" r:id="rId26"/>
  </p:sldIdLst>
  <p:sldSz cx="12192000" cy="6858000"/>
  <p:notesSz cx="7023100" cy="9309100"/>
  <p:embeddedFontLst>
    <p:embeddedFont>
      <p:font typeface="Segoe Pro Light" panose="020B0604020202020204" charset="0"/>
      <p:regular r:id="rId29"/>
      <p:italic r:id="rId30"/>
    </p:embeddedFont>
    <p:embeddedFont>
      <p:font typeface="Segoe Light" panose="020B0604020202020204" charset="0"/>
      <p:regular r:id="rId31"/>
      <p:italic r:id="rId32"/>
    </p:embeddedFont>
    <p:embeddedFont>
      <p:font typeface="Segoe UI" panose="020B0502040204020203" pitchFamily="34" charset="0"/>
      <p:regular r:id="rId33"/>
      <p:bold r:id="rId34"/>
      <p:italic r:id="rId35"/>
      <p:boldItalic r:id="rId36"/>
    </p:embeddedFont>
    <p:embeddedFont>
      <p:font typeface="Segoe UI Light" panose="020B0502040204020203" pitchFamily="34" charset="0"/>
      <p:regular r:id="rId37"/>
      <p:italic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4032" userDrawn="1">
          <p15:clr>
            <a:srgbClr val="A4A3A4"/>
          </p15:clr>
        </p15:guide>
        <p15:guide id="5" orient="horz" pos="4200" userDrawn="1">
          <p15:clr>
            <a:srgbClr val="A4A3A4"/>
          </p15:clr>
        </p15:guide>
        <p15:guide id="6"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dd Schwartz" initials="tcs" lastIdx="4" clrIdx="0"/>
  <p:cmAuthor id="1" name="Stefan Weitz" initials="SW" lastIdx="10" clrIdx="1"/>
  <p:cmAuthor id="2" name="Todd Schwartz" initials="TCS" lastIdx="10" clrIdx="2"/>
  <p:cmAuthor id="3" name="Henry Hall" initials="HH" lastIdx="67" clrIdx="3"/>
  <p:cmAuthor id="4" name="Hank" initials="H" lastIdx="32" clrIdx="4"/>
  <p:cmAuthor id="5" name="Lisa Gurry" initials="LG" lastIdx="2" clrIdx="5"/>
  <p:cmAuthor id="6" name="TracyLee Hill" initials="TLH" lastIdx="21" clrIdx="6"/>
  <p:cmAuthor id="7" name="claireh" initials="c" lastIdx="1" clrIdx="7"/>
  <p:cmAuthor id="8" name="David Delmar (Allyis Inc)" initials="DD(I" lastIdx="3" clrIdx="8">
    <p:extLst/>
  </p:cmAuthor>
  <p:cmAuthor id="9" name="Michelle Walls" initials="MW" lastIdx="10" clrIdx="9">
    <p:extLst/>
  </p:cmAuthor>
  <p:cmAuthor id="10" name="Stephanie Blucker (Allyis Inc)" initials="SB(I" lastIdx="2" clrIdx="10">
    <p:extLst/>
  </p:cmAuthor>
  <p:cmAuthor id="11" name="Cheri Rudolph" initials="CR" lastIdx="1" clrIdx="11">
    <p:extLst/>
  </p:cmAuthor>
  <p:cmAuthor id="12" name="Michelle Fears" initials="MF" lastIdx="9" clrIdx="12">
    <p:extLst>
      <p:ext uri="{19B8F6BF-5375-455C-9EA6-DF929625EA0E}">
        <p15:presenceInfo xmlns:p15="http://schemas.microsoft.com/office/powerpoint/2012/main" userId="S-1-5-21-2127521184-1604012920-1887927527-19844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00"/>
    <a:srgbClr val="FFB900"/>
    <a:srgbClr val="E81123"/>
    <a:srgbClr val="EDECEB"/>
    <a:srgbClr val="505050"/>
    <a:srgbClr val="A3A3A3"/>
    <a:srgbClr val="E1E0DF"/>
    <a:srgbClr val="D2D2D2"/>
    <a:srgbClr val="737373"/>
    <a:srgbClr val="FCD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2" autoAdjust="0"/>
    <p:restoredTop sz="96144" autoAdjust="0"/>
  </p:normalViewPr>
  <p:slideViewPr>
    <p:cSldViewPr snapToGrid="0">
      <p:cViewPr varScale="1">
        <p:scale>
          <a:sx n="64" d="100"/>
          <a:sy n="64" d="100"/>
        </p:scale>
        <p:origin x="588" y="36"/>
      </p:cViewPr>
      <p:guideLst>
        <p:guide orient="horz" pos="4032"/>
        <p:guide orient="horz" pos="420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3" d="100"/>
        <a:sy n="93" d="100"/>
      </p:scale>
      <p:origin x="0" y="0"/>
    </p:cViewPr>
  </p:sorterViewPr>
  <p:notesViewPr>
    <p:cSldViewPr snapToGrid="0" showGuides="1">
      <p:cViewPr varScale="1">
        <p:scale>
          <a:sx n="76" d="100"/>
          <a:sy n="76" d="100"/>
        </p:scale>
        <p:origin x="2880" y="6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Master" Target="slideMasters/slideMaster4.xml"/><Relationship Id="rId19"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commentAuthors" Target="commentAuthor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398824" y="8842030"/>
            <a:ext cx="622651" cy="465455"/>
          </a:xfrm>
          <a:prstGeom prst="rect">
            <a:avLst/>
          </a:prstGeom>
        </p:spPr>
        <p:txBody>
          <a:bodyPr vert="horz" lIns="93324" tIns="46662" rIns="93324" bIns="46662" rtlCol="0" anchor="b"/>
          <a:lstStyle>
            <a:lvl1pPr algn="r">
              <a:defRPr sz="1200"/>
            </a:lvl1pPr>
          </a:lstStyle>
          <a:p>
            <a:fld id="{8980CB99-47E3-46F4-AAEB-3919FBEFC014}" type="slidenum">
              <a:rPr lang="en-US" smtClean="0"/>
              <a:pPr/>
              <a:t>‹#›</a:t>
            </a:fld>
            <a:endParaRPr lang="en-US" dirty="0"/>
          </a:p>
        </p:txBody>
      </p:sp>
      <p:sp>
        <p:nvSpPr>
          <p:cNvPr id="6" name="Header Placeholder 1"/>
          <p:cNvSpPr>
            <a:spLocks noGrp="1"/>
          </p:cNvSpPr>
          <p:nvPr>
            <p:ph type="hdr" sz="quarter"/>
          </p:nvPr>
        </p:nvSpPr>
        <p:spPr>
          <a:xfrm>
            <a:off x="0" y="0"/>
            <a:ext cx="3004397" cy="461608"/>
          </a:xfrm>
          <a:prstGeom prst="rect">
            <a:avLst/>
          </a:prstGeom>
        </p:spPr>
        <p:txBody>
          <a:bodyPr vert="horz" lIns="92373" tIns="46186" rIns="92373" bIns="46186" rtlCol="0"/>
          <a:lstStyle>
            <a:lvl1pPr algn="l">
              <a:defRPr sz="1200">
                <a:latin typeface="Segoe UI" pitchFamily="34" charset="0"/>
              </a:defRPr>
            </a:lvl1pPr>
          </a:lstStyle>
          <a:p>
            <a:r>
              <a:rPr lang="en-US" dirty="0">
                <a:latin typeface="Segoe Light" pitchFamily="34" charset="0"/>
              </a:rPr>
              <a:t>Bing SMB Advertisers – Search Ads</a:t>
            </a:r>
          </a:p>
        </p:txBody>
      </p:sp>
      <p:sp>
        <p:nvSpPr>
          <p:cNvPr id="7" name="Date Placeholder 2"/>
          <p:cNvSpPr>
            <a:spLocks noGrp="1"/>
          </p:cNvSpPr>
          <p:nvPr>
            <p:ph type="dt" idx="1"/>
          </p:nvPr>
        </p:nvSpPr>
        <p:spPr>
          <a:xfrm>
            <a:off x="3927223" y="0"/>
            <a:ext cx="3004397" cy="461608"/>
          </a:xfrm>
          <a:prstGeom prst="rect">
            <a:avLst/>
          </a:prstGeom>
        </p:spPr>
        <p:txBody>
          <a:bodyPr vert="horz" lIns="92373" tIns="46186" rIns="92373" bIns="46186" rtlCol="0"/>
          <a:lstStyle>
            <a:lvl1pPr algn="r">
              <a:defRPr sz="1200">
                <a:latin typeface="Segoe UI" pitchFamily="34" charset="0"/>
              </a:defRPr>
            </a:lvl1pPr>
          </a:lstStyle>
          <a:p>
            <a:fld id="{AA6D20B8-6C0D-43D7-8170-C599A586060F}" type="datetime1">
              <a:rPr lang="en-US" smtClean="0">
                <a:latin typeface="Segoe Light" pitchFamily="34" charset="0"/>
              </a:rPr>
              <a:t>11/29/2017</a:t>
            </a:fld>
            <a:endParaRPr lang="en-US" dirty="0">
              <a:latin typeface="Segoe Light" pitchFamily="34" charset="0"/>
            </a:endParaRPr>
          </a:p>
        </p:txBody>
      </p:sp>
      <p:sp>
        <p:nvSpPr>
          <p:cNvPr id="8" name="Footer Placeholder 5"/>
          <p:cNvSpPr>
            <a:spLocks noGrp="1"/>
          </p:cNvSpPr>
          <p:nvPr>
            <p:ph type="ftr" sz="quarter" idx="2"/>
          </p:nvPr>
        </p:nvSpPr>
        <p:spPr>
          <a:xfrm>
            <a:off x="0" y="8844836"/>
            <a:ext cx="6239902" cy="461608"/>
          </a:xfrm>
          <a:prstGeom prst="rect">
            <a:avLst/>
          </a:prstGeom>
        </p:spPr>
        <p:txBody>
          <a:bodyPr vert="horz" lIns="92373" tIns="46186" rIns="92373" bIns="46186" rtlCol="0" anchor="b"/>
          <a:lstStyle>
            <a:lvl1pPr algn="l">
              <a:defRPr sz="500">
                <a:latin typeface="Segoe" pitchFamily="34" charset="0"/>
              </a:defRPr>
            </a:lvl1p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86448894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9575" y="700088"/>
            <a:ext cx="6203950" cy="349091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24" tIns="46662" rIns="93324" bIns="4666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6122848" y="8842030"/>
            <a:ext cx="898626" cy="465455"/>
          </a:xfrm>
          <a:prstGeom prst="rect">
            <a:avLst/>
          </a:prstGeom>
        </p:spPr>
        <p:txBody>
          <a:bodyPr vert="horz" lIns="93324" tIns="46662" rIns="93324" bIns="46662" rtlCol="0" anchor="b"/>
          <a:lstStyle>
            <a:lvl1pPr algn="r">
              <a:defRPr sz="1200" b="1"/>
            </a:lvl1pPr>
          </a:lstStyle>
          <a:p>
            <a:r>
              <a:rPr lang="en-US" dirty="0"/>
              <a:t> Page </a:t>
            </a:r>
            <a:fld id="{8B263312-38AA-4E1E-B2B5-0F8F122B24FE}" type="slidenum">
              <a:rPr lang="en-US" smtClean="0"/>
              <a:pPr/>
              <a:t>‹#›</a:t>
            </a:fld>
            <a:endParaRPr lang="en-US" dirty="0"/>
          </a:p>
        </p:txBody>
      </p:sp>
      <p:sp>
        <p:nvSpPr>
          <p:cNvPr id="6" name="Header Placeholder 1"/>
          <p:cNvSpPr>
            <a:spLocks noGrp="1"/>
          </p:cNvSpPr>
          <p:nvPr>
            <p:ph type="hdr" sz="quarter"/>
          </p:nvPr>
        </p:nvSpPr>
        <p:spPr>
          <a:xfrm>
            <a:off x="0" y="0"/>
            <a:ext cx="3004397" cy="461608"/>
          </a:xfrm>
          <a:prstGeom prst="rect">
            <a:avLst/>
          </a:prstGeom>
        </p:spPr>
        <p:txBody>
          <a:bodyPr vert="horz" lIns="92373" tIns="46186" rIns="92373" bIns="46186" rtlCol="0"/>
          <a:lstStyle>
            <a:lvl1pPr algn="l">
              <a:defRPr sz="1200">
                <a:latin typeface="Segoe Light" pitchFamily="34" charset="0"/>
              </a:defRPr>
            </a:lvl1pPr>
          </a:lstStyle>
          <a:p>
            <a:r>
              <a:rPr lang="en-US" dirty="0">
                <a:latin typeface="Segoe Light" pitchFamily="34" charset="0"/>
              </a:rPr>
              <a:t>Bing SMB Advertisers – Search Ads</a:t>
            </a:r>
          </a:p>
        </p:txBody>
      </p:sp>
      <p:sp>
        <p:nvSpPr>
          <p:cNvPr id="8" name="Date Placeholder 2"/>
          <p:cNvSpPr>
            <a:spLocks noGrp="1"/>
          </p:cNvSpPr>
          <p:nvPr>
            <p:ph type="dt" idx="1"/>
          </p:nvPr>
        </p:nvSpPr>
        <p:spPr>
          <a:xfrm>
            <a:off x="3927223" y="0"/>
            <a:ext cx="3004397" cy="461608"/>
          </a:xfrm>
          <a:prstGeom prst="rect">
            <a:avLst/>
          </a:prstGeom>
        </p:spPr>
        <p:txBody>
          <a:bodyPr vert="horz" lIns="92373" tIns="46186" rIns="92373" bIns="46186" rtlCol="0"/>
          <a:lstStyle>
            <a:lvl1pPr algn="r">
              <a:defRPr sz="1200">
                <a:latin typeface="Segoe Light" pitchFamily="34" charset="0"/>
              </a:defRPr>
            </a:lvl1pPr>
          </a:lstStyle>
          <a:p>
            <a:fld id="{6DD6122A-EA2F-4351-B53A-6D2F1E06B822}" type="datetime1">
              <a:rPr lang="en-US" smtClean="0"/>
              <a:t>11/29/2017</a:t>
            </a:fld>
            <a:endParaRPr lang="en-US" dirty="0"/>
          </a:p>
        </p:txBody>
      </p:sp>
      <p:sp>
        <p:nvSpPr>
          <p:cNvPr id="9" name="Footer Placeholder 5"/>
          <p:cNvSpPr>
            <a:spLocks noGrp="1"/>
          </p:cNvSpPr>
          <p:nvPr>
            <p:ph type="ftr" sz="quarter" idx="4"/>
          </p:nvPr>
        </p:nvSpPr>
        <p:spPr>
          <a:xfrm>
            <a:off x="0" y="8844836"/>
            <a:ext cx="6239902" cy="461608"/>
          </a:xfrm>
          <a:prstGeom prst="rect">
            <a:avLst/>
          </a:prstGeom>
        </p:spPr>
        <p:txBody>
          <a:bodyPr vert="horz" lIns="92373" tIns="46186" rIns="92373" bIns="46186" rtlCol="0" anchor="b"/>
          <a:lstStyle>
            <a:lvl1pPr algn="l">
              <a:defRPr sz="500">
                <a:latin typeface="Segoe" pitchFamily="34" charset="0"/>
              </a:defRPr>
            </a:lvl1p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490301816"/>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1100" kern="1200">
        <a:solidFill>
          <a:schemeClr val="tx1"/>
        </a:solidFill>
        <a:latin typeface="+mn-lt"/>
        <a:ea typeface="+mn-ea"/>
        <a:cs typeface="+mn-cs"/>
      </a:defRPr>
    </a:lvl1pPr>
    <a:lvl2pPr marL="212981" indent="-105829"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2pPr>
    <a:lvl3pPr marL="328070" indent="-115090"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3pPr>
    <a:lvl4pPr marL="482846" indent="-146838"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4pPr>
    <a:lvl5pPr marL="615132" indent="-115090"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1</a:t>
            </a:fld>
            <a:endParaRPr lang="en-US" dirty="0"/>
          </a:p>
        </p:txBody>
      </p:sp>
      <p:sp>
        <p:nvSpPr>
          <p:cNvPr id="5" name="Header Placeholder 4"/>
          <p:cNvSpPr>
            <a:spLocks noGrp="1"/>
          </p:cNvSpPr>
          <p:nvPr>
            <p:ph type="hdr" sz="quarter" idx="11"/>
          </p:nvPr>
        </p:nvSpPr>
        <p:spPr/>
        <p:txBody>
          <a:bodyPr/>
          <a:lstStyle/>
          <a:p>
            <a:r>
              <a:rPr lang="en-US" dirty="0">
                <a:latin typeface="Segoe Light" pitchFamily="34" charset="0"/>
              </a:rPr>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3497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4:12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94855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4:12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18655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4:12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63071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pPr marL="118599" indent="-118599">
              <a:buAutoNum type="arabicPeriod"/>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4:12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42097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11/29/2017 4:12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dirty="0">
              <a:solidFill>
                <a:prstClr val="black"/>
              </a:solidFill>
            </a:endParaRPr>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08827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15</a:t>
            </a:fld>
            <a:endParaRPr lang="en-US" dirty="0"/>
          </a:p>
        </p:txBody>
      </p:sp>
      <p:sp>
        <p:nvSpPr>
          <p:cNvPr id="5" name="Header Placeholder 4"/>
          <p:cNvSpPr>
            <a:spLocks noGrp="1"/>
          </p:cNvSpPr>
          <p:nvPr>
            <p:ph type="hdr" sz="quarter" idx="11"/>
          </p:nvPr>
        </p:nvSpPr>
        <p:spPr/>
        <p:txBody>
          <a:bodyPr/>
          <a:lstStyle/>
          <a:p>
            <a:r>
              <a:rPr lang="en-US">
                <a:latin typeface="Segoe Light" pitchFamily="34" charset="0"/>
              </a:rPr>
              <a:t>Bing SMB Advertisers – Search Ads</a:t>
            </a:r>
            <a:endParaRPr lang="en-US" dirty="0">
              <a:latin typeface="Segoe Light" pitchFamily="34" charset="0"/>
            </a:endParaRP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Light" pitchFamily="34" charset="0"/>
              </a:rPr>
            </a:br>
            <a:r>
              <a:rPr lang="en-US">
                <a:solidFill>
                  <a:srgbClr val="000000"/>
                </a:solidFill>
                <a:latin typeface="Segoe Light" pitchFamily="34" charset="0"/>
              </a:rPr>
              <a:t>MICROSOFT MAKES NO WARRANTIES, EXPRESS, IMPLIED OR STATUTORY, AS TO THE INFORMATION IN THIS PRESENTATION.</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1669469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16</a:t>
            </a:fld>
            <a:endParaRPr lang="en-US" dirty="0"/>
          </a:p>
        </p:txBody>
      </p:sp>
      <p:sp>
        <p:nvSpPr>
          <p:cNvPr id="5" name="Header Placeholder 4"/>
          <p:cNvSpPr>
            <a:spLocks noGrp="1"/>
          </p:cNvSpPr>
          <p:nvPr>
            <p:ph type="hdr" sz="quarter" idx="11"/>
          </p:nvPr>
        </p:nvSpPr>
        <p:spPr/>
        <p:txBody>
          <a:bodyPr/>
          <a:lstStyle/>
          <a:p>
            <a:r>
              <a:rPr lang="en-US">
                <a:latin typeface="Segoe Light" pitchFamily="34" charset="0"/>
              </a:rPr>
              <a:t>Bing SMB Advertisers – Search Ads</a:t>
            </a:r>
            <a:endParaRPr lang="en-US" dirty="0">
              <a:latin typeface="Segoe Light" pitchFamily="34" charset="0"/>
            </a:endParaRP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Light" pitchFamily="34" charset="0"/>
              </a:rPr>
            </a:br>
            <a:r>
              <a:rPr lang="en-US">
                <a:solidFill>
                  <a:srgbClr val="000000"/>
                </a:solidFill>
                <a:latin typeface="Segoe Light" pitchFamily="34" charset="0"/>
              </a:rPr>
              <a:t>MICROSOFT MAKES NO WARRANTIES, EXPRESS, IMPLIED OR STATUTORY, AS TO THE INFORMATION IN THIS PRESENTATION.</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290045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solidFill>
                  <a:prstClr val="black"/>
                </a:solidFill>
              </a:rPr>
              <a:t> Page </a:t>
            </a:r>
            <a:fld id="{8B263312-38AA-4E1E-B2B5-0F8F122B24FE}" type="slidenum">
              <a:rPr lang="en-US" smtClean="0">
                <a:solidFill>
                  <a:prstClr val="black"/>
                </a:solidFill>
              </a:rPr>
              <a:pPr/>
              <a:t>2</a:t>
            </a:fld>
            <a:endParaRPr lang="en-US" dirty="0">
              <a:solidFill>
                <a:prstClr val="black"/>
              </a:solidFill>
            </a:endParaRPr>
          </a:p>
        </p:txBody>
      </p:sp>
      <p:sp>
        <p:nvSpPr>
          <p:cNvPr id="5" name="Header Placeholder 4"/>
          <p:cNvSpPr>
            <a:spLocks noGrp="1"/>
          </p:cNvSpPr>
          <p:nvPr>
            <p:ph type="hdr" sz="quarter" idx="11"/>
          </p:nvPr>
        </p:nvSpPr>
        <p:spPr/>
        <p:txBody>
          <a:bodyPr/>
          <a:lstStyle/>
          <a:p>
            <a:r>
              <a:rPr lang="en-US" dirty="0">
                <a:solidFill>
                  <a:prstClr val="black"/>
                </a:solidFill>
              </a:rPr>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solidFill>
                  <a:prstClr val="black"/>
                </a:solidFill>
              </a:rPr>
              <a:pPr/>
              <a:t>11/29/2017</a:t>
            </a:fld>
            <a:endParaRPr lang="en-US" dirty="0">
              <a:solidFill>
                <a:prstClr val="black"/>
              </a:solidFill>
            </a:endParaRPr>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0693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4:12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94507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4</a:t>
            </a:fld>
            <a:endParaRPr lang="en-US" dirty="0"/>
          </a:p>
        </p:txBody>
      </p:sp>
      <p:sp>
        <p:nvSpPr>
          <p:cNvPr id="5" name="Header Placeholder 4"/>
          <p:cNvSpPr>
            <a:spLocks noGrp="1"/>
          </p:cNvSpPr>
          <p:nvPr>
            <p:ph type="hdr" sz="quarter" idx="11"/>
          </p:nvPr>
        </p:nvSpPr>
        <p:spPr/>
        <p:txBody>
          <a:bodyPr/>
          <a:lstStyle/>
          <a:p>
            <a:r>
              <a:rPr lang="en-US">
                <a:latin typeface="Segoe Light" pitchFamily="34" charset="0"/>
              </a:rPr>
              <a:t>Bing SMB Advertisers – Search Ads</a:t>
            </a:r>
            <a:endParaRPr lang="en-US" dirty="0">
              <a:latin typeface="Segoe Light" pitchFamily="34" charset="0"/>
            </a:endParaRP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Light" pitchFamily="34" charset="0"/>
              </a:rPr>
            </a:br>
            <a:r>
              <a:rPr lang="en-US">
                <a:solidFill>
                  <a:srgbClr val="000000"/>
                </a:solidFill>
                <a:latin typeface="Segoe Light" pitchFamily="34" charset="0"/>
              </a:rPr>
              <a:t>MICROSOFT MAKES NO WARRANTIES, EXPRESS, IMPLIED OR STATUTORY, AS TO THE INFORMATION IN THIS PRESENTATION.</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2566269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10797">
              <a:spcAft>
                <a:spcPts val="332"/>
              </a:spcAft>
              <a:defRPr/>
            </a:pPr>
            <a:endParaRPr lang="en-US" sz="1100" dirty="0">
              <a:solidFill>
                <a:schemeClr val="tx2"/>
              </a:solidFill>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4:12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
        <p:nvSpPr>
          <p:cNvPr id="8" name="Footer Placeholder 5"/>
          <p:cNvSpPr>
            <a:spLocks noGrp="1"/>
          </p:cNvSpPr>
          <p:nvPr>
            <p:ph type="ftr" sz="quarter" idx="4"/>
          </p:nvPr>
        </p:nvSpPr>
        <p:spPr>
          <a:xfrm>
            <a:off x="0" y="8842029"/>
            <a:ext cx="6320790" cy="465455"/>
          </a:xfrm>
          <a:prstGeom prst="rect">
            <a:avLst/>
          </a:prstGeom>
        </p:spPr>
        <p:txBody>
          <a:bodyPr vert="horz" lIns="93324" tIns="46662" rIns="93324" bIns="46662"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777168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6</a:t>
            </a:fld>
            <a:endParaRPr lang="en-US" dirty="0"/>
          </a:p>
        </p:txBody>
      </p:sp>
      <p:sp>
        <p:nvSpPr>
          <p:cNvPr id="5" name="Header Placeholder 4"/>
          <p:cNvSpPr>
            <a:spLocks noGrp="1"/>
          </p:cNvSpPr>
          <p:nvPr>
            <p:ph type="hdr" sz="quarter" idx="11"/>
          </p:nvPr>
        </p:nvSpPr>
        <p:spPr/>
        <p:txBody>
          <a:bodyPr/>
          <a:lstStyle/>
          <a:p>
            <a:r>
              <a:rPr lang="en-US">
                <a:latin typeface="Segoe Light" pitchFamily="34" charset="0"/>
              </a:rPr>
              <a:t>Bing SMB Advertisers – Search Ads</a:t>
            </a:r>
            <a:endParaRPr lang="en-US" dirty="0">
              <a:latin typeface="Segoe Light" pitchFamily="34" charset="0"/>
            </a:endParaRP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Light" pitchFamily="34" charset="0"/>
              </a:rPr>
            </a:br>
            <a:r>
              <a:rPr lang="en-US">
                <a:solidFill>
                  <a:srgbClr val="000000"/>
                </a:solidFill>
                <a:latin typeface="Segoe Light" pitchFamily="34" charset="0"/>
              </a:rPr>
              <a:t>MICROSOFT MAKES NO WARRANTIES, EXPRESS, IMPLIED OR STATUTORY, AS TO THE INFORMATION IN THIS PRESENTATION.</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3747582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10797">
              <a:spcAft>
                <a:spcPts val="332"/>
              </a:spcAft>
              <a:defRPr/>
            </a:pPr>
            <a:endParaRPr lang="en-US" sz="1100" dirty="0">
              <a:solidFill>
                <a:schemeClr val="tx2"/>
              </a:solidFill>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4:12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
        <p:nvSpPr>
          <p:cNvPr id="8" name="Footer Placeholder 5"/>
          <p:cNvSpPr>
            <a:spLocks noGrp="1"/>
          </p:cNvSpPr>
          <p:nvPr>
            <p:ph type="ftr" sz="quarter" idx="4"/>
          </p:nvPr>
        </p:nvSpPr>
        <p:spPr>
          <a:xfrm>
            <a:off x="0" y="8842029"/>
            <a:ext cx="6320790" cy="465455"/>
          </a:xfrm>
          <a:prstGeom prst="rect">
            <a:avLst/>
          </a:prstGeom>
        </p:spPr>
        <p:txBody>
          <a:bodyPr vert="horz" lIns="93324" tIns="46662" rIns="93324" bIns="46662"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87957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 Page </a:t>
            </a:r>
            <a:fld id="{8B263312-38AA-4E1E-B2B5-0F8F122B24FE}" type="slidenum">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Light" pitchFamily="34" charset="0"/>
                <a:ea typeface="+mn-ea"/>
                <a:cs typeface="+mn-cs"/>
              </a:rPr>
              <a:t>Bing SMB Advertisers – Search Ads</a:t>
            </a: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6DD6122A-EA2F-4351-B53A-6D2F1E06B822}" type="datetime1">
              <a:rPr kumimoji="0" lang="en-US" sz="12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11/29/2017</a:t>
            </a:fld>
            <a:endParaRPr kumimoji="0" lang="en-US" sz="12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p>
        </p:txBody>
      </p:sp>
    </p:spTree>
    <p:extLst>
      <p:ext uri="{BB962C8B-B14F-4D97-AF65-F5344CB8AC3E}">
        <p14:creationId xmlns:p14="http://schemas.microsoft.com/office/powerpoint/2010/main" val="2728854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4:12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21588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chemeClr val="bg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768096" y="576072"/>
            <a:ext cx="9899053"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in Segoe UI 28pt</a:t>
            </a:r>
          </a:p>
        </p:txBody>
      </p:sp>
      <p:sp>
        <p:nvSpPr>
          <p:cNvPr id="10" name="Text Placeholder 7"/>
          <p:cNvSpPr>
            <a:spLocks noGrp="1"/>
          </p:cNvSpPr>
          <p:nvPr>
            <p:ph type="body" sz="quarter" idx="11" hasCustomPrompt="1"/>
          </p:nvPr>
        </p:nvSpPr>
        <p:spPr>
          <a:xfrm>
            <a:off x="768096" y="1143000"/>
            <a:ext cx="9899053"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096" y="1719075"/>
            <a:ext cx="9899053" cy="3689879"/>
          </a:xfrm>
          <a:prstGeom prst="rect">
            <a:avLst/>
          </a:prstGeom>
        </p:spPr>
        <p:txBody>
          <a:bodyPr vert="horz" lIns="0" tIns="0" rIns="0" bIns="0"/>
          <a:lstStyle>
            <a:lvl1pPr marL="342900" marR="0" indent="-342900" algn="l" defTabSz="914425" rtl="0" eaLnBrk="1" fontAlgn="auto" latinLnBrk="0" hangingPunct="1">
              <a:lnSpc>
                <a:spcPct val="90000"/>
              </a:lnSpc>
              <a:spcBef>
                <a:spcPts val="0"/>
              </a:spcBef>
              <a:spcAft>
                <a:spcPts val="600"/>
              </a:spcAft>
              <a:buClrTx/>
              <a:buSzPct val="100000"/>
              <a:buFont typeface="Segoe UI Light" panose="020B0502040204020203" pitchFamily="34" charset="0"/>
              <a:buChar char="˗"/>
              <a:tabLst/>
              <a:defRPr sz="2000" spc="0" baseline="0">
                <a:gradFill>
                  <a:gsLst>
                    <a:gs pos="0">
                      <a:srgbClr val="505050"/>
                    </a:gs>
                    <a:gs pos="100000">
                      <a:srgbClr val="505050"/>
                    </a:gs>
                  </a:gsLst>
                  <a:lin ang="5400000" scaled="1"/>
                </a:gradFill>
                <a:latin typeface="+mj-lt"/>
              </a:defRPr>
            </a:lvl1pPr>
          </a:lstStyle>
          <a:p>
            <a:r>
              <a:rPr lang="en-US" spc="0" dirty="0"/>
              <a:t>Additional information goes here, set in Segoe UI Light 20pt</a:t>
            </a:r>
          </a:p>
          <a:p>
            <a:pPr marL="342900" indent="-342900">
              <a:buSzPct val="100000"/>
              <a:buFont typeface="Segoe UI Light" panose="020B0502040204020203" pitchFamily="34" charset="0"/>
              <a:buChar char="˗"/>
            </a:pPr>
            <a:r>
              <a:rPr lang="en-US" spc="0" dirty="0"/>
              <a:t>Bullet points go here</a:t>
            </a:r>
          </a:p>
          <a:p>
            <a:pPr marL="342900" indent="-342900">
              <a:buSzPct val="100000"/>
              <a:buFont typeface="Segoe UI Light" panose="020B0502040204020203" pitchFamily="34" charset="0"/>
              <a:buChar char="˗"/>
            </a:pPr>
            <a:r>
              <a:rPr lang="en-US" spc="0" dirty="0"/>
              <a:t>Bullet points go here</a:t>
            </a:r>
            <a:endParaRPr lang="en-US" dirty="0">
              <a:latin typeface="Segoe Pro Light" panose="020B0302040504020203" pitchFamily="34" charset="0"/>
            </a:endParaRPr>
          </a:p>
          <a:p>
            <a:pPr marL="342900" indent="-342900">
              <a:buSzPct val="100000"/>
              <a:buFont typeface="Segoe UI Light" panose="020B0502040204020203" pitchFamily="34" charset="0"/>
              <a:buChar char="˗"/>
            </a:pPr>
            <a:r>
              <a:rPr lang="en-US" spc="0" dirty="0"/>
              <a:t>Bullet points go here</a:t>
            </a:r>
          </a:p>
        </p:txBody>
      </p:sp>
    </p:spTree>
    <p:extLst>
      <p:ext uri="{BB962C8B-B14F-4D97-AF65-F5344CB8AC3E}">
        <p14:creationId xmlns:p14="http://schemas.microsoft.com/office/powerpoint/2010/main" val="714042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gray">
    <p:bg>
      <p:bgPr>
        <a:solidFill>
          <a:schemeClr val="tx1"/>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762000" y="571500"/>
            <a:ext cx="9899053" cy="502708"/>
          </a:xfrm>
          <a:prstGeom prst="rect">
            <a:avLst/>
          </a:prstGeom>
        </p:spPr>
        <p:txBody>
          <a:bodyPr vert="horz" lIns="0" tIns="0" rIns="0" bIns="0"/>
          <a:lstStyle>
            <a:lvl1pPr marL="0" indent="0">
              <a:buNone/>
              <a:defRPr spc="0" baseline="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One column — Headline in Segoe UI 28pt</a:t>
            </a:r>
          </a:p>
        </p:txBody>
      </p:sp>
      <p:sp>
        <p:nvSpPr>
          <p:cNvPr id="5" name="Text Placeholder 7"/>
          <p:cNvSpPr>
            <a:spLocks noGrp="1"/>
          </p:cNvSpPr>
          <p:nvPr>
            <p:ph type="body" sz="quarter" idx="11" hasCustomPrompt="1"/>
          </p:nvPr>
        </p:nvSpPr>
        <p:spPr>
          <a:xfrm>
            <a:off x="762000" y="1143000"/>
            <a:ext cx="9899053" cy="526520"/>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n-lt"/>
              </a:defRPr>
            </a:lvl1pPr>
          </a:lstStyle>
          <a:p>
            <a:pPr lvl="0"/>
            <a:r>
              <a:rPr lang="en-US" dirty="0"/>
              <a:t>Subhead goes here, set in Segoe UI 20pt</a:t>
            </a:r>
          </a:p>
        </p:txBody>
      </p:sp>
      <p:sp>
        <p:nvSpPr>
          <p:cNvPr id="6" name="Text Placeholder 11"/>
          <p:cNvSpPr>
            <a:spLocks noGrp="1"/>
          </p:cNvSpPr>
          <p:nvPr>
            <p:ph type="body" sz="quarter" idx="12" hasCustomPrompt="1"/>
          </p:nvPr>
        </p:nvSpPr>
        <p:spPr>
          <a:xfrm>
            <a:off x="762000" y="1719075"/>
            <a:ext cx="9899053" cy="3689879"/>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j-lt"/>
              </a:defRPr>
            </a:lvl1pPr>
          </a:lstStyle>
          <a:p>
            <a:pPr lvl="0"/>
            <a:r>
              <a:rPr lang="en-US" dirty="0"/>
              <a:t>Body copy goes here, set in Segoe UI Light 20pt</a:t>
            </a:r>
          </a:p>
        </p:txBody>
      </p:sp>
      <p:sp>
        <p:nvSpPr>
          <p:cNvPr id="10"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pic>
        <p:nvPicPr>
          <p:cNvPr id="7" name="Picture 6"/>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18342699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Two column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solidFill>
                  <a:schemeClr val="tx1"/>
                </a:soli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pic>
        <p:nvPicPr>
          <p:cNvPr id="14" name="Picture 13"/>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13305778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32465611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ack Cover">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userDrawn="1"/>
        </p:nvSpPr>
        <p:spPr>
          <a:xfrm>
            <a:off x="309644" y="5726479"/>
            <a:ext cx="3876034" cy="738664"/>
          </a:xfrm>
          <a:prstGeom prst="rect">
            <a:avLst/>
          </a:prstGeom>
          <a:noFill/>
        </p:spPr>
        <p:txBody>
          <a:bodyPr wrap="square" lIns="0" tIns="0" rIns="0" bIns="0" rtlCol="0" anchor="b" anchorCtr="0">
            <a:noAutofit/>
          </a:bodyPr>
          <a:lstStyle/>
          <a:p>
            <a:r>
              <a:rPr lang="en-US" sz="800" dirty="0">
                <a:solidFill>
                  <a:schemeClr val="bg1"/>
                </a:solidFill>
                <a:latin typeface="Segoe UI"/>
                <a:cs typeface="Segoe UI"/>
              </a:rPr>
              <a:t>© 2017 Microsoft Corporation. All rights reserved. Microsoft, Windows, and other product names are or may be registered trademarks and/or trademarks in the U.S. and/or other countries.</a:t>
            </a:r>
          </a:p>
          <a:p>
            <a:endParaRPr lang="en-US" sz="800" dirty="0">
              <a:solidFill>
                <a:schemeClr val="bg1"/>
              </a:solidFill>
              <a:latin typeface="Segoe UI"/>
              <a:cs typeface="Segoe UI"/>
            </a:endParaRPr>
          </a:p>
          <a:p>
            <a:r>
              <a:rPr lang="en-US" sz="800" dirty="0">
                <a:solidFill>
                  <a:schemeClr val="bg1"/>
                </a:solidFill>
                <a:latin typeface="Segoe UI"/>
                <a:cs typeface="Segoe UI"/>
              </a:rPr>
              <a:t>The information herein is for informational purposes only and represents</a:t>
            </a:r>
            <a:r>
              <a:rPr lang="en-US" sz="800" baseline="0" dirty="0">
                <a:solidFill>
                  <a:schemeClr val="bg1"/>
                </a:solidFill>
                <a:latin typeface="Segoe UI"/>
                <a:cs typeface="Segoe UI"/>
              </a:rPr>
              <a:t> </a:t>
            </a:r>
            <a:r>
              <a:rPr lang="en-US" sz="800" dirty="0">
                <a:solidFill>
                  <a:schemeClr val="bg1"/>
                </a:solidFill>
                <a:latin typeface="Segoe UI"/>
                <a:cs typeface="Segoe UI"/>
              </a:rPr>
              <a:t>the current view of Microsoft Corporation as of the date of this presentation.</a:t>
            </a:r>
          </a:p>
        </p:txBody>
      </p:sp>
      <p:sp>
        <p:nvSpPr>
          <p:cNvPr id="6" name="TextBox 5"/>
          <p:cNvSpPr txBox="1"/>
          <p:nvPr userDrawn="1"/>
        </p:nvSpPr>
        <p:spPr>
          <a:xfrm>
            <a:off x="4454396" y="5726480"/>
            <a:ext cx="3876034" cy="854833"/>
          </a:xfrm>
          <a:prstGeom prst="rect">
            <a:avLst/>
          </a:prstGeom>
          <a:noFill/>
        </p:spPr>
        <p:txBody>
          <a:bodyPr wrap="square" lIns="0" tIns="0" rIns="0" bIns="0" rtlCol="0" anchor="t" anchorCtr="0">
            <a:noAutofit/>
          </a:bodyPr>
          <a:lstStyle/>
          <a:p>
            <a:r>
              <a:rPr lang="en-US" sz="800" dirty="0">
                <a:solidFill>
                  <a:schemeClr val="bg1"/>
                </a:solidFill>
                <a:latin typeface="Segoe UI"/>
                <a:cs typeface="Segoe UI"/>
              </a:rPr>
              <a:t>Because Microsoft must respond to changing market conditions, it should not </a:t>
            </a:r>
            <a:br>
              <a:rPr lang="en-US" sz="800" dirty="0">
                <a:solidFill>
                  <a:schemeClr val="bg1"/>
                </a:solidFill>
                <a:latin typeface="Segoe UI"/>
                <a:cs typeface="Segoe UI"/>
              </a:rPr>
            </a:br>
            <a:r>
              <a:rPr lang="en-US" sz="800" dirty="0">
                <a:solidFill>
                  <a:schemeClr val="bg1"/>
                </a:solidFill>
                <a:latin typeface="Segoe UI"/>
                <a:cs typeface="Segoe UI"/>
              </a:rPr>
              <a:t>be interpreted as a commitment on the part of Microsoft, and Microsoft cannot guarantee the accuracy of any information provided after the date</a:t>
            </a:r>
            <a:br>
              <a:rPr lang="en-US" sz="800" dirty="0">
                <a:solidFill>
                  <a:schemeClr val="bg1"/>
                </a:solidFill>
                <a:latin typeface="Segoe UI"/>
                <a:cs typeface="Segoe UI"/>
              </a:rPr>
            </a:br>
            <a:r>
              <a:rPr lang="en-US" sz="800" dirty="0">
                <a:solidFill>
                  <a:schemeClr val="bg1"/>
                </a:solidFill>
                <a:latin typeface="Segoe UI"/>
                <a:cs typeface="Segoe UI"/>
              </a:rPr>
              <a:t>of this presentation.</a:t>
            </a:r>
          </a:p>
          <a:p>
            <a:endParaRPr lang="en-US" sz="800" dirty="0">
              <a:solidFill>
                <a:schemeClr val="bg1"/>
              </a:solidFill>
              <a:latin typeface="Segoe UI"/>
              <a:cs typeface="Segoe UI"/>
            </a:endParaRPr>
          </a:p>
          <a:p>
            <a:r>
              <a:rPr lang="en-US" sz="800" dirty="0">
                <a:solidFill>
                  <a:schemeClr val="bg1"/>
                </a:solidFill>
                <a:latin typeface="Segoe UI"/>
                <a:cs typeface="Segoe UI"/>
              </a:rPr>
              <a:t>Microsoft MAKES NO WARRANTIES–EXPRESS, IMPLIED, OR STATUTORY–</a:t>
            </a:r>
            <a:br>
              <a:rPr lang="en-US" sz="800" dirty="0">
                <a:solidFill>
                  <a:schemeClr val="bg1"/>
                </a:solidFill>
                <a:latin typeface="Segoe UI"/>
                <a:cs typeface="Segoe UI"/>
              </a:rPr>
            </a:br>
            <a:r>
              <a:rPr lang="en-US" sz="800" dirty="0">
                <a:solidFill>
                  <a:schemeClr val="bg1"/>
                </a:solidFill>
                <a:latin typeface="Segoe UI"/>
                <a:cs typeface="Segoe UI"/>
              </a:rPr>
              <a:t>REGARDING THE NFORMATION IN THIS PRESENTATION. </a:t>
            </a:r>
          </a:p>
        </p:txBody>
      </p:sp>
      <p:pic>
        <p:nvPicPr>
          <p:cNvPr id="8" name="Picture 7" descr="Bing_General_White.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2972574" cy="1593835"/>
          </a:xfrm>
          <a:prstGeom prst="rect">
            <a:avLst/>
          </a:prstGeom>
        </p:spPr>
      </p:pic>
      <p:pic>
        <p:nvPicPr>
          <p:cNvPr id="9" name="Picture 8" descr="MSFT_logo_rgb.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57209" y="6063605"/>
            <a:ext cx="1829276" cy="672820"/>
          </a:xfrm>
          <a:prstGeom prst="rect">
            <a:avLst/>
          </a:prstGeom>
        </p:spPr>
      </p:pic>
    </p:spTree>
    <p:extLst>
      <p:ext uri="{BB962C8B-B14F-4D97-AF65-F5344CB8AC3E}">
        <p14:creationId xmlns:p14="http://schemas.microsoft.com/office/powerpoint/2010/main" val="324313859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artner 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762000" y="571500"/>
            <a:ext cx="4572000" cy="2857500"/>
          </a:xfrm>
          <a:prstGeom prst="rect">
            <a:avLst/>
          </a:prstGeom>
        </p:spPr>
        <p:txBody>
          <a:bodyPr lIns="0" tIns="0" rIns="0" bIns="0" anchor="t" anchorCtr="0"/>
          <a:lstStyle>
            <a:lvl1pPr marL="0" algn="l" defTabSz="914363" rtl="0" eaLnBrk="1" latinLnBrk="0" hangingPunct="1">
              <a:lnSpc>
                <a:spcPct val="90000"/>
              </a:lnSpc>
              <a:spcBef>
                <a:spcPct val="0"/>
              </a:spcBef>
              <a:defRPr lang="en-US" sz="4200" kern="1200" spc="0" baseline="0" dirty="0">
                <a:ln w="3175">
                  <a:noFill/>
                </a:ln>
                <a:solidFill>
                  <a:schemeClr val="tx1"/>
                </a:solidFill>
                <a:latin typeface="+mj-lt"/>
                <a:ea typeface="+mn-ea"/>
                <a:cs typeface="Arial" charset="0"/>
              </a:defRPr>
            </a:lvl1pPr>
          </a:lstStyle>
          <a:p>
            <a:r>
              <a:rPr lang="en-US" dirty="0"/>
              <a:t>Presentation Title</a:t>
            </a:r>
          </a:p>
        </p:txBody>
      </p:sp>
      <p:sp>
        <p:nvSpPr>
          <p:cNvPr id="11" name="Picture Placeholder 5"/>
          <p:cNvSpPr>
            <a:spLocks noGrp="1"/>
          </p:cNvSpPr>
          <p:nvPr>
            <p:ph type="pic" sz="quarter" idx="15" hasCustomPrompt="1"/>
          </p:nvPr>
        </p:nvSpPr>
        <p:spPr>
          <a:xfrm>
            <a:off x="8382000" y="571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1064" y="6321307"/>
            <a:ext cx="1248981" cy="502791"/>
          </a:xfrm>
          <a:prstGeom prst="rect">
            <a:avLst/>
          </a:prstGeom>
        </p:spPr>
      </p:pic>
      <p:sp>
        <p:nvSpPr>
          <p:cNvPr id="14" name="Text Placeholder 7"/>
          <p:cNvSpPr>
            <a:spLocks noGrp="1"/>
          </p:cNvSpPr>
          <p:nvPr>
            <p:ph type="body" sz="quarter" idx="11" hasCustomPrompt="1"/>
          </p:nvPr>
        </p:nvSpPr>
        <p:spPr>
          <a:xfrm>
            <a:off x="768096" y="5154386"/>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Name</a:t>
            </a:r>
          </a:p>
        </p:txBody>
      </p:sp>
      <p:sp>
        <p:nvSpPr>
          <p:cNvPr id="15" name="Text Placeholder 7"/>
          <p:cNvSpPr>
            <a:spLocks noGrp="1"/>
          </p:cNvSpPr>
          <p:nvPr>
            <p:ph type="body" sz="quarter" idx="16" hasCustomPrompt="1"/>
          </p:nvPr>
        </p:nvSpPr>
        <p:spPr>
          <a:xfrm>
            <a:off x="768096" y="5717784"/>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Title</a:t>
            </a:r>
          </a:p>
        </p:txBody>
      </p:sp>
      <p:sp>
        <p:nvSpPr>
          <p:cNvPr id="5" name="Content Placeholder 4"/>
          <p:cNvSpPr>
            <a:spLocks noGrp="1"/>
          </p:cNvSpPr>
          <p:nvPr>
            <p:ph sz="quarter" idx="17"/>
          </p:nvPr>
        </p:nvSpPr>
        <p:spPr>
          <a:xfrm>
            <a:off x="5597525" y="2605088"/>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14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6208" y="2394244"/>
            <a:ext cx="4605935" cy="2064706"/>
          </a:xfrm>
          <a:prstGeom prst="rect">
            <a:avLst/>
          </a:prstGeom>
        </p:spPr>
      </p:pic>
      <p:sp>
        <p:nvSpPr>
          <p:cNvPr id="5" name="Text Box 3"/>
          <p:cNvSpPr txBox="1">
            <a:spLocks noChangeArrowheads="1"/>
          </p:cNvSpPr>
          <p:nvPr userDrawn="1"/>
        </p:nvSpPr>
        <p:spPr bwMode="blackWhite">
          <a:xfrm>
            <a:off x="304803" y="6332465"/>
            <a:ext cx="11617960" cy="222349"/>
          </a:xfrm>
          <a:prstGeom prst="rect">
            <a:avLst/>
          </a:prstGeom>
          <a:noFill/>
          <a:ln w="12700">
            <a:noFill/>
            <a:miter lim="800000"/>
            <a:headEnd type="none" w="sm" len="sm"/>
            <a:tailEnd type="none" w="sm" len="sm"/>
          </a:ln>
          <a:effectLst/>
        </p:spPr>
        <p:txBody>
          <a:bodyPr vert="horz" wrap="square" lIns="171495" tIns="80699" rIns="100874" bIns="80699" numCol="1" anchor="t" anchorCtr="0" compatLnSpc="1">
            <a:prstTxWarp prst="textNoShape">
              <a:avLst/>
            </a:prstTxWarp>
            <a:spAutoFit/>
          </a:bodyPr>
          <a:lstStyle/>
          <a:p>
            <a:pPr defTabSz="514278" eaLnBrk="0" hangingPunct="0"/>
            <a:r>
              <a:rPr lang="en-US" sz="386" dirty="0">
                <a:gradFill>
                  <a:gsLst>
                    <a:gs pos="0">
                      <a:schemeClr val="tx1"/>
                    </a:gs>
                    <a:gs pos="100000">
                      <a:schemeClr val="tx1"/>
                    </a:gs>
                  </a:gsLst>
                  <a:lin ang="5400000" scaled="0"/>
                </a:gradFill>
                <a:cs typeface="Segoe UI" pitchFamily="34" charset="0"/>
              </a:rPr>
              <a:t>© 2016 Microsoft Corporation. All rights reserved. </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invGray">
          <a:xfrm>
            <a:off x="612313" y="3145041"/>
            <a:ext cx="3437173" cy="705836"/>
          </a:xfrm>
          <a:prstGeom prst="rect">
            <a:avLst/>
          </a:prstGeom>
        </p:spPr>
      </p:pic>
    </p:spTree>
    <p:extLst>
      <p:ext uri="{BB962C8B-B14F-4D97-AF65-F5344CB8AC3E}">
        <p14:creationId xmlns:p14="http://schemas.microsoft.com/office/powerpoint/2010/main" val="20952413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5761" tIns="140609" rIns="175761" bIns="140609" numCol="1" anchor="t" anchorCtr="0" compatLnSpc="1">
            <a:prstTxWarp prst="textNoShape">
              <a:avLst/>
            </a:prstTxWarp>
            <a:spAutoFit/>
          </a:bodyPr>
          <a:lstStyle/>
          <a:p>
            <a:pPr defTabSz="895920" eaLnBrk="0" hangingPunct="0"/>
            <a:r>
              <a:rPr lang="en-US" sz="672" dirty="0">
                <a:gradFill>
                  <a:gsLst>
                    <a:gs pos="0">
                      <a:schemeClr val="tx1"/>
                    </a:gs>
                    <a:gs pos="100000">
                      <a:schemeClr val="tx1"/>
                    </a:gs>
                  </a:gsLst>
                  <a:lin ang="5400000" scaled="0"/>
                </a:gradFill>
                <a:cs typeface="Segoe UI" pitchFamily="34" charset="0"/>
              </a:rPr>
              <a:t>© 2017 Microsoft Corporation. All rights reserved. </a:t>
            </a:r>
          </a:p>
        </p:txBody>
      </p:sp>
      <p:pic>
        <p:nvPicPr>
          <p:cNvPr id="3" name="Picture 2"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6209" y="2394244"/>
            <a:ext cx="4605934" cy="2064706"/>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4368" y="2036428"/>
            <a:ext cx="3223263" cy="1730320"/>
          </a:xfrm>
          <a:prstGeom prst="rect">
            <a:avLst/>
          </a:prstGeom>
        </p:spPr>
      </p:pic>
      <p:sp>
        <p:nvSpPr>
          <p:cNvPr id="6" name="TextBox 5"/>
          <p:cNvSpPr txBox="1"/>
          <p:nvPr userDrawn="1"/>
        </p:nvSpPr>
        <p:spPr>
          <a:xfrm>
            <a:off x="4065207" y="3567224"/>
            <a:ext cx="4061586" cy="669927"/>
          </a:xfrm>
          <a:prstGeom prst="rect">
            <a:avLst/>
          </a:prstGeom>
          <a:noFill/>
        </p:spPr>
        <p:txBody>
          <a:bodyPr wrap="square" lIns="179285" tIns="143428" rIns="179285" bIns="143428" rtlCol="0">
            <a:spAutoFit/>
          </a:bodyPr>
          <a:lstStyle/>
          <a:p>
            <a:pPr algn="ctr">
              <a:lnSpc>
                <a:spcPct val="90000"/>
              </a:lnSpc>
              <a:spcAft>
                <a:spcPts val="588"/>
              </a:spcAft>
            </a:pPr>
            <a:r>
              <a:rPr lang="en-US" sz="2745" dirty="0">
                <a:gradFill>
                  <a:gsLst>
                    <a:gs pos="21239">
                      <a:schemeClr val="tx1"/>
                    </a:gs>
                    <a:gs pos="56000">
                      <a:schemeClr val="tx1"/>
                    </a:gs>
                  </a:gsLst>
                  <a:lin ang="5400000" scaled="1"/>
                </a:gradFill>
              </a:rPr>
              <a:t>Bing Network. Be there.</a:t>
            </a:r>
          </a:p>
        </p:txBody>
      </p:sp>
    </p:spTree>
    <p:extLst>
      <p:ext uri="{BB962C8B-B14F-4D97-AF65-F5344CB8AC3E}">
        <p14:creationId xmlns:p14="http://schemas.microsoft.com/office/powerpoint/2010/main" val="2713454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5761" tIns="140609" rIns="175761" bIns="140609" numCol="1" anchor="t" anchorCtr="0" compatLnSpc="1">
            <a:prstTxWarp prst="textNoShape">
              <a:avLst/>
            </a:prstTxWarp>
            <a:spAutoFit/>
          </a:bodyPr>
          <a:lstStyle/>
          <a:p>
            <a:pPr defTabSz="895920" eaLnBrk="0" hangingPunct="0"/>
            <a:r>
              <a:rPr lang="en-US" sz="672" dirty="0">
                <a:gradFill>
                  <a:gsLst>
                    <a:gs pos="0">
                      <a:schemeClr val="tx1"/>
                    </a:gs>
                    <a:gs pos="100000">
                      <a:schemeClr val="tx1"/>
                    </a:gs>
                  </a:gsLst>
                  <a:lin ang="5400000" scaled="0"/>
                </a:gradFill>
                <a:cs typeface="Segoe UI" pitchFamily="34" charset="0"/>
              </a:rPr>
              <a:t>© 2017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invGray">
          <a:xfrm>
            <a:off x="450206" y="3083652"/>
            <a:ext cx="3227129" cy="692059"/>
          </a:xfrm>
          <a:prstGeom prst="rect">
            <a:avLst/>
          </a:prstGeom>
        </p:spPr>
      </p:pic>
      <p:pic>
        <p:nvPicPr>
          <p:cNvPr id="3" name="Picture 2"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09" y="2394244"/>
            <a:ext cx="4605934" cy="2064706"/>
          </a:xfrm>
          <a:prstGeom prst="rect">
            <a:avLst/>
          </a:prstGeom>
        </p:spPr>
      </p:pic>
    </p:spTree>
    <p:extLst>
      <p:ext uri="{BB962C8B-B14F-4D97-AF65-F5344CB8AC3E}">
        <p14:creationId xmlns:p14="http://schemas.microsoft.com/office/powerpoint/2010/main" val="1139607782"/>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8"/>
          <a:stretch>
            <a:fillRect/>
          </a:stretch>
        </p:blipFill>
        <p:spPr>
          <a:xfrm>
            <a:off x="275877" y="6096000"/>
            <a:ext cx="936734" cy="502789"/>
          </a:xfrm>
          <a:prstGeom prst="rect">
            <a:avLst/>
          </a:prstGeom>
        </p:spPr>
      </p:pic>
    </p:spTree>
    <p:extLst>
      <p:ext uri="{BB962C8B-B14F-4D97-AF65-F5344CB8AC3E}">
        <p14:creationId xmlns:p14="http://schemas.microsoft.com/office/powerpoint/2010/main" val="2520916587"/>
      </p:ext>
    </p:extLst>
  </p:cSld>
  <p:clrMap bg1="lt1" tx1="dk1" bg2="lt2" tx2="dk2" accent1="accent1" accent2="accent2" accent3="accent3" accent4="accent4" accent5="accent5" accent6="accent6" hlink="hlink" folHlink="folHlink"/>
  <p:sldLayoutIdLst>
    <p:sldLayoutId id="2147484029" r:id="rId1"/>
    <p:sldLayoutId id="2147484049" r:id="rId2"/>
    <p:sldLayoutId id="2147484059" r:id="rId3"/>
    <p:sldLayoutId id="2147484057" r:id="rId4"/>
    <p:sldLayoutId id="2147484148" r:id="rId5"/>
    <p:sldLayoutId id="2147484149" r:id="rId6"/>
  </p:sldLayoutIdLst>
  <p:transition>
    <p:fade/>
  </p:transition>
  <p:hf hdr="0" ftr="0" dt="0"/>
  <p:txStyles>
    <p:titleStyle>
      <a:lvl1pPr algn="l" defTabSz="914425"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5" rtl="0" eaLnBrk="1" latinLnBrk="0" hangingPunct="1">
        <a:defRPr sz="1800" kern="1200">
          <a:solidFill>
            <a:schemeClr val="tx1"/>
          </a:solidFill>
          <a:latin typeface="+mn-lt"/>
          <a:ea typeface="+mn-ea"/>
          <a:cs typeface="+mn-cs"/>
        </a:defRPr>
      </a:lvl1pPr>
      <a:lvl2pPr marL="457214" algn="l" defTabSz="914425" rtl="0" eaLnBrk="1" latinLnBrk="0" hangingPunct="1">
        <a:defRPr sz="1800" kern="1200">
          <a:solidFill>
            <a:schemeClr val="tx1"/>
          </a:solidFill>
          <a:latin typeface="+mn-lt"/>
          <a:ea typeface="+mn-ea"/>
          <a:cs typeface="+mn-cs"/>
        </a:defRPr>
      </a:lvl2pPr>
      <a:lvl3pPr marL="914425" algn="l" defTabSz="914425" rtl="0" eaLnBrk="1" latinLnBrk="0" hangingPunct="1">
        <a:defRPr sz="1800" kern="1200">
          <a:solidFill>
            <a:schemeClr val="tx1"/>
          </a:solidFill>
          <a:latin typeface="+mn-lt"/>
          <a:ea typeface="+mn-ea"/>
          <a:cs typeface="+mn-cs"/>
        </a:defRPr>
      </a:lvl3pPr>
      <a:lvl4pPr marL="1371636" algn="l" defTabSz="914425" rtl="0" eaLnBrk="1" latinLnBrk="0" hangingPunct="1">
        <a:defRPr sz="1800" kern="1200">
          <a:solidFill>
            <a:schemeClr val="tx1"/>
          </a:solidFill>
          <a:latin typeface="+mn-lt"/>
          <a:ea typeface="+mn-ea"/>
          <a:cs typeface="+mn-cs"/>
        </a:defRPr>
      </a:lvl4pPr>
      <a:lvl5pPr marL="1828849" algn="l" defTabSz="914425" rtl="0" eaLnBrk="1" latinLnBrk="0" hangingPunct="1">
        <a:defRPr sz="1800" kern="1200">
          <a:solidFill>
            <a:schemeClr val="tx1"/>
          </a:solidFill>
          <a:latin typeface="+mn-lt"/>
          <a:ea typeface="+mn-ea"/>
          <a:cs typeface="+mn-cs"/>
        </a:defRPr>
      </a:lvl5pPr>
      <a:lvl6pPr marL="2286060" algn="l" defTabSz="914425" rtl="0" eaLnBrk="1" latinLnBrk="0" hangingPunct="1">
        <a:defRPr sz="1800" kern="1200">
          <a:solidFill>
            <a:schemeClr val="tx1"/>
          </a:solidFill>
          <a:latin typeface="+mn-lt"/>
          <a:ea typeface="+mn-ea"/>
          <a:cs typeface="+mn-cs"/>
        </a:defRPr>
      </a:lvl6pPr>
      <a:lvl7pPr marL="2743271" algn="l" defTabSz="914425" rtl="0" eaLnBrk="1" latinLnBrk="0" hangingPunct="1">
        <a:defRPr sz="1800" kern="1200">
          <a:solidFill>
            <a:schemeClr val="tx1"/>
          </a:solidFill>
          <a:latin typeface="+mn-lt"/>
          <a:ea typeface="+mn-ea"/>
          <a:cs typeface="+mn-cs"/>
        </a:defRPr>
      </a:lvl7pPr>
      <a:lvl8pPr marL="3200485" algn="l" defTabSz="914425" rtl="0" eaLnBrk="1" latinLnBrk="0" hangingPunct="1">
        <a:defRPr sz="1800" kern="1200">
          <a:solidFill>
            <a:schemeClr val="tx1"/>
          </a:solidFill>
          <a:latin typeface="+mn-lt"/>
          <a:ea typeface="+mn-ea"/>
          <a:cs typeface="+mn-cs"/>
        </a:defRPr>
      </a:lvl8pPr>
      <a:lvl9pPr marL="3657697" algn="l" defTabSz="9144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pos="3360" userDrawn="1">
          <p15:clr>
            <a:srgbClr val="F26B43"/>
          </p15:clr>
        </p15:guide>
        <p15:guide id="3" pos="2880" userDrawn="1">
          <p15:clr>
            <a:srgbClr val="F26B43"/>
          </p15:clr>
        </p15:guide>
        <p15:guide id="4" pos="2400" userDrawn="1">
          <p15:clr>
            <a:srgbClr val="F26B43"/>
          </p15:clr>
        </p15:guide>
        <p15:guide id="5" pos="1920" userDrawn="1">
          <p15:clr>
            <a:srgbClr val="F26B43"/>
          </p15:clr>
        </p15:guide>
        <p15:guide id="6" pos="1440" userDrawn="1">
          <p15:clr>
            <a:srgbClr val="F26B43"/>
          </p15:clr>
        </p15:guide>
        <p15:guide id="7" pos="960" userDrawn="1">
          <p15:clr>
            <a:srgbClr val="F26B43"/>
          </p15:clr>
        </p15:guide>
        <p15:guide id="8" pos="480" userDrawn="1">
          <p15:clr>
            <a:srgbClr val="F26B43"/>
          </p15:clr>
        </p15:guide>
        <p15:guide id="9" pos="4320" userDrawn="1">
          <p15:clr>
            <a:srgbClr val="F26B43"/>
          </p15:clr>
        </p15:guide>
        <p15:guide id="10" pos="4800" userDrawn="1">
          <p15:clr>
            <a:srgbClr val="F26B43"/>
          </p15:clr>
        </p15:guide>
        <p15:guide id="11" pos="5280" userDrawn="1">
          <p15:clr>
            <a:srgbClr val="F26B43"/>
          </p15:clr>
        </p15:guide>
        <p15:guide id="12" pos="5760" userDrawn="1">
          <p15:clr>
            <a:srgbClr val="F26B43"/>
          </p15:clr>
        </p15:guide>
        <p15:guide id="13" pos="6240" userDrawn="1">
          <p15:clr>
            <a:srgbClr val="F26B43"/>
          </p15:clr>
        </p15:guide>
        <p15:guide id="14" pos="6720" userDrawn="1">
          <p15:clr>
            <a:srgbClr val="F26B43"/>
          </p15:clr>
        </p15:guide>
        <p15:guide id="15" pos="7200" userDrawn="1">
          <p15:clr>
            <a:srgbClr val="F26B43"/>
          </p15:clr>
        </p15:guide>
        <p15:guide id="16" orient="horz" pos="1920" userDrawn="1">
          <p15:clr>
            <a:srgbClr val="F26B43"/>
          </p15:clr>
        </p15:guide>
        <p15:guide id="17" orient="horz" pos="1440" userDrawn="1">
          <p15:clr>
            <a:srgbClr val="F26B43"/>
          </p15:clr>
        </p15:guide>
        <p15:guide id="18" orient="horz" pos="3840" userDrawn="1">
          <p15:clr>
            <a:srgbClr val="F26B43"/>
          </p15:clr>
        </p15:guide>
        <p15:guide id="19" orient="horz" pos="960" userDrawn="1">
          <p15:clr>
            <a:srgbClr val="F26B43"/>
          </p15:clr>
        </p15:guide>
        <p15:guide id="20" orient="horz" pos="480" userDrawn="1">
          <p15:clr>
            <a:srgbClr val="F26B43"/>
          </p15:clr>
        </p15:guide>
        <p15:guide id="22" orient="horz" pos="2880" userDrawn="1">
          <p15:clr>
            <a:srgbClr val="F26B43"/>
          </p15:clr>
        </p15:guide>
        <p15:guide id="23" orient="horz" pos="2400" userDrawn="1">
          <p15:clr>
            <a:srgbClr val="F26B43"/>
          </p15:clr>
        </p15:guide>
        <p15:guide id="24" orient="horz" pos="3360" userDrawn="1">
          <p15:clr>
            <a:srgbClr val="F26B43"/>
          </p15:clr>
        </p15:guide>
        <p15:guide id="25" pos="240" userDrawn="1">
          <p15:clr>
            <a:srgbClr val="F26B43"/>
          </p15:clr>
        </p15:guide>
        <p15:guide id="26" pos="7440" userDrawn="1">
          <p15:clr>
            <a:srgbClr val="F26B43"/>
          </p15:clr>
        </p15:guide>
        <p15:guide id="27" orient="horz" pos="240" userDrawn="1">
          <p15:clr>
            <a:srgbClr val="F26B43"/>
          </p15:clr>
        </p15:guide>
        <p15:guide id="28" orient="horz" pos="40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75877" y="6096000"/>
            <a:ext cx="936734" cy="502789"/>
          </a:xfrm>
          <a:prstGeom prst="rect">
            <a:avLst/>
          </a:prstGeom>
        </p:spPr>
      </p:pic>
    </p:spTree>
    <p:extLst>
      <p:ext uri="{BB962C8B-B14F-4D97-AF65-F5344CB8AC3E}">
        <p14:creationId xmlns:p14="http://schemas.microsoft.com/office/powerpoint/2010/main" val="2434008548"/>
      </p:ext>
    </p:extLst>
  </p:cSld>
  <p:clrMap bg1="lt1" tx1="dk1" bg2="lt2" tx2="dk2" accent1="accent1" accent2="accent2" accent3="accent3" accent4="accent4" accent5="accent5" accent6="accent6" hlink="hlink" folHlink="folHlink"/>
  <p:transition>
    <p:fade/>
  </p:transition>
  <p:hf hdr="0" ftr="0" dt="0"/>
  <p:txStyles>
    <p:titleStyle>
      <a:lvl1pPr algn="l" defTabSz="914425"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5" rtl="0" eaLnBrk="1" latinLnBrk="0" hangingPunct="1">
        <a:defRPr sz="1800" kern="1200">
          <a:solidFill>
            <a:schemeClr val="tx1"/>
          </a:solidFill>
          <a:latin typeface="+mn-lt"/>
          <a:ea typeface="+mn-ea"/>
          <a:cs typeface="+mn-cs"/>
        </a:defRPr>
      </a:lvl1pPr>
      <a:lvl2pPr marL="457214" algn="l" defTabSz="914425" rtl="0" eaLnBrk="1" latinLnBrk="0" hangingPunct="1">
        <a:defRPr sz="1800" kern="1200">
          <a:solidFill>
            <a:schemeClr val="tx1"/>
          </a:solidFill>
          <a:latin typeface="+mn-lt"/>
          <a:ea typeface="+mn-ea"/>
          <a:cs typeface="+mn-cs"/>
        </a:defRPr>
      </a:lvl2pPr>
      <a:lvl3pPr marL="914425" algn="l" defTabSz="914425" rtl="0" eaLnBrk="1" latinLnBrk="0" hangingPunct="1">
        <a:defRPr sz="1800" kern="1200">
          <a:solidFill>
            <a:schemeClr val="tx1"/>
          </a:solidFill>
          <a:latin typeface="+mn-lt"/>
          <a:ea typeface="+mn-ea"/>
          <a:cs typeface="+mn-cs"/>
        </a:defRPr>
      </a:lvl3pPr>
      <a:lvl4pPr marL="1371636" algn="l" defTabSz="914425" rtl="0" eaLnBrk="1" latinLnBrk="0" hangingPunct="1">
        <a:defRPr sz="1800" kern="1200">
          <a:solidFill>
            <a:schemeClr val="tx1"/>
          </a:solidFill>
          <a:latin typeface="+mn-lt"/>
          <a:ea typeface="+mn-ea"/>
          <a:cs typeface="+mn-cs"/>
        </a:defRPr>
      </a:lvl4pPr>
      <a:lvl5pPr marL="1828849" algn="l" defTabSz="914425" rtl="0" eaLnBrk="1" latinLnBrk="0" hangingPunct="1">
        <a:defRPr sz="1800" kern="1200">
          <a:solidFill>
            <a:schemeClr val="tx1"/>
          </a:solidFill>
          <a:latin typeface="+mn-lt"/>
          <a:ea typeface="+mn-ea"/>
          <a:cs typeface="+mn-cs"/>
        </a:defRPr>
      </a:lvl5pPr>
      <a:lvl6pPr marL="2286060" algn="l" defTabSz="914425" rtl="0" eaLnBrk="1" latinLnBrk="0" hangingPunct="1">
        <a:defRPr sz="1800" kern="1200">
          <a:solidFill>
            <a:schemeClr val="tx1"/>
          </a:solidFill>
          <a:latin typeface="+mn-lt"/>
          <a:ea typeface="+mn-ea"/>
          <a:cs typeface="+mn-cs"/>
        </a:defRPr>
      </a:lvl6pPr>
      <a:lvl7pPr marL="2743271" algn="l" defTabSz="914425" rtl="0" eaLnBrk="1" latinLnBrk="0" hangingPunct="1">
        <a:defRPr sz="1800" kern="1200">
          <a:solidFill>
            <a:schemeClr val="tx1"/>
          </a:solidFill>
          <a:latin typeface="+mn-lt"/>
          <a:ea typeface="+mn-ea"/>
          <a:cs typeface="+mn-cs"/>
        </a:defRPr>
      </a:lvl7pPr>
      <a:lvl8pPr marL="3200485" algn="l" defTabSz="914425" rtl="0" eaLnBrk="1" latinLnBrk="0" hangingPunct="1">
        <a:defRPr sz="1800" kern="1200">
          <a:solidFill>
            <a:schemeClr val="tx1"/>
          </a:solidFill>
          <a:latin typeface="+mn-lt"/>
          <a:ea typeface="+mn-ea"/>
          <a:cs typeface="+mn-cs"/>
        </a:defRPr>
      </a:lvl8pPr>
      <a:lvl9pPr marL="3657697" algn="l" defTabSz="9144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00" userDrawn="1">
          <p15:clr>
            <a:srgbClr val="F26B43"/>
          </p15:clr>
        </p15:guide>
        <p15:guide id="2" pos="3840">
          <p15:clr>
            <a:srgbClr val="F26B43"/>
          </p15:clr>
        </p15:guide>
        <p15:guide id="3" pos="3360">
          <p15:clr>
            <a:srgbClr val="F26B43"/>
          </p15:clr>
        </p15:guide>
        <p15:guide id="4" pos="2880">
          <p15:clr>
            <a:srgbClr val="F26B43"/>
          </p15:clr>
        </p15:guide>
        <p15:guide id="5" pos="2400">
          <p15:clr>
            <a:srgbClr val="F26B43"/>
          </p15:clr>
        </p15:guide>
        <p15:guide id="6" pos="1920">
          <p15:clr>
            <a:srgbClr val="F26B43"/>
          </p15:clr>
        </p15:guide>
        <p15:guide id="7" pos="1440">
          <p15:clr>
            <a:srgbClr val="F26B43"/>
          </p15:clr>
        </p15:guide>
        <p15:guide id="8" pos="960">
          <p15:clr>
            <a:srgbClr val="F26B43"/>
          </p15:clr>
        </p15:guide>
        <p15:guide id="9" pos="480">
          <p15:clr>
            <a:srgbClr val="F26B43"/>
          </p15:clr>
        </p15:guide>
        <p15:guide id="10" pos="4320">
          <p15:clr>
            <a:srgbClr val="F26B43"/>
          </p15:clr>
        </p15:guide>
        <p15:guide id="11" pos="4800">
          <p15:clr>
            <a:srgbClr val="F26B43"/>
          </p15:clr>
        </p15:guide>
        <p15:guide id="12" pos="5280">
          <p15:clr>
            <a:srgbClr val="F26B43"/>
          </p15:clr>
        </p15:guide>
        <p15:guide id="13" pos="5760">
          <p15:clr>
            <a:srgbClr val="F26B43"/>
          </p15:clr>
        </p15:guide>
        <p15:guide id="14" pos="6240">
          <p15:clr>
            <a:srgbClr val="F26B43"/>
          </p15:clr>
        </p15:guide>
        <p15:guide id="15" pos="6720">
          <p15:clr>
            <a:srgbClr val="F26B43"/>
          </p15:clr>
        </p15:guide>
        <p15:guide id="16" pos="7200">
          <p15:clr>
            <a:srgbClr val="F26B43"/>
          </p15:clr>
        </p15:guide>
        <p15:guide id="17" orient="horz" pos="1920" userDrawn="1">
          <p15:clr>
            <a:srgbClr val="F26B43"/>
          </p15:clr>
        </p15:guide>
        <p15:guide id="18" orient="horz" pos="1440">
          <p15:clr>
            <a:srgbClr val="F26B43"/>
          </p15:clr>
        </p15:guide>
        <p15:guide id="19" orient="horz" pos="960" userDrawn="1">
          <p15:clr>
            <a:srgbClr val="F26B43"/>
          </p15:clr>
        </p15:guide>
        <p15:guide id="20" orient="horz" pos="480" userDrawn="1">
          <p15:clr>
            <a:srgbClr val="F26B43"/>
          </p15:clr>
        </p15:guide>
        <p15:guide id="21" orient="horz" pos="240" userDrawn="1">
          <p15:clr>
            <a:srgbClr val="F26B43"/>
          </p15:clr>
        </p15:guide>
        <p15:guide id="22" orient="horz" pos="3360" userDrawn="1">
          <p15:clr>
            <a:srgbClr val="F26B43"/>
          </p15:clr>
        </p15:guide>
        <p15:guide id="23" orient="horz" pos="2880">
          <p15:clr>
            <a:srgbClr val="F26B43"/>
          </p15:clr>
        </p15:guide>
        <p15:guide id="24" orient="horz" pos="3840" userDrawn="1">
          <p15:clr>
            <a:srgbClr val="F26B43"/>
          </p15:clr>
        </p15:guide>
        <p15:guide id="26" orient="horz" pos="4080" userDrawn="1">
          <p15:clr>
            <a:srgbClr val="F26B43"/>
          </p15:clr>
        </p15:guide>
        <p15:guide id="27" pos="216" userDrawn="1">
          <p15:clr>
            <a:srgbClr val="F26B43"/>
          </p15:clr>
        </p15:guide>
        <p15:guide id="28" pos="74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81" y="236176"/>
            <a:ext cx="1157732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09884" y="1158702"/>
            <a:ext cx="11577319" cy="1237647"/>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208751" y="2991035"/>
            <a:ext cx="6858623" cy="876559"/>
          </a:xfrm>
          <a:prstGeom prst="rect">
            <a:avLst/>
          </a:prstGeom>
        </p:spPr>
      </p:pic>
    </p:spTree>
    <p:extLst>
      <p:ext uri="{BB962C8B-B14F-4D97-AF65-F5344CB8AC3E}">
        <p14:creationId xmlns:p14="http://schemas.microsoft.com/office/powerpoint/2010/main" val="941190020"/>
      </p:ext>
    </p:extLst>
  </p:cSld>
  <p:clrMap bg1="lt1" tx1="dk1" bg2="lt2" tx2="dk2" accent1="accent1" accent2="accent2" accent3="accent3" accent4="accent4" accent5="accent5" accent6="accent6" hlink="hlink" folHlink="folHlink"/>
  <p:sldLayoutIdLst>
    <p:sldLayoutId id="2147484114" r:id="rId1"/>
  </p:sldLayoutIdLst>
  <p:transition>
    <p:fade/>
  </p:transition>
  <p:txStyles>
    <p:titleStyle>
      <a:lvl1pPr algn="l" defTabSz="514527" rtl="0" eaLnBrk="1" latinLnBrk="0" hangingPunct="1">
        <a:lnSpc>
          <a:spcPct val="90000"/>
        </a:lnSpc>
        <a:spcBef>
          <a:spcPct val="0"/>
        </a:spcBef>
        <a:buNone/>
        <a:defRPr lang="en-US" sz="2647" b="0" kern="1200" cap="none" spc="-5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89153" marR="0" indent="-189153" algn="l" defTabSz="514527" rtl="0" eaLnBrk="1" fontAlgn="auto" latinLnBrk="0" hangingPunct="1">
        <a:lnSpc>
          <a:spcPct val="90000"/>
        </a:lnSpc>
        <a:spcBef>
          <a:spcPct val="20000"/>
        </a:spcBef>
        <a:spcAft>
          <a:spcPts val="0"/>
        </a:spcAft>
        <a:buClrTx/>
        <a:buSzPct val="90000"/>
        <a:buFont typeface="Arial" pitchFamily="34" charset="0"/>
        <a:buChar char="•"/>
        <a:tabLst/>
        <a:defRPr sz="2207" kern="1200" spc="0" baseline="0">
          <a:gradFill>
            <a:gsLst>
              <a:gs pos="1250">
                <a:schemeClr val="tx1"/>
              </a:gs>
              <a:gs pos="100000">
                <a:schemeClr val="tx1"/>
              </a:gs>
            </a:gsLst>
            <a:lin ang="5400000" scaled="0"/>
          </a:gradFill>
          <a:latin typeface="+mj-lt"/>
          <a:ea typeface="+mn-ea"/>
          <a:cs typeface="+mn-cs"/>
        </a:defRPr>
      </a:lvl1pPr>
      <a:lvl2pPr marL="322261" marR="0" indent="-133108" algn="l" defTabSz="514527"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2pPr>
      <a:lvl3pPr marL="441358" marR="0" indent="-126103" algn="l" defTabSz="514527" rtl="0" eaLnBrk="1" fontAlgn="auto" latinLnBrk="0" hangingPunct="1">
        <a:lnSpc>
          <a:spcPct val="90000"/>
        </a:lnSpc>
        <a:spcBef>
          <a:spcPct val="20000"/>
        </a:spcBef>
        <a:spcAft>
          <a:spcPts val="0"/>
        </a:spcAft>
        <a:buClrTx/>
        <a:buSzPct val="90000"/>
        <a:buFont typeface="Arial" pitchFamily="34" charset="0"/>
        <a:buChar char="•"/>
        <a:tabLst/>
        <a:defRPr sz="1104" kern="1200" spc="0" baseline="0">
          <a:gradFill>
            <a:gsLst>
              <a:gs pos="1250">
                <a:schemeClr val="tx1"/>
              </a:gs>
              <a:gs pos="100000">
                <a:schemeClr val="tx1"/>
              </a:gs>
            </a:gsLst>
            <a:lin ang="5400000" scaled="0"/>
          </a:gradFill>
          <a:latin typeface="+mn-lt"/>
          <a:ea typeface="+mn-ea"/>
          <a:cs typeface="+mn-cs"/>
        </a:defRPr>
      </a:lvl3pPr>
      <a:lvl4pPr marL="567460" marR="0" indent="-126103" algn="l" defTabSz="514527" rtl="0" eaLnBrk="1" fontAlgn="auto" latinLnBrk="0" hangingPunct="1">
        <a:lnSpc>
          <a:spcPct val="90000"/>
        </a:lnSpc>
        <a:spcBef>
          <a:spcPct val="20000"/>
        </a:spcBef>
        <a:spcAft>
          <a:spcPts val="0"/>
        </a:spcAft>
        <a:buClrTx/>
        <a:buSzPct val="90000"/>
        <a:buFont typeface="Arial" pitchFamily="34" charset="0"/>
        <a:buChar char="•"/>
        <a:tabLst/>
        <a:defRPr sz="993" kern="1200" spc="0" baseline="0">
          <a:gradFill>
            <a:gsLst>
              <a:gs pos="1250">
                <a:schemeClr val="tx1"/>
              </a:gs>
              <a:gs pos="100000">
                <a:schemeClr val="tx1"/>
              </a:gs>
            </a:gsLst>
            <a:lin ang="5400000" scaled="0"/>
          </a:gradFill>
          <a:latin typeface="+mn-lt"/>
          <a:ea typeface="+mn-ea"/>
          <a:cs typeface="+mn-cs"/>
        </a:defRPr>
      </a:lvl4pPr>
      <a:lvl5pPr marL="693563" marR="0" indent="-126103" algn="l" defTabSz="514527" rtl="0" eaLnBrk="1" fontAlgn="auto" latinLnBrk="0" hangingPunct="1">
        <a:lnSpc>
          <a:spcPct val="90000"/>
        </a:lnSpc>
        <a:spcBef>
          <a:spcPct val="20000"/>
        </a:spcBef>
        <a:spcAft>
          <a:spcPts val="0"/>
        </a:spcAft>
        <a:buClrTx/>
        <a:buSzPct val="90000"/>
        <a:buFont typeface="Arial" pitchFamily="34" charset="0"/>
        <a:buChar char="•"/>
        <a:tabLst/>
        <a:defRPr sz="993" kern="1200" spc="0" baseline="0">
          <a:gradFill>
            <a:gsLst>
              <a:gs pos="1250">
                <a:schemeClr val="tx1"/>
              </a:gs>
              <a:gs pos="100000">
                <a:schemeClr val="tx1"/>
              </a:gs>
            </a:gsLst>
            <a:lin ang="5400000" scaled="0"/>
          </a:gradFill>
          <a:latin typeface="+mn-lt"/>
          <a:ea typeface="+mn-ea"/>
          <a:cs typeface="+mn-cs"/>
        </a:defRPr>
      </a:lvl5pPr>
      <a:lvl6pPr marL="1414950"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6pPr>
      <a:lvl7pPr marL="1672214"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7pPr>
      <a:lvl8pPr marL="1929478"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8pPr>
      <a:lvl9pPr marL="2186741"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9pPr>
    </p:bodyStyle>
    <p:otherStyle>
      <a:defPPr>
        <a:defRPr lang="en-US"/>
      </a:defPPr>
      <a:lvl1pPr marL="0" algn="l" defTabSz="514527" rtl="0" eaLnBrk="1" latinLnBrk="0" hangingPunct="1">
        <a:defRPr sz="993" kern="1200">
          <a:solidFill>
            <a:schemeClr val="tx1"/>
          </a:solidFill>
          <a:latin typeface="+mn-lt"/>
          <a:ea typeface="+mn-ea"/>
          <a:cs typeface="+mn-cs"/>
        </a:defRPr>
      </a:lvl1pPr>
      <a:lvl2pPr marL="257264" algn="l" defTabSz="514527" rtl="0" eaLnBrk="1" latinLnBrk="0" hangingPunct="1">
        <a:defRPr sz="993" kern="1200">
          <a:solidFill>
            <a:schemeClr val="tx1"/>
          </a:solidFill>
          <a:latin typeface="+mn-lt"/>
          <a:ea typeface="+mn-ea"/>
          <a:cs typeface="+mn-cs"/>
        </a:defRPr>
      </a:lvl2pPr>
      <a:lvl3pPr marL="514527" algn="l" defTabSz="514527" rtl="0" eaLnBrk="1" latinLnBrk="0" hangingPunct="1">
        <a:defRPr sz="993" kern="1200">
          <a:solidFill>
            <a:schemeClr val="tx1"/>
          </a:solidFill>
          <a:latin typeface="+mn-lt"/>
          <a:ea typeface="+mn-ea"/>
          <a:cs typeface="+mn-cs"/>
        </a:defRPr>
      </a:lvl3pPr>
      <a:lvl4pPr marL="771791" algn="l" defTabSz="514527" rtl="0" eaLnBrk="1" latinLnBrk="0" hangingPunct="1">
        <a:defRPr sz="993" kern="1200">
          <a:solidFill>
            <a:schemeClr val="tx1"/>
          </a:solidFill>
          <a:latin typeface="+mn-lt"/>
          <a:ea typeface="+mn-ea"/>
          <a:cs typeface="+mn-cs"/>
        </a:defRPr>
      </a:lvl4pPr>
      <a:lvl5pPr marL="1029055" algn="l" defTabSz="514527" rtl="0" eaLnBrk="1" latinLnBrk="0" hangingPunct="1">
        <a:defRPr sz="993" kern="1200">
          <a:solidFill>
            <a:schemeClr val="tx1"/>
          </a:solidFill>
          <a:latin typeface="+mn-lt"/>
          <a:ea typeface="+mn-ea"/>
          <a:cs typeface="+mn-cs"/>
        </a:defRPr>
      </a:lvl5pPr>
      <a:lvl6pPr marL="1286319" algn="l" defTabSz="514527" rtl="0" eaLnBrk="1" latinLnBrk="0" hangingPunct="1">
        <a:defRPr sz="993" kern="1200">
          <a:solidFill>
            <a:schemeClr val="tx1"/>
          </a:solidFill>
          <a:latin typeface="+mn-lt"/>
          <a:ea typeface="+mn-ea"/>
          <a:cs typeface="+mn-cs"/>
        </a:defRPr>
      </a:lvl6pPr>
      <a:lvl7pPr marL="1543582" algn="l" defTabSz="514527" rtl="0" eaLnBrk="1" latinLnBrk="0" hangingPunct="1">
        <a:defRPr sz="993" kern="1200">
          <a:solidFill>
            <a:schemeClr val="tx1"/>
          </a:solidFill>
          <a:latin typeface="+mn-lt"/>
          <a:ea typeface="+mn-ea"/>
          <a:cs typeface="+mn-cs"/>
        </a:defRPr>
      </a:lvl7pPr>
      <a:lvl8pPr marL="1800845" algn="l" defTabSz="514527" rtl="0" eaLnBrk="1" latinLnBrk="0" hangingPunct="1">
        <a:defRPr sz="993" kern="1200">
          <a:solidFill>
            <a:schemeClr val="tx1"/>
          </a:solidFill>
          <a:latin typeface="+mn-lt"/>
          <a:ea typeface="+mn-ea"/>
          <a:cs typeface="+mn-cs"/>
        </a:defRPr>
      </a:lvl8pPr>
      <a:lvl9pPr marL="2058109" algn="l" defTabSz="514527" rtl="0" eaLnBrk="1" latinLnBrk="0" hangingPunct="1">
        <a:defRPr sz="99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2" userDrawn="1">
          <p15:clr>
            <a:srgbClr val="5ACBF0"/>
          </p15:clr>
        </p15:guide>
        <p15:guide id="2" pos="384" userDrawn="1">
          <p15:clr>
            <a:srgbClr val="5ACBF0"/>
          </p15:clr>
        </p15:guide>
        <p15:guide id="3" pos="1152" userDrawn="1">
          <p15:clr>
            <a:srgbClr val="5ACBF0"/>
          </p15:clr>
        </p15:guide>
        <p15:guide id="4" pos="1920" userDrawn="1">
          <p15:clr>
            <a:srgbClr val="5ACBF0"/>
          </p15:clr>
        </p15:guide>
        <p15:guide id="5" pos="2688" userDrawn="1">
          <p15:clr>
            <a:srgbClr val="5ACBF0"/>
          </p15:clr>
        </p15:guide>
        <p15:guide id="6" pos="3456" userDrawn="1">
          <p15:clr>
            <a:srgbClr val="5ACBF0"/>
          </p15:clr>
        </p15:guide>
        <p15:guide id="7" pos="4224" userDrawn="1">
          <p15:clr>
            <a:srgbClr val="5ACBF0"/>
          </p15:clr>
        </p15:guide>
        <p15:guide id="8" pos="4992" userDrawn="1">
          <p15:clr>
            <a:srgbClr val="5ACBF0"/>
          </p15:clr>
        </p15:guide>
        <p15:guide id="9" pos="5760" userDrawn="1">
          <p15:clr>
            <a:srgbClr val="5ACBF0"/>
          </p15:clr>
        </p15:guide>
        <p15:guide id="10" pos="6528" userDrawn="1">
          <p15:clr>
            <a:srgbClr val="5ACBF0"/>
          </p15:clr>
        </p15:guide>
        <p15:guide id="11" pos="7296" userDrawn="1">
          <p15:clr>
            <a:srgbClr val="5ACBF0"/>
          </p15:clr>
        </p15:guide>
        <p15:guide id="12" pos="7584" userDrawn="1">
          <p15:clr>
            <a:srgbClr val="5ACBF0"/>
          </p15:clr>
        </p15:guide>
        <p15:guide id="13" pos="192" userDrawn="1">
          <p15:clr>
            <a:srgbClr val="C35EA4"/>
          </p15:clr>
        </p15:guide>
        <p15:guide id="14" pos="7488" userDrawn="1">
          <p15:clr>
            <a:srgbClr val="C35EA4"/>
          </p15:clr>
        </p15:guide>
        <p15:guide id="15" orient="horz" pos="720" userDrawn="1">
          <p15:clr>
            <a:srgbClr val="5ACBF0"/>
          </p15:clr>
        </p15:guide>
        <p15:guide id="16" orient="horz" pos="1296" userDrawn="1">
          <p15:clr>
            <a:srgbClr val="5ACBF0"/>
          </p15:clr>
        </p15:guide>
        <p15:guide id="17" orient="horz" pos="1872" userDrawn="1">
          <p15:clr>
            <a:srgbClr val="5ACBF0"/>
          </p15:clr>
        </p15:guide>
        <p15:guide id="18" orient="horz" pos="2448" userDrawn="1">
          <p15:clr>
            <a:srgbClr val="5ACBF0"/>
          </p15:clr>
        </p15:guide>
        <p15:guide id="19" orient="horz" pos="3024" userDrawn="1">
          <p15:clr>
            <a:srgbClr val="5ACBF0"/>
          </p15:clr>
        </p15:guide>
        <p15:guide id="20" orient="horz" pos="3600" userDrawn="1">
          <p15:clr>
            <a:srgbClr val="5ACBF0"/>
          </p15:clr>
        </p15:guide>
        <p15:guide id="21" orient="horz" pos="4248" userDrawn="1">
          <p15:clr>
            <a:srgbClr val="5ACBF0"/>
          </p15:clr>
        </p15:guide>
        <p15:guide id="22" orient="horz" pos="144" userDrawn="1">
          <p15:clr>
            <a:srgbClr val="C35EA4"/>
          </p15:clr>
        </p15:guide>
        <p15:guide id="23" orient="horz" pos="4176" userDrawn="1">
          <p15:clr>
            <a:srgbClr val="C35EA4"/>
          </p15:clr>
        </p15:guide>
        <p15:guide id="0" pos="96"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53489"/>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8"/>
            <a:ext cx="11653521" cy="1955472"/>
          </a:xfrm>
          <a:prstGeom prst="rect">
            <a:avLst/>
          </a:prstGeom>
        </p:spPr>
        <p:txBody>
          <a:bodyPr vert="horz" wrap="square" lIns="146304" tIns="91440" rIns="146304" bIns="9144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208748" y="2991034"/>
            <a:ext cx="6858623" cy="876557"/>
          </a:xfrm>
          <a:prstGeom prst="rect">
            <a:avLst/>
          </a:prstGeom>
        </p:spPr>
      </p:pic>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88637" y="6306033"/>
            <a:ext cx="1248147" cy="267664"/>
          </a:xfrm>
          <a:prstGeom prst="rect">
            <a:avLst/>
          </a:prstGeom>
        </p:spPr>
      </p:pic>
      <p:sp>
        <p:nvSpPr>
          <p:cNvPr id="6" name="Rectangle 5"/>
          <p:cNvSpPr/>
          <p:nvPr userDrawn="1"/>
        </p:nvSpPr>
        <p:spPr>
          <a:xfrm>
            <a:off x="1476303" y="6318658"/>
            <a:ext cx="3278445" cy="256504"/>
          </a:xfrm>
          <a:prstGeom prst="rect">
            <a:avLst/>
          </a:prstGeom>
        </p:spPr>
        <p:txBody>
          <a:bodyPr wrap="none">
            <a:spAutoFit/>
          </a:bodyPr>
          <a:lstStyle/>
          <a:p>
            <a:r>
              <a:rPr lang="en-US" sz="1078" dirty="0">
                <a:solidFill>
                  <a:schemeClr val="bg1">
                    <a:lumMod val="65000"/>
                  </a:schemeClr>
                </a:solidFill>
                <a:latin typeface="+mn-lt"/>
              </a:rPr>
              <a:t>#bingpartnersummit |</a:t>
            </a:r>
            <a:r>
              <a:rPr lang="en-US" sz="1078" baseline="0" dirty="0">
                <a:solidFill>
                  <a:schemeClr val="bg1">
                    <a:lumMod val="65000"/>
                  </a:schemeClr>
                </a:solidFill>
                <a:latin typeface="+mn-lt"/>
              </a:rPr>
              <a:t> Breakout Session name here</a:t>
            </a:r>
            <a:endParaRPr lang="en-US" sz="1078" dirty="0">
              <a:solidFill>
                <a:schemeClr val="bg1">
                  <a:lumMod val="65000"/>
                </a:schemeClr>
              </a:solidFill>
              <a:latin typeface="+mn-lt"/>
            </a:endParaRPr>
          </a:p>
        </p:txBody>
      </p:sp>
    </p:spTree>
    <p:extLst>
      <p:ext uri="{BB962C8B-B14F-4D97-AF65-F5344CB8AC3E}">
        <p14:creationId xmlns:p14="http://schemas.microsoft.com/office/powerpoint/2010/main" val="955902479"/>
      </p:ext>
    </p:extLst>
  </p:cSld>
  <p:clrMap bg1="lt1" tx1="dk1" bg2="lt2" tx2="dk2" accent1="accent1" accent2="accent2" accent3="accent3" accent4="accent4" accent5="accent5" accent6="accent6" hlink="hlink" folHlink="folHlink"/>
  <p:sldLayoutIdLst>
    <p:sldLayoutId id="2147484146" r:id="rId1"/>
    <p:sldLayoutId id="2147484147" r:id="rId2"/>
  </p:sldLayoutIdLst>
  <p:transition>
    <p:fade/>
  </p:transition>
  <p:txStyles>
    <p:titleStyle>
      <a:lvl1pPr algn="l" defTabSz="896354" rtl="0" eaLnBrk="1" latinLnBrk="0" hangingPunct="1">
        <a:lnSpc>
          <a:spcPct val="90000"/>
        </a:lnSpc>
        <a:spcBef>
          <a:spcPct val="0"/>
        </a:spcBef>
        <a:buNone/>
        <a:defRPr lang="en-US" sz="3529"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29523" marR="0" indent="-329523" algn="l" defTabSz="896354" rtl="0" eaLnBrk="1" fontAlgn="auto" latinLnBrk="0" hangingPunct="1">
        <a:lnSpc>
          <a:spcPct val="90000"/>
        </a:lnSpc>
        <a:spcBef>
          <a:spcPct val="20000"/>
        </a:spcBef>
        <a:spcAft>
          <a:spcPts val="0"/>
        </a:spcAft>
        <a:buClrTx/>
        <a:buSzPct val="90000"/>
        <a:buFont typeface="Arial" pitchFamily="34" charset="0"/>
        <a:buChar char="•"/>
        <a:tabLst/>
        <a:defRPr sz="3137" kern="1200" spc="0" baseline="0">
          <a:gradFill>
            <a:gsLst>
              <a:gs pos="1250">
                <a:schemeClr val="tx1"/>
              </a:gs>
              <a:gs pos="100000">
                <a:schemeClr val="tx1"/>
              </a:gs>
            </a:gsLst>
            <a:lin ang="5400000" scaled="0"/>
          </a:gradFill>
          <a:latin typeface="+mj-lt"/>
          <a:ea typeface="+mn-ea"/>
          <a:cs typeface="+mn-cs"/>
        </a:defRPr>
      </a:lvl1pPr>
      <a:lvl2pPr marL="561409" marR="0" indent="-231886" algn="l" defTabSz="896354" rtl="0" eaLnBrk="1" fontAlgn="auto" latinLnBrk="0" hangingPunct="1">
        <a:lnSpc>
          <a:spcPct val="90000"/>
        </a:lnSpc>
        <a:spcBef>
          <a:spcPct val="20000"/>
        </a:spcBef>
        <a:spcAft>
          <a:spcPts val="0"/>
        </a:spcAft>
        <a:buClrTx/>
        <a:buSzPct val="90000"/>
        <a:buFont typeface="Arial" pitchFamily="34" charset="0"/>
        <a:buChar char="•"/>
        <a:tabLst/>
        <a:defRPr sz="2307" kern="1200" spc="0" baseline="0">
          <a:gradFill>
            <a:gsLst>
              <a:gs pos="1250">
                <a:schemeClr val="tx1"/>
              </a:gs>
              <a:gs pos="100000">
                <a:schemeClr val="tx1"/>
              </a:gs>
            </a:gsLst>
            <a:lin ang="5400000" scaled="0"/>
          </a:gradFill>
          <a:latin typeface="+mn-lt"/>
          <a:ea typeface="+mn-ea"/>
          <a:cs typeface="+mn-cs"/>
        </a:defRPr>
      </a:lvl2pPr>
      <a:lvl3pPr marL="768887"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922" kern="1200" spc="0" baseline="0">
          <a:gradFill>
            <a:gsLst>
              <a:gs pos="1250">
                <a:schemeClr val="tx1"/>
              </a:gs>
              <a:gs pos="100000">
                <a:schemeClr val="tx1"/>
              </a:gs>
            </a:gsLst>
            <a:lin ang="5400000" scaled="0"/>
          </a:gradFill>
          <a:latin typeface="+mn-lt"/>
          <a:ea typeface="+mn-ea"/>
          <a:cs typeface="+mn-cs"/>
        </a:defRPr>
      </a:lvl3pPr>
      <a:lvl4pPr marL="988569"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4pPr>
      <a:lvl5pPr marL="1208250"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1">
          <p15:clr>
            <a:srgbClr val="5ACBF0"/>
          </p15:clr>
        </p15:guide>
        <p15:guide id="3" pos="749">
          <p15:clr>
            <a:srgbClr val="5ACBF0"/>
          </p15:clr>
        </p15:guide>
        <p15:guide id="4" pos="1325">
          <p15:clr>
            <a:srgbClr val="5ACBF0"/>
          </p15:clr>
        </p15:guide>
        <p15:guide id="5" pos="1901">
          <p15:clr>
            <a:srgbClr val="5ACBF0"/>
          </p15:clr>
        </p15:guide>
        <p15:guide id="6" pos="2501">
          <p15:clr>
            <a:srgbClr val="5ACBF0"/>
          </p15:clr>
        </p15:guide>
        <p15:guide id="7" pos="3053">
          <p15:clr>
            <a:srgbClr val="5ACBF0"/>
          </p15:clr>
        </p15:guide>
        <p15:guide id="8" pos="3629">
          <p15:clr>
            <a:srgbClr val="5ACBF0"/>
          </p15:clr>
        </p15:guide>
        <p15:guide id="9" pos="4211">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3">
          <p15:clr>
            <a:srgbClr val="5ACBF0"/>
          </p15:clr>
        </p15:guide>
        <p15:guide id="16" pos="294">
          <p15:clr>
            <a:srgbClr val="C35EA4"/>
          </p15:clr>
        </p15:guide>
        <p15:guide id="17" pos="7540">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59">
          <p15:clr>
            <a:srgbClr val="5ACBF0"/>
          </p15:clr>
        </p15:guide>
        <p15:guide id="25" orient="horz" pos="308">
          <p15:clr>
            <a:srgbClr val="C35EA4"/>
          </p15:clr>
        </p15:guide>
        <p15:guide id="26" orient="horz" pos="4186">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advertise.bingads.microsoft.com/en-us/agency" TargetMode="External"/><Relationship Id="rId4" Type="http://schemas.openxmlformats.org/officeDocument/2006/relationships/slide" Target="slide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help.bingads.microsoft.com/#apex/3/fr-fr/51050/0"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57080" y="998451"/>
            <a:ext cx="10978427" cy="1143000"/>
          </a:xfrm>
        </p:spPr>
        <p:txBody>
          <a:bodyPr/>
          <a:lstStyle/>
          <a:p>
            <a:r>
              <a:rPr lang="fr-FR" dirty="0"/>
              <a:t>Cette présentation est destinée aux agences qui souhaitent aider leurs clients à comprendre la valeur que représente Bing Ads.</a:t>
            </a:r>
          </a:p>
        </p:txBody>
      </p:sp>
      <p:sp>
        <p:nvSpPr>
          <p:cNvPr id="6" name="Text Placeholder 5"/>
          <p:cNvSpPr>
            <a:spLocks noGrp="1"/>
          </p:cNvSpPr>
          <p:nvPr>
            <p:ph type="body" sz="quarter" idx="12"/>
          </p:nvPr>
        </p:nvSpPr>
        <p:spPr>
          <a:xfrm>
            <a:off x="557080" y="2141451"/>
            <a:ext cx="10636946" cy="4000500"/>
          </a:xfrm>
        </p:spPr>
        <p:txBody>
          <a:bodyPr/>
          <a:lstStyle/>
          <a:p>
            <a:pPr marL="0" indent="0">
              <a:buNone/>
            </a:pPr>
            <a:r>
              <a:rPr lang="fr-FR" dirty="0"/>
              <a:t>Vous devez parcourir et modifier ces diapositives avant d'effectuer votre présentation :  </a:t>
            </a:r>
          </a:p>
          <a:p>
            <a:pPr>
              <a:lnSpc>
                <a:spcPct val="100000"/>
              </a:lnSpc>
              <a:spcAft>
                <a:spcPts val="0"/>
              </a:spcAft>
            </a:pPr>
            <a:endParaRPr lang="fr-FR" sz="500" dirty="0"/>
          </a:p>
          <a:p>
            <a:pPr marL="274320" indent="-274320">
              <a:buFont typeface="Arial" panose="020B0604020202020204" pitchFamily="34" charset="0"/>
              <a:buChar char="•"/>
            </a:pPr>
            <a:r>
              <a:rPr lang="fr-FR" dirty="0"/>
              <a:t>Ajoutez votre logo à l'emplacement prévu à cet effet sur chaque diapositive.</a:t>
            </a:r>
          </a:p>
          <a:p>
            <a:pPr marL="274320" indent="-274320">
              <a:buFont typeface="Arial" panose="020B0604020202020204" pitchFamily="34" charset="0"/>
              <a:buChar char="•"/>
            </a:pPr>
            <a:r>
              <a:rPr lang="fr-FR" dirty="0"/>
              <a:t>Renseignez la </a:t>
            </a:r>
            <a:r>
              <a:rPr lang="fr-FR" dirty="0">
                <a:hlinkClick r:id="rId3" action="ppaction://hlinksldjump"/>
              </a:rPr>
              <a:t>diapositive 14</a:t>
            </a:r>
            <a:r>
              <a:rPr lang="fr-FR" dirty="0"/>
              <a:t> à l'aide d'informations sur vos services.</a:t>
            </a:r>
          </a:p>
          <a:p>
            <a:pPr marL="274320" indent="-274320">
              <a:buFont typeface="Arial" panose="020B0604020202020204" pitchFamily="34" charset="0"/>
              <a:buChar char="•"/>
            </a:pPr>
            <a:r>
              <a:rPr lang="fr-FR" dirty="0"/>
              <a:t>La </a:t>
            </a:r>
            <a:r>
              <a:rPr lang="fr-FR" dirty="0">
                <a:hlinkClick r:id="rId4" action="ppaction://hlinksldjump"/>
              </a:rPr>
              <a:t>diapositive 15</a:t>
            </a:r>
            <a:r>
              <a:rPr lang="fr-FR" dirty="0"/>
              <a:t> contient des indications pour vous aider à préparer votre présentation. </a:t>
            </a:r>
          </a:p>
          <a:p>
            <a:pPr marL="274320" indent="-274320">
              <a:buFont typeface="Arial" panose="020B0604020202020204" pitchFamily="34" charset="0"/>
              <a:buChar char="•"/>
            </a:pPr>
            <a:r>
              <a:rPr lang="fr-FR" dirty="0"/>
              <a:t>Supprimez les diapositives 1 et 15, ainsi que toutes les zones de texte rouges contenant des instructions, avant d'effectuer votre présentation.</a:t>
            </a:r>
          </a:p>
          <a:p>
            <a:pPr marL="274320" indent="-274320">
              <a:buFont typeface="Arial" panose="020B0604020202020204" pitchFamily="34" charset="0"/>
              <a:buChar char="•"/>
            </a:pPr>
            <a:r>
              <a:rPr lang="fr-FR" dirty="0"/>
              <a:t>Si vous avez des questions à propos de cette présentation ou de nos services destinés aux agences, veuillez appeler le 0800 970 231. </a:t>
            </a:r>
          </a:p>
          <a:p>
            <a:pPr marL="274320" indent="-274320">
              <a:buFont typeface="Arial" panose="020B0604020202020204" pitchFamily="34" charset="0"/>
              <a:buChar char="•"/>
            </a:pPr>
            <a:r>
              <a:rPr lang="fr-FR" dirty="0"/>
              <a:t>Pour obtenir </a:t>
            </a:r>
            <a:r>
              <a:rPr lang="fr-FR" dirty="0">
                <a:hlinkClick r:id="rId5"/>
              </a:rPr>
              <a:t>davantage de ressources destinées aux agences</a:t>
            </a:r>
            <a:r>
              <a:rPr lang="fr-FR" dirty="0"/>
              <a:t>, rendez-vous sur bingads.fr/agence.</a:t>
            </a:r>
          </a:p>
          <a:p>
            <a:endParaRPr lang="fr-FR" dirty="0"/>
          </a:p>
        </p:txBody>
      </p:sp>
      <p:sp>
        <p:nvSpPr>
          <p:cNvPr id="5" name="Rectangle 4"/>
          <p:cNvSpPr/>
          <p:nvPr/>
        </p:nvSpPr>
        <p:spPr bwMode="auto">
          <a:xfrm>
            <a:off x="8022687" y="392237"/>
            <a:ext cx="3512820" cy="923330"/>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defTabSz="914099" fontAlgn="base">
              <a:spcBef>
                <a:spcPct val="0"/>
              </a:spcBef>
              <a:spcAft>
                <a:spcPct val="0"/>
              </a:spcAft>
            </a:pPr>
            <a:r>
              <a:rPr lang="fr-FR" sz="1200" b="1" dirty="0">
                <a:solidFill>
                  <a:schemeClr val="bg1"/>
                </a:solidFill>
              </a:rPr>
              <a:t>IMPORTANT : Cette diapositive contient uniquement des conseils</a:t>
            </a:r>
            <a:r>
              <a:rPr lang="fr-FR" sz="1200" dirty="0">
                <a:solidFill>
                  <a:schemeClr val="bg1"/>
                </a:solidFill>
              </a:rPr>
              <a:t>.</a:t>
            </a:r>
            <a:r>
              <a:rPr lang="fr-FR" sz="1200" dirty="0"/>
              <a:t> </a:t>
            </a:r>
            <a:br>
              <a:rPr lang="fr-FR" sz="1200" dirty="0"/>
            </a:br>
            <a:r>
              <a:rPr lang="fr-FR" sz="1200" dirty="0">
                <a:solidFill>
                  <a:schemeClr val="bg1"/>
                </a:solidFill>
              </a:rPr>
              <a:t>N'oubliez pas de la supprimer avant d'effectuer votre présentation.</a:t>
            </a:r>
          </a:p>
        </p:txBody>
      </p:sp>
      <p:sp>
        <p:nvSpPr>
          <p:cNvPr id="7" name="Text Placeholder 6"/>
          <p:cNvSpPr>
            <a:spLocks noGrp="1"/>
          </p:cNvSpPr>
          <p:nvPr>
            <p:ph type="body" sz="quarter" idx="10"/>
          </p:nvPr>
        </p:nvSpPr>
        <p:spPr>
          <a:xfrm>
            <a:off x="557081" y="351194"/>
            <a:ext cx="10430467" cy="502708"/>
          </a:xfrm>
        </p:spPr>
        <p:txBody>
          <a:bodyPr/>
          <a:lstStyle/>
          <a:p>
            <a:r>
              <a:rPr lang="fr-FR" sz="4000" dirty="0">
                <a:solidFill>
                  <a:schemeClr val="accent1"/>
                </a:solidFill>
                <a:latin typeface="+mj-lt"/>
              </a:rPr>
              <a:t>À propos de cette présentation</a:t>
            </a:r>
          </a:p>
        </p:txBody>
      </p:sp>
    </p:spTree>
    <p:extLst>
      <p:ext uri="{BB962C8B-B14F-4D97-AF65-F5344CB8AC3E}">
        <p14:creationId xmlns:p14="http://schemas.microsoft.com/office/powerpoint/2010/main" val="19049025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25" name="Right Triangle 24"/>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3" name="Text Placeholder 2"/>
          <p:cNvSpPr>
            <a:spLocks noGrp="1"/>
          </p:cNvSpPr>
          <p:nvPr>
            <p:ph type="body" sz="quarter" idx="10"/>
          </p:nvPr>
        </p:nvSpPr>
        <p:spPr>
          <a:xfrm>
            <a:off x="395403" y="321823"/>
            <a:ext cx="10238183" cy="502708"/>
          </a:xfrm>
          <a:noFill/>
        </p:spPr>
        <p:txBody>
          <a:bodyPr vert="horz" lIns="0" tIns="0" rIns="0" bIns="0">
            <a:noAutofit/>
          </a:bodyPr>
          <a:lstStyle/>
          <a:p>
            <a:pPr>
              <a:lnSpc>
                <a:spcPct val="110000"/>
              </a:lnSpc>
              <a:spcBef>
                <a:spcPts val="0"/>
              </a:spcBef>
              <a:spcAft>
                <a:spcPts val="1200"/>
              </a:spcAft>
            </a:pPr>
            <a:r>
              <a:rPr lang="fr-FR" sz="4000" spc="-100" dirty="0">
                <a:solidFill>
                  <a:schemeClr val="bg1"/>
                </a:solidFill>
                <a:latin typeface="+mj-lt"/>
              </a:rPr>
              <a:t>Des fonctionnalités qui boostent les conversions</a:t>
            </a:r>
          </a:p>
        </p:txBody>
      </p:sp>
      <p:sp>
        <p:nvSpPr>
          <p:cNvPr id="2" name="Text Placeholder 1"/>
          <p:cNvSpPr>
            <a:spLocks noGrp="1"/>
          </p:cNvSpPr>
          <p:nvPr>
            <p:ph type="body" sz="quarter" idx="11"/>
          </p:nvPr>
        </p:nvSpPr>
        <p:spPr>
          <a:xfrm>
            <a:off x="395404" y="1058475"/>
            <a:ext cx="7952183" cy="526520"/>
          </a:xfrm>
        </p:spPr>
        <p:txBody>
          <a:bodyPr/>
          <a:lstStyle/>
          <a:p>
            <a:r>
              <a:rPr lang="fr-FR" dirty="0">
                <a:solidFill>
                  <a:schemeClr val="bg1"/>
                </a:solidFill>
              </a:rPr>
              <a:t>Bing Ads dispose de fonctionnalités puissantes qui aident vos annonces à générer du trafic.</a:t>
            </a:r>
          </a:p>
        </p:txBody>
      </p:sp>
      <p:sp>
        <p:nvSpPr>
          <p:cNvPr id="3" name="Text Placeholder 2"/>
          <p:cNvSpPr>
            <a:spLocks noGrp="1"/>
          </p:cNvSpPr>
          <p:nvPr>
            <p:ph type="body" sz="quarter" idx="12"/>
          </p:nvPr>
        </p:nvSpPr>
        <p:spPr>
          <a:xfrm>
            <a:off x="1941840" y="2395185"/>
            <a:ext cx="3646163" cy="752355"/>
          </a:xfrm>
        </p:spPr>
        <p:txBody>
          <a:bodyPr/>
          <a:lstStyle/>
          <a:p>
            <a:pPr>
              <a:lnSpc>
                <a:spcPct val="80000"/>
              </a:lnSpc>
            </a:pPr>
            <a:r>
              <a:rPr lang="fr-FR" sz="1800" dirty="0"/>
              <a:t>Les </a:t>
            </a:r>
            <a:r>
              <a:rPr lang="fr-FR" sz="1800" b="1" dirty="0">
                <a:solidFill>
                  <a:schemeClr val="accent1"/>
                </a:solidFill>
              </a:rPr>
              <a:t>extensions de liens annexes </a:t>
            </a:r>
            <a:r>
              <a:rPr lang="fr-FR" sz="1800" dirty="0">
                <a:solidFill>
                  <a:schemeClr val="tx1"/>
                </a:solidFill>
              </a:rPr>
              <a:t>mettent en avant vos produits, offres spéciales ou services, afin que les internautes puissent accéder directement aux pages qui les intéressent. </a:t>
            </a:r>
          </a:p>
        </p:txBody>
      </p:sp>
      <p:sp>
        <p:nvSpPr>
          <p:cNvPr id="6" name="Text Placeholder 5"/>
          <p:cNvSpPr>
            <a:spLocks noGrp="1"/>
          </p:cNvSpPr>
          <p:nvPr>
            <p:ph type="body" sz="quarter" idx="14"/>
          </p:nvPr>
        </p:nvSpPr>
        <p:spPr>
          <a:xfrm>
            <a:off x="6468412" y="2352168"/>
            <a:ext cx="3600880" cy="1212255"/>
          </a:xfrm>
        </p:spPr>
        <p:txBody>
          <a:bodyPr/>
          <a:lstStyle/>
          <a:p>
            <a:pPr>
              <a:lnSpc>
                <a:spcPct val="80000"/>
              </a:lnSpc>
            </a:pPr>
            <a:r>
              <a:rPr lang="fr-FR" sz="1800" dirty="0"/>
              <a:t>Les </a:t>
            </a:r>
            <a:r>
              <a:rPr lang="fr-FR" sz="1800" b="1" dirty="0">
                <a:solidFill>
                  <a:schemeClr val="accent1"/>
                </a:solidFill>
              </a:rPr>
              <a:t>extensions d'emplacements </a:t>
            </a:r>
            <a:r>
              <a:rPr lang="fr-FR" sz="1800" dirty="0">
                <a:solidFill>
                  <a:schemeClr val="tx1"/>
                </a:solidFill>
              </a:rPr>
              <a:t>augmentent non seulement le trafic en ligne, mais également le trafic physique, en affichant l'adresse et le numéro de téléphone de votre entreprise, ainsi qu'un lien d'itinéraire.</a:t>
            </a:r>
          </a:p>
        </p:txBody>
      </p:sp>
      <p:grpSp>
        <p:nvGrpSpPr>
          <p:cNvPr id="15" name="Group 14"/>
          <p:cNvGrpSpPr/>
          <p:nvPr/>
        </p:nvGrpSpPr>
        <p:grpSpPr>
          <a:xfrm>
            <a:off x="6468412" y="3769176"/>
            <a:ext cx="3737472" cy="1212811"/>
            <a:chOff x="1606006" y="5084436"/>
            <a:chExt cx="3737472" cy="1212811"/>
          </a:xfrm>
        </p:grpSpPr>
        <p:sp>
          <p:nvSpPr>
            <p:cNvPr id="16" name="TextBox 15"/>
            <p:cNvSpPr txBox="1"/>
            <p:nvPr/>
          </p:nvSpPr>
          <p:spPr>
            <a:xfrm>
              <a:off x="1606006" y="5084436"/>
              <a:ext cx="3258271" cy="896570"/>
            </a:xfrm>
            <a:prstGeom prst="rect">
              <a:avLst/>
            </a:prstGeom>
            <a:solidFill>
              <a:schemeClr val="bg1"/>
            </a:solidFill>
            <a:ln>
              <a:solidFill>
                <a:schemeClr val="tx2"/>
              </a:solidFill>
            </a:ln>
          </p:spPr>
          <p:txBody>
            <a:bodyPr wrap="square" lIns="137160" tIns="91440" rIns="182880" bIns="137160" rtlCol="0">
              <a:noAutofit/>
            </a:bodyPr>
            <a:lstStyle/>
            <a:p>
              <a:pPr>
                <a:lnSpc>
                  <a:spcPct val="90000"/>
                </a:lnSpc>
                <a:spcBef>
                  <a:spcPct val="20000"/>
                </a:spcBef>
                <a:buClr>
                  <a:schemeClr val="tx2"/>
                </a:buClr>
                <a:buSzPct val="115000"/>
              </a:pPr>
              <a:r>
                <a:rPr lang="en-US" sz="1200" dirty="0">
                  <a:gradFill>
                    <a:gsLst>
                      <a:gs pos="1250">
                        <a:srgbClr val="0044CC"/>
                      </a:gs>
                      <a:gs pos="100000">
                        <a:srgbClr val="0044CC"/>
                      </a:gs>
                    </a:gsLst>
                    <a:lin ang="5400000" scaled="0"/>
                  </a:gradFill>
                  <a:latin typeface="Arial" pitchFamily="34" charset="0"/>
                  <a:cs typeface="Arial" pitchFamily="34" charset="0"/>
                </a:rPr>
                <a:t>Alpine Ski House</a:t>
              </a:r>
            </a:p>
            <a:p>
              <a:pPr>
                <a:lnSpc>
                  <a:spcPct val="80000"/>
                </a:lnSpc>
                <a:spcBef>
                  <a:spcPts val="300"/>
                </a:spcBef>
                <a:buClr>
                  <a:schemeClr val="tx2"/>
                </a:buClr>
                <a:buSzPct val="115000"/>
              </a:pPr>
              <a:r>
                <a:rPr lang="en-US" sz="1000" dirty="0">
                  <a:gradFill>
                    <a:gsLst>
                      <a:gs pos="0">
                        <a:srgbClr val="388222"/>
                      </a:gs>
                      <a:gs pos="100000">
                        <a:srgbClr val="388222"/>
                      </a:gs>
                    </a:gsLst>
                    <a:lin ang="5400000" scaled="0"/>
                  </a:gradFill>
                  <a:latin typeface="Arial" pitchFamily="34" charset="0"/>
                  <a:cs typeface="Arial" pitchFamily="34" charset="0"/>
                </a:rPr>
                <a:t>www.alpineskihouse.com</a:t>
              </a:r>
            </a:p>
            <a:p>
              <a:pPr>
                <a:lnSpc>
                  <a:spcPct val="80000"/>
                </a:lnSpc>
                <a:spcBef>
                  <a:spcPts val="500"/>
                </a:spcBef>
                <a:buClr>
                  <a:schemeClr val="tx2"/>
                </a:buClr>
                <a:buSzPct val="115000"/>
              </a:pPr>
              <a:r>
                <a:rPr lang="en-US" sz="1000" dirty="0">
                  <a:gradFill>
                    <a:gsLst>
                      <a:gs pos="0">
                        <a:schemeClr val="tx1"/>
                      </a:gs>
                      <a:gs pos="100000">
                        <a:schemeClr val="tx1"/>
                      </a:gs>
                    </a:gsLst>
                    <a:lin ang="5400000" scaled="0"/>
                  </a:gradFill>
                  <a:latin typeface="Arial" pitchFamily="34" charset="0"/>
                  <a:cs typeface="Arial" pitchFamily="34" charset="0"/>
                </a:rPr>
                <a:t>30% Off Select Ski Gear! Free Shipping Over $50.</a:t>
              </a:r>
            </a:p>
            <a:p>
              <a:pPr>
                <a:lnSpc>
                  <a:spcPct val="80000"/>
                </a:lnSpc>
                <a:spcBef>
                  <a:spcPts val="500"/>
                </a:spcBef>
                <a:buClr>
                  <a:schemeClr val="tx2"/>
                </a:buClr>
                <a:buSzPct val="115000"/>
              </a:pPr>
              <a:r>
                <a:rPr lang="en-US" sz="1000" dirty="0">
                  <a:gradFill>
                    <a:gsLst>
                      <a:gs pos="0">
                        <a:schemeClr val="tx1"/>
                      </a:gs>
                      <a:gs pos="100000">
                        <a:schemeClr val="tx1"/>
                      </a:gs>
                    </a:gsLst>
                    <a:lin ang="5400000" scaled="0"/>
                  </a:gradFill>
                  <a:latin typeface="Arial" pitchFamily="34" charset="0"/>
                  <a:cs typeface="Arial" pitchFamily="34" charset="0"/>
                </a:rPr>
                <a:t>4567 Main Street – Victoria (250) 555-0100</a:t>
              </a:r>
            </a:p>
          </p:txBody>
        </p:sp>
        <p:grpSp>
          <p:nvGrpSpPr>
            <p:cNvPr id="18" name="Group 17"/>
            <p:cNvGrpSpPr/>
            <p:nvPr/>
          </p:nvGrpSpPr>
          <p:grpSpPr>
            <a:xfrm>
              <a:off x="1864115" y="5917496"/>
              <a:ext cx="3479363" cy="379751"/>
              <a:chOff x="1868878" y="5917496"/>
              <a:chExt cx="3479363" cy="379751"/>
            </a:xfrm>
          </p:grpSpPr>
          <p:sp>
            <p:nvSpPr>
              <p:cNvPr id="19" name="Rectangle 18"/>
              <p:cNvSpPr/>
              <p:nvPr/>
            </p:nvSpPr>
            <p:spPr>
              <a:xfrm>
                <a:off x="2057951" y="6020248"/>
                <a:ext cx="3290290" cy="276999"/>
              </a:xfrm>
              <a:prstGeom prst="rect">
                <a:avLst/>
              </a:prstGeom>
            </p:spPr>
            <p:txBody>
              <a:bodyPr wrap="square" lIns="45720" tIns="137160" rIns="45720" bIns="0" anchor="b" anchorCtr="0">
                <a:spAutoFit/>
              </a:bodyPr>
              <a:lstStyle/>
              <a:p>
                <a:pPr lvl="0">
                  <a:lnSpc>
                    <a:spcPct val="90000"/>
                  </a:lnSpc>
                  <a:spcBef>
                    <a:spcPct val="20000"/>
                  </a:spcBef>
                  <a:buSzPct val="90000"/>
                  <a:defRPr/>
                </a:pPr>
                <a:r>
                  <a:rPr lang="fr-FR" sz="1000" dirty="0">
                    <a:gradFill>
                      <a:gsLst>
                        <a:gs pos="1250">
                          <a:srgbClr val="505050">
                            <a:lumMod val="75000"/>
                            <a:lumOff val="25000"/>
                          </a:srgbClr>
                        </a:gs>
                        <a:gs pos="100000">
                          <a:srgbClr val="505050">
                            <a:lumMod val="75000"/>
                            <a:lumOff val="25000"/>
                          </a:srgbClr>
                        </a:gs>
                      </a:gsLst>
                      <a:lin ang="5400000" scaled="0"/>
                    </a:gradFill>
                    <a:latin typeface="Segoe UI" pitchFamily="34" charset="0"/>
                  </a:rPr>
                  <a:t>Indiquez votre adresse et votre numéro de téléphone.</a:t>
                </a:r>
              </a:p>
            </p:txBody>
          </p:sp>
          <p:sp>
            <p:nvSpPr>
              <p:cNvPr id="20" name="Rectangle 12"/>
              <p:cNvSpPr/>
              <p:nvPr/>
            </p:nvSpPr>
            <p:spPr bwMode="auto">
              <a:xfrm flipV="1">
                <a:off x="1868878" y="5917496"/>
                <a:ext cx="179241" cy="320040"/>
              </a:xfrm>
              <a:custGeom>
                <a:avLst/>
                <a:gdLst>
                  <a:gd name="connsiteX0" fmla="*/ 0 w 561975"/>
                  <a:gd name="connsiteY0" fmla="*/ 0 h 752475"/>
                  <a:gd name="connsiteX1" fmla="*/ 561975 w 561975"/>
                  <a:gd name="connsiteY1" fmla="*/ 0 h 752475"/>
                  <a:gd name="connsiteX2" fmla="*/ 561975 w 561975"/>
                  <a:gd name="connsiteY2" fmla="*/ 752475 h 752475"/>
                  <a:gd name="connsiteX3" fmla="*/ 0 w 561975"/>
                  <a:gd name="connsiteY3" fmla="*/ 752475 h 752475"/>
                  <a:gd name="connsiteX4" fmla="*/ 0 w 561975"/>
                  <a:gd name="connsiteY4" fmla="*/ 0 h 752475"/>
                  <a:gd name="connsiteX0" fmla="*/ 561975 w 653415"/>
                  <a:gd name="connsiteY0" fmla="*/ 752475 h 843915"/>
                  <a:gd name="connsiteX1" fmla="*/ 0 w 653415"/>
                  <a:gd name="connsiteY1" fmla="*/ 752475 h 843915"/>
                  <a:gd name="connsiteX2" fmla="*/ 0 w 653415"/>
                  <a:gd name="connsiteY2" fmla="*/ 0 h 843915"/>
                  <a:gd name="connsiteX3" fmla="*/ 561975 w 653415"/>
                  <a:gd name="connsiteY3" fmla="*/ 0 h 843915"/>
                  <a:gd name="connsiteX4" fmla="*/ 653415 w 653415"/>
                  <a:gd name="connsiteY4" fmla="*/ 843915 h 843915"/>
                  <a:gd name="connsiteX0" fmla="*/ 561975 w 561975"/>
                  <a:gd name="connsiteY0" fmla="*/ 752475 h 752475"/>
                  <a:gd name="connsiteX1" fmla="*/ 0 w 561975"/>
                  <a:gd name="connsiteY1" fmla="*/ 752475 h 752475"/>
                  <a:gd name="connsiteX2" fmla="*/ 0 w 561975"/>
                  <a:gd name="connsiteY2" fmla="*/ 0 h 752475"/>
                  <a:gd name="connsiteX3" fmla="*/ 561975 w 561975"/>
                  <a:gd name="connsiteY3" fmla="*/ 0 h 752475"/>
                  <a:gd name="connsiteX0" fmla="*/ 0 w 561975"/>
                  <a:gd name="connsiteY0" fmla="*/ 752475 h 752475"/>
                  <a:gd name="connsiteX1" fmla="*/ 0 w 561975"/>
                  <a:gd name="connsiteY1" fmla="*/ 0 h 752475"/>
                  <a:gd name="connsiteX2" fmla="*/ 561975 w 561975"/>
                  <a:gd name="connsiteY2" fmla="*/ 0 h 752475"/>
                </a:gdLst>
                <a:ahLst/>
                <a:cxnLst>
                  <a:cxn ang="0">
                    <a:pos x="connsiteX0" y="connsiteY0"/>
                  </a:cxn>
                  <a:cxn ang="0">
                    <a:pos x="connsiteX1" y="connsiteY1"/>
                  </a:cxn>
                  <a:cxn ang="0">
                    <a:pos x="connsiteX2" y="connsiteY2"/>
                  </a:cxn>
                </a:cxnLst>
                <a:rect l="l" t="t" r="r" b="b"/>
                <a:pathLst>
                  <a:path w="561975" h="752475">
                    <a:moveTo>
                      <a:pt x="0" y="752475"/>
                    </a:moveTo>
                    <a:lnTo>
                      <a:pt x="0" y="0"/>
                    </a:lnTo>
                    <a:lnTo>
                      <a:pt x="561975" y="0"/>
                    </a:lnTo>
                  </a:path>
                </a:pathLst>
              </a:custGeom>
              <a:noFill/>
              <a:ln w="317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grpSp>
      </p:grpSp>
      <p:grpSp>
        <p:nvGrpSpPr>
          <p:cNvPr id="34" name="Group 33"/>
          <p:cNvGrpSpPr>
            <a:grpSpLocks noChangeAspect="1"/>
          </p:cNvGrpSpPr>
          <p:nvPr/>
        </p:nvGrpSpPr>
        <p:grpSpPr>
          <a:xfrm>
            <a:off x="1941840" y="3769173"/>
            <a:ext cx="3774310" cy="1502690"/>
            <a:chOff x="1606006" y="5192546"/>
            <a:chExt cx="3774310" cy="1502690"/>
          </a:xfrm>
        </p:grpSpPr>
        <p:sp>
          <p:nvSpPr>
            <p:cNvPr id="35" name="TextBox 34"/>
            <p:cNvSpPr txBox="1"/>
            <p:nvPr/>
          </p:nvSpPr>
          <p:spPr>
            <a:xfrm>
              <a:off x="1606006" y="5192546"/>
              <a:ext cx="3516201" cy="1158648"/>
            </a:xfrm>
            <a:prstGeom prst="rect">
              <a:avLst/>
            </a:prstGeom>
            <a:solidFill>
              <a:schemeClr val="bg1"/>
            </a:solidFill>
            <a:ln>
              <a:solidFill>
                <a:schemeClr val="tx2"/>
              </a:solidFill>
            </a:ln>
          </p:spPr>
          <p:txBody>
            <a:bodyPr wrap="square" lIns="137160" tIns="91440" rIns="182880" bIns="137160" rtlCol="0">
              <a:noAutofit/>
            </a:bodyPr>
            <a:lstStyle/>
            <a:p>
              <a:pPr>
                <a:lnSpc>
                  <a:spcPct val="90000"/>
                </a:lnSpc>
                <a:spcBef>
                  <a:spcPct val="20000"/>
                </a:spcBef>
                <a:buClr>
                  <a:schemeClr val="tx2"/>
                </a:buClr>
                <a:buSzPct val="115000"/>
              </a:pPr>
              <a:r>
                <a:rPr lang="en-US" sz="1200" dirty="0">
                  <a:gradFill>
                    <a:gsLst>
                      <a:gs pos="1250">
                        <a:srgbClr val="0044CC"/>
                      </a:gs>
                      <a:gs pos="100000">
                        <a:srgbClr val="0044CC"/>
                      </a:gs>
                    </a:gsLst>
                    <a:lin ang="5400000" scaled="0"/>
                  </a:gradFill>
                  <a:latin typeface="Arial" pitchFamily="34" charset="0"/>
                  <a:cs typeface="Arial" pitchFamily="34" charset="0"/>
                </a:rPr>
                <a:t>Alpine Ski House</a:t>
              </a:r>
            </a:p>
            <a:p>
              <a:pPr>
                <a:lnSpc>
                  <a:spcPct val="80000"/>
                </a:lnSpc>
                <a:spcBef>
                  <a:spcPts val="300"/>
                </a:spcBef>
                <a:buClr>
                  <a:schemeClr val="tx2"/>
                </a:buClr>
                <a:buSzPct val="115000"/>
              </a:pPr>
              <a:r>
                <a:rPr lang="en-US" sz="1000" dirty="0">
                  <a:gradFill>
                    <a:gsLst>
                      <a:gs pos="0">
                        <a:srgbClr val="388222"/>
                      </a:gs>
                      <a:gs pos="100000">
                        <a:srgbClr val="388222"/>
                      </a:gs>
                    </a:gsLst>
                    <a:lin ang="5400000" scaled="0"/>
                  </a:gradFill>
                  <a:latin typeface="Arial" pitchFamily="34" charset="0"/>
                  <a:cs typeface="Arial" pitchFamily="34" charset="0"/>
                </a:rPr>
                <a:t>www.alpineskihouse.com</a:t>
              </a:r>
            </a:p>
            <a:p>
              <a:pPr>
                <a:lnSpc>
                  <a:spcPct val="80000"/>
                </a:lnSpc>
                <a:spcBef>
                  <a:spcPts val="500"/>
                </a:spcBef>
                <a:spcAft>
                  <a:spcPts val="500"/>
                </a:spcAft>
                <a:buClr>
                  <a:schemeClr val="tx2"/>
                </a:buClr>
                <a:buSzPct val="115000"/>
              </a:pPr>
              <a:r>
                <a:rPr lang="en-US" sz="1000" dirty="0">
                  <a:gradFill>
                    <a:gsLst>
                      <a:gs pos="0">
                        <a:schemeClr val="tx1"/>
                      </a:gs>
                      <a:gs pos="100000">
                        <a:schemeClr val="tx1"/>
                      </a:gs>
                    </a:gsLst>
                    <a:lin ang="5400000" scaled="0"/>
                  </a:gradFill>
                  <a:latin typeface="Arial" pitchFamily="34" charset="0"/>
                  <a:cs typeface="Arial" pitchFamily="34" charset="0"/>
                </a:rPr>
                <a:t>30% Off Select Ski Gear! Free Shipping Over $50.</a:t>
              </a:r>
            </a:p>
            <a:p>
              <a:pPr>
                <a:lnSpc>
                  <a:spcPct val="80000"/>
                </a:lnSpc>
                <a:spcBef>
                  <a:spcPts val="500"/>
                </a:spcBef>
                <a:buClr>
                  <a:schemeClr val="tx2"/>
                </a:buClr>
                <a:buSzPct val="115000"/>
                <a:tabLst>
                  <a:tab pos="1603375" algn="l"/>
                </a:tabLst>
              </a:pPr>
              <a:r>
                <a:rPr lang="en-US" sz="1000" dirty="0">
                  <a:gradFill>
                    <a:gsLst>
                      <a:gs pos="0">
                        <a:srgbClr val="0044CC"/>
                      </a:gs>
                      <a:gs pos="100000">
                        <a:srgbClr val="0044CC"/>
                      </a:gs>
                    </a:gsLst>
                    <a:lin ang="5400000" scaled="0"/>
                  </a:gradFill>
                  <a:latin typeface="Arial" pitchFamily="34" charset="0"/>
                  <a:cs typeface="Arial" pitchFamily="34" charset="0"/>
                </a:rPr>
                <a:t>Our top-rated gear	Join us on a trek</a:t>
              </a:r>
            </a:p>
            <a:p>
              <a:pPr>
                <a:lnSpc>
                  <a:spcPct val="80000"/>
                </a:lnSpc>
                <a:spcBef>
                  <a:spcPts val="500"/>
                </a:spcBef>
                <a:buClr>
                  <a:schemeClr val="tx2"/>
                </a:buClr>
                <a:buSzPct val="115000"/>
                <a:tabLst>
                  <a:tab pos="1603375" algn="l"/>
                </a:tabLst>
              </a:pPr>
              <a:r>
                <a:rPr lang="en-US" sz="1000" dirty="0">
                  <a:gradFill>
                    <a:gsLst>
                      <a:gs pos="0">
                        <a:srgbClr val="0044CC"/>
                      </a:gs>
                      <a:gs pos="100000">
                        <a:srgbClr val="0044CC"/>
                      </a:gs>
                    </a:gsLst>
                    <a:lin ang="5400000" scaled="0"/>
                  </a:gradFill>
                  <a:latin typeface="Arial" pitchFamily="34" charset="0"/>
                  <a:cs typeface="Arial" pitchFamily="34" charset="0"/>
                </a:rPr>
                <a:t>Money-back guarantee	Sustainability commitment</a:t>
              </a:r>
            </a:p>
          </p:txBody>
        </p:sp>
        <p:grpSp>
          <p:nvGrpSpPr>
            <p:cNvPr id="37" name="Group 36"/>
            <p:cNvGrpSpPr/>
            <p:nvPr/>
          </p:nvGrpSpPr>
          <p:grpSpPr>
            <a:xfrm>
              <a:off x="1864115" y="6310416"/>
              <a:ext cx="3516201" cy="384820"/>
              <a:chOff x="1868878" y="6310416"/>
              <a:chExt cx="3516201" cy="384820"/>
            </a:xfrm>
          </p:grpSpPr>
          <p:sp>
            <p:nvSpPr>
              <p:cNvPr id="38" name="Rectangle 37"/>
              <p:cNvSpPr/>
              <p:nvPr/>
            </p:nvSpPr>
            <p:spPr>
              <a:xfrm>
                <a:off x="2057951" y="6418237"/>
                <a:ext cx="3327128" cy="276999"/>
              </a:xfrm>
              <a:prstGeom prst="rect">
                <a:avLst/>
              </a:prstGeom>
            </p:spPr>
            <p:txBody>
              <a:bodyPr wrap="square" lIns="45720" tIns="137160" rIns="45720" bIns="0" anchor="b" anchorCtr="0">
                <a:spAutoFit/>
              </a:bodyPr>
              <a:lstStyle/>
              <a:p>
                <a:pPr lvl="0">
                  <a:lnSpc>
                    <a:spcPct val="90000"/>
                  </a:lnSpc>
                  <a:spcBef>
                    <a:spcPct val="20000"/>
                  </a:spcBef>
                  <a:buSzPct val="90000"/>
                  <a:defRPr/>
                </a:pPr>
                <a:r>
                  <a:rPr lang="fr-FR" sz="1000" dirty="0">
                    <a:gradFill>
                      <a:gsLst>
                        <a:gs pos="1250">
                          <a:srgbClr val="505050">
                            <a:lumMod val="75000"/>
                            <a:lumOff val="25000"/>
                          </a:srgbClr>
                        </a:gs>
                        <a:gs pos="100000">
                          <a:srgbClr val="505050">
                            <a:lumMod val="75000"/>
                            <a:lumOff val="25000"/>
                          </a:srgbClr>
                        </a:gs>
                      </a:gsLst>
                      <a:lin ang="5400000" scaled="0"/>
                    </a:gradFill>
                    <a:latin typeface="Segoe UI" pitchFamily="34" charset="0"/>
                  </a:rPr>
                  <a:t>Affichez des liens vers plusieurs pages de votre site Web.</a:t>
                </a:r>
              </a:p>
            </p:txBody>
          </p:sp>
          <p:sp>
            <p:nvSpPr>
              <p:cNvPr id="39" name="Rectangle 12"/>
              <p:cNvSpPr/>
              <p:nvPr/>
            </p:nvSpPr>
            <p:spPr bwMode="auto">
              <a:xfrm flipV="1">
                <a:off x="1868878" y="6310416"/>
                <a:ext cx="179241" cy="320040"/>
              </a:xfrm>
              <a:custGeom>
                <a:avLst/>
                <a:gdLst>
                  <a:gd name="connsiteX0" fmla="*/ 0 w 561975"/>
                  <a:gd name="connsiteY0" fmla="*/ 0 h 752475"/>
                  <a:gd name="connsiteX1" fmla="*/ 561975 w 561975"/>
                  <a:gd name="connsiteY1" fmla="*/ 0 h 752475"/>
                  <a:gd name="connsiteX2" fmla="*/ 561975 w 561975"/>
                  <a:gd name="connsiteY2" fmla="*/ 752475 h 752475"/>
                  <a:gd name="connsiteX3" fmla="*/ 0 w 561975"/>
                  <a:gd name="connsiteY3" fmla="*/ 752475 h 752475"/>
                  <a:gd name="connsiteX4" fmla="*/ 0 w 561975"/>
                  <a:gd name="connsiteY4" fmla="*/ 0 h 752475"/>
                  <a:gd name="connsiteX0" fmla="*/ 561975 w 653415"/>
                  <a:gd name="connsiteY0" fmla="*/ 752475 h 843915"/>
                  <a:gd name="connsiteX1" fmla="*/ 0 w 653415"/>
                  <a:gd name="connsiteY1" fmla="*/ 752475 h 843915"/>
                  <a:gd name="connsiteX2" fmla="*/ 0 w 653415"/>
                  <a:gd name="connsiteY2" fmla="*/ 0 h 843915"/>
                  <a:gd name="connsiteX3" fmla="*/ 561975 w 653415"/>
                  <a:gd name="connsiteY3" fmla="*/ 0 h 843915"/>
                  <a:gd name="connsiteX4" fmla="*/ 653415 w 653415"/>
                  <a:gd name="connsiteY4" fmla="*/ 843915 h 843915"/>
                  <a:gd name="connsiteX0" fmla="*/ 561975 w 561975"/>
                  <a:gd name="connsiteY0" fmla="*/ 752475 h 752475"/>
                  <a:gd name="connsiteX1" fmla="*/ 0 w 561975"/>
                  <a:gd name="connsiteY1" fmla="*/ 752475 h 752475"/>
                  <a:gd name="connsiteX2" fmla="*/ 0 w 561975"/>
                  <a:gd name="connsiteY2" fmla="*/ 0 h 752475"/>
                  <a:gd name="connsiteX3" fmla="*/ 561975 w 561975"/>
                  <a:gd name="connsiteY3" fmla="*/ 0 h 752475"/>
                  <a:gd name="connsiteX0" fmla="*/ 0 w 561975"/>
                  <a:gd name="connsiteY0" fmla="*/ 752475 h 752475"/>
                  <a:gd name="connsiteX1" fmla="*/ 0 w 561975"/>
                  <a:gd name="connsiteY1" fmla="*/ 0 h 752475"/>
                  <a:gd name="connsiteX2" fmla="*/ 561975 w 561975"/>
                  <a:gd name="connsiteY2" fmla="*/ 0 h 752475"/>
                </a:gdLst>
                <a:ahLst/>
                <a:cxnLst>
                  <a:cxn ang="0">
                    <a:pos x="connsiteX0" y="connsiteY0"/>
                  </a:cxn>
                  <a:cxn ang="0">
                    <a:pos x="connsiteX1" y="connsiteY1"/>
                  </a:cxn>
                  <a:cxn ang="0">
                    <a:pos x="connsiteX2" y="connsiteY2"/>
                  </a:cxn>
                </a:cxnLst>
                <a:rect l="l" t="t" r="r" b="b"/>
                <a:pathLst>
                  <a:path w="561975" h="752475">
                    <a:moveTo>
                      <a:pt x="0" y="752475"/>
                    </a:moveTo>
                    <a:lnTo>
                      <a:pt x="0" y="0"/>
                    </a:lnTo>
                    <a:lnTo>
                      <a:pt x="561975" y="0"/>
                    </a:lnTo>
                  </a:path>
                </a:pathLst>
              </a:custGeom>
              <a:noFill/>
              <a:ln w="317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grpSp>
      </p:grpSp>
      <p:sp>
        <p:nvSpPr>
          <p:cNvPr id="26"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32075892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17" name="Right Triangle 16"/>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3" name="Text Placeholder 2"/>
          <p:cNvSpPr>
            <a:spLocks noGrp="1"/>
          </p:cNvSpPr>
          <p:nvPr>
            <p:ph type="body" sz="quarter" idx="10"/>
          </p:nvPr>
        </p:nvSpPr>
        <p:spPr>
          <a:xfrm>
            <a:off x="396758" y="389370"/>
            <a:ext cx="9971357" cy="502708"/>
          </a:xfrm>
          <a:noFill/>
        </p:spPr>
        <p:txBody>
          <a:bodyPr vert="horz" lIns="0" tIns="0" rIns="0" bIns="0">
            <a:noAutofit/>
          </a:bodyPr>
          <a:lstStyle/>
          <a:p>
            <a:r>
              <a:rPr lang="fr-FR" sz="4000" dirty="0">
                <a:solidFill>
                  <a:schemeClr val="bg1"/>
                </a:solidFill>
                <a:latin typeface="+mj-lt"/>
              </a:rPr>
              <a:t>Des fonctionnalités qui affinent vos marchés</a:t>
            </a:r>
          </a:p>
          <a:p>
            <a:endParaRPr lang="fr-FR" sz="4800" dirty="0">
              <a:solidFill>
                <a:schemeClr val="bg1"/>
              </a:solidFill>
              <a:latin typeface="+mj-lt"/>
            </a:endParaRPr>
          </a:p>
        </p:txBody>
      </p:sp>
      <p:sp>
        <p:nvSpPr>
          <p:cNvPr id="2" name="Text Placeholder 1"/>
          <p:cNvSpPr>
            <a:spLocks noGrp="1"/>
          </p:cNvSpPr>
          <p:nvPr>
            <p:ph type="body" sz="quarter" idx="11"/>
          </p:nvPr>
        </p:nvSpPr>
        <p:spPr>
          <a:xfrm>
            <a:off x="396291" y="1057887"/>
            <a:ext cx="7996428" cy="526520"/>
          </a:xfrm>
        </p:spPr>
        <p:txBody>
          <a:bodyPr/>
          <a:lstStyle/>
          <a:p>
            <a:r>
              <a:rPr lang="fr-FR" dirty="0">
                <a:solidFill>
                  <a:schemeClr val="bg1"/>
                </a:solidFill>
              </a:rPr>
              <a:t>Bing Ads dispose de fonctionnalités puissantes qui vous aident à cibler les internautes.</a:t>
            </a:r>
          </a:p>
        </p:txBody>
      </p:sp>
      <p:sp>
        <p:nvSpPr>
          <p:cNvPr id="25" name="Text Placeholder 5"/>
          <p:cNvSpPr>
            <a:spLocks noGrp="1"/>
          </p:cNvSpPr>
          <p:nvPr>
            <p:ph type="body" sz="quarter" idx="12"/>
          </p:nvPr>
        </p:nvSpPr>
        <p:spPr>
          <a:xfrm>
            <a:off x="2238079" y="2369556"/>
            <a:ext cx="3469997" cy="1414732"/>
          </a:xfrm>
        </p:spPr>
        <p:txBody>
          <a:bodyPr/>
          <a:lstStyle/>
          <a:p>
            <a:r>
              <a:rPr lang="fr-FR" dirty="0"/>
              <a:t>Le </a:t>
            </a:r>
            <a:r>
              <a:rPr lang="fr-FR" b="1" dirty="0">
                <a:solidFill>
                  <a:schemeClr val="accent1"/>
                </a:solidFill>
              </a:rPr>
              <a:t>ciblage géographique </a:t>
            </a:r>
            <a:r>
              <a:rPr lang="fr-FR" dirty="0">
                <a:solidFill>
                  <a:schemeClr val="bg2">
                    <a:lumMod val="50000"/>
                  </a:schemeClr>
                </a:solidFill>
              </a:rPr>
              <a:t>optimise votre budget en ciblant les internautes en fonction de leur ville, province, agglomération ou code postal.</a:t>
            </a:r>
          </a:p>
        </p:txBody>
      </p:sp>
      <p:sp>
        <p:nvSpPr>
          <p:cNvPr id="26" name="Freeform 132"/>
          <p:cNvSpPr>
            <a:spLocks noEditPoints="1"/>
          </p:cNvSpPr>
          <p:nvPr/>
        </p:nvSpPr>
        <p:spPr bwMode="black">
          <a:xfrm>
            <a:off x="3349576" y="4255608"/>
            <a:ext cx="541308" cy="882130"/>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rgbClr val="00B294"/>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7" name="Oval 26"/>
          <p:cNvSpPr/>
          <p:nvPr/>
        </p:nvSpPr>
        <p:spPr bwMode="auto">
          <a:xfrm>
            <a:off x="3063770" y="4696676"/>
            <a:ext cx="1112920" cy="1128845"/>
          </a:xfrm>
          <a:prstGeom prst="ellipse">
            <a:avLst/>
          </a:prstGeom>
          <a:noFill/>
          <a:ln w="57150" cap="flat" cmpd="sng" algn="ctr">
            <a:solidFill>
              <a:schemeClr val="accent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kern="0" dirty="0">
              <a:gradFill>
                <a:gsLst>
                  <a:gs pos="0">
                    <a:srgbClr val="FFFFFF"/>
                  </a:gs>
                  <a:gs pos="100000">
                    <a:srgbClr val="FFFFFF"/>
                  </a:gs>
                </a:gsLst>
                <a:lin ang="5400000" scaled="0"/>
              </a:gradFill>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468" y="4303723"/>
            <a:ext cx="2593591" cy="1668035"/>
          </a:xfrm>
          <a:prstGeom prst="rect">
            <a:avLst/>
          </a:prstGeom>
        </p:spPr>
      </p:pic>
      <p:sp>
        <p:nvSpPr>
          <p:cNvPr id="29" name="Text Placeholder 2"/>
          <p:cNvSpPr txBox="1">
            <a:spLocks/>
          </p:cNvSpPr>
          <p:nvPr/>
        </p:nvSpPr>
        <p:spPr>
          <a:xfrm>
            <a:off x="6484137" y="2363992"/>
            <a:ext cx="3883977" cy="738348"/>
          </a:xfrm>
          <a:prstGeom prst="rect">
            <a:avLst/>
          </a:prstGeom>
        </p:spPr>
        <p:txBody>
          <a:bodyPr vert="horz" lIns="0" tIns="0" rIns="0" bIns="0"/>
          <a:lstStyle>
            <a:lvl1pPr marL="0" marR="0" indent="0" algn="l" defTabSz="914425" rtl="0" eaLnBrk="1" fontAlgn="auto" latinLnBrk="0" hangingPunct="1">
              <a:lnSpc>
                <a:spcPct val="90000"/>
              </a:lnSpc>
              <a:spcBef>
                <a:spcPts val="0"/>
              </a:spcBef>
              <a:spcAft>
                <a:spcPts val="600"/>
              </a:spcAft>
              <a:buClrTx/>
              <a:buSzPct val="90000"/>
              <a:buFont typeface="Arial" pitchFamily="34" charset="0"/>
              <a:buNone/>
              <a:tabLst/>
              <a:defRPr sz="2000" kern="1200" spc="0" baseline="0">
                <a:gradFill>
                  <a:gsLst>
                    <a:gs pos="0">
                      <a:srgbClr val="505050"/>
                    </a:gs>
                    <a:gs pos="100000">
                      <a:srgbClr val="505050"/>
                    </a:gs>
                  </a:gsLst>
                  <a:lin ang="5400000" scaled="1"/>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ts val="1200"/>
              </a:spcAft>
            </a:pPr>
            <a:r>
              <a:rPr lang="fr-FR" dirty="0"/>
              <a:t>Les </a:t>
            </a:r>
            <a:r>
              <a:rPr lang="fr-FR" b="1" dirty="0">
                <a:solidFill>
                  <a:schemeClr val="accent1"/>
                </a:solidFill>
              </a:rPr>
              <a:t>extensions téléphoniques </a:t>
            </a:r>
            <a:r>
              <a:rPr lang="fr-FR" dirty="0">
                <a:solidFill>
                  <a:schemeClr val="bg2">
                    <a:lumMod val="50000"/>
                  </a:schemeClr>
                </a:solidFill>
              </a:rPr>
              <a:t>connectent instantanément les internautes à votre entreprise, grâce à un numéro de téléphone présenté sous forme de lien. Vos clients potentiels ne sont alors qu'à un clic d'une conversation avec vous ! </a:t>
            </a:r>
          </a:p>
        </p:txBody>
      </p:sp>
      <p:sp>
        <p:nvSpPr>
          <p:cNvPr id="30" name="Rectangle 12"/>
          <p:cNvSpPr/>
          <p:nvPr/>
        </p:nvSpPr>
        <p:spPr bwMode="auto">
          <a:xfrm flipV="1">
            <a:off x="6915150" y="4129547"/>
            <a:ext cx="413906" cy="567125"/>
          </a:xfrm>
          <a:custGeom>
            <a:avLst/>
            <a:gdLst>
              <a:gd name="connsiteX0" fmla="*/ 0 w 561975"/>
              <a:gd name="connsiteY0" fmla="*/ 0 h 752475"/>
              <a:gd name="connsiteX1" fmla="*/ 561975 w 561975"/>
              <a:gd name="connsiteY1" fmla="*/ 0 h 752475"/>
              <a:gd name="connsiteX2" fmla="*/ 561975 w 561975"/>
              <a:gd name="connsiteY2" fmla="*/ 752475 h 752475"/>
              <a:gd name="connsiteX3" fmla="*/ 0 w 561975"/>
              <a:gd name="connsiteY3" fmla="*/ 752475 h 752475"/>
              <a:gd name="connsiteX4" fmla="*/ 0 w 561975"/>
              <a:gd name="connsiteY4" fmla="*/ 0 h 752475"/>
              <a:gd name="connsiteX0" fmla="*/ 561975 w 653415"/>
              <a:gd name="connsiteY0" fmla="*/ 752475 h 843915"/>
              <a:gd name="connsiteX1" fmla="*/ 0 w 653415"/>
              <a:gd name="connsiteY1" fmla="*/ 752475 h 843915"/>
              <a:gd name="connsiteX2" fmla="*/ 0 w 653415"/>
              <a:gd name="connsiteY2" fmla="*/ 0 h 843915"/>
              <a:gd name="connsiteX3" fmla="*/ 561975 w 653415"/>
              <a:gd name="connsiteY3" fmla="*/ 0 h 843915"/>
              <a:gd name="connsiteX4" fmla="*/ 653415 w 653415"/>
              <a:gd name="connsiteY4" fmla="*/ 843915 h 843915"/>
              <a:gd name="connsiteX0" fmla="*/ 561975 w 561975"/>
              <a:gd name="connsiteY0" fmla="*/ 752475 h 752475"/>
              <a:gd name="connsiteX1" fmla="*/ 0 w 561975"/>
              <a:gd name="connsiteY1" fmla="*/ 752475 h 752475"/>
              <a:gd name="connsiteX2" fmla="*/ 0 w 561975"/>
              <a:gd name="connsiteY2" fmla="*/ 0 h 752475"/>
              <a:gd name="connsiteX3" fmla="*/ 561975 w 561975"/>
              <a:gd name="connsiteY3" fmla="*/ 0 h 752475"/>
              <a:gd name="connsiteX0" fmla="*/ 0 w 561975"/>
              <a:gd name="connsiteY0" fmla="*/ 752475 h 752475"/>
              <a:gd name="connsiteX1" fmla="*/ 0 w 561975"/>
              <a:gd name="connsiteY1" fmla="*/ 0 h 752475"/>
              <a:gd name="connsiteX2" fmla="*/ 561975 w 561975"/>
              <a:gd name="connsiteY2" fmla="*/ 0 h 752475"/>
            </a:gdLst>
            <a:ahLst/>
            <a:cxnLst>
              <a:cxn ang="0">
                <a:pos x="connsiteX0" y="connsiteY0"/>
              </a:cxn>
              <a:cxn ang="0">
                <a:pos x="connsiteX1" y="connsiteY1"/>
              </a:cxn>
              <a:cxn ang="0">
                <a:pos x="connsiteX2" y="connsiteY2"/>
              </a:cxn>
            </a:cxnLst>
            <a:rect l="l" t="t" r="r" b="b"/>
            <a:pathLst>
              <a:path w="561975" h="752475">
                <a:moveTo>
                  <a:pt x="0" y="752475"/>
                </a:moveTo>
                <a:lnTo>
                  <a:pt x="0" y="0"/>
                </a:lnTo>
                <a:lnTo>
                  <a:pt x="561975" y="0"/>
                </a:lnTo>
              </a:path>
            </a:pathLst>
          </a:custGeom>
          <a:noFill/>
          <a:ln w="31750">
            <a:solidFill>
              <a:schemeClr val="accent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sp>
        <p:nvSpPr>
          <p:cNvPr id="18"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159169033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15" name="Right Triangle 14"/>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3" name="Text Placeholder 2"/>
          <p:cNvSpPr>
            <a:spLocks noGrp="1"/>
          </p:cNvSpPr>
          <p:nvPr>
            <p:ph type="body" sz="quarter" idx="10"/>
          </p:nvPr>
        </p:nvSpPr>
        <p:spPr>
          <a:xfrm>
            <a:off x="395404" y="389367"/>
            <a:ext cx="9721990" cy="502708"/>
          </a:xfrm>
          <a:noFill/>
        </p:spPr>
        <p:txBody>
          <a:bodyPr vert="horz" lIns="0" tIns="0" rIns="0" bIns="0">
            <a:noAutofit/>
          </a:bodyPr>
          <a:lstStyle/>
          <a:p>
            <a:r>
              <a:rPr lang="fr-FR" sz="4000" dirty="0">
                <a:solidFill>
                  <a:schemeClr val="bg1"/>
                </a:solidFill>
                <a:latin typeface="+mj-lt"/>
              </a:rPr>
              <a:t>Des fonctionnalités qui boostent les ventes</a:t>
            </a:r>
          </a:p>
          <a:p>
            <a:endParaRPr lang="fr-FR" sz="4800" dirty="0">
              <a:solidFill>
                <a:schemeClr val="bg1"/>
              </a:solidFill>
              <a:latin typeface="+mj-lt"/>
            </a:endParaRPr>
          </a:p>
        </p:txBody>
      </p:sp>
      <p:sp>
        <p:nvSpPr>
          <p:cNvPr id="2" name="Text Placeholder 1"/>
          <p:cNvSpPr>
            <a:spLocks noGrp="1"/>
          </p:cNvSpPr>
          <p:nvPr>
            <p:ph type="body" sz="quarter" idx="11"/>
          </p:nvPr>
        </p:nvSpPr>
        <p:spPr>
          <a:xfrm>
            <a:off x="395404" y="1054278"/>
            <a:ext cx="7996428" cy="526520"/>
          </a:xfrm>
        </p:spPr>
        <p:txBody>
          <a:bodyPr/>
          <a:lstStyle/>
          <a:p>
            <a:r>
              <a:rPr lang="fr-FR" dirty="0">
                <a:solidFill>
                  <a:schemeClr val="bg1"/>
                </a:solidFill>
              </a:rPr>
              <a:t>Atteignez votre client idéal grâce à ces fonctionnalités Bing Ads.</a:t>
            </a:r>
          </a:p>
        </p:txBody>
      </p:sp>
      <p:sp>
        <p:nvSpPr>
          <p:cNvPr id="25" name="Text Placeholder 5"/>
          <p:cNvSpPr>
            <a:spLocks noGrp="1"/>
          </p:cNvSpPr>
          <p:nvPr>
            <p:ph type="body" sz="quarter" idx="12"/>
          </p:nvPr>
        </p:nvSpPr>
        <p:spPr>
          <a:xfrm>
            <a:off x="1637071" y="2326011"/>
            <a:ext cx="4071005" cy="1414732"/>
          </a:xfrm>
        </p:spPr>
        <p:txBody>
          <a:bodyPr/>
          <a:lstStyle/>
          <a:p>
            <a:r>
              <a:rPr lang="fr-FR" dirty="0"/>
              <a:t>Les </a:t>
            </a:r>
            <a:r>
              <a:rPr lang="fr-FR" b="1" dirty="0">
                <a:solidFill>
                  <a:schemeClr val="accent1"/>
                </a:solidFill>
              </a:rPr>
              <a:t>extensions d'application</a:t>
            </a:r>
            <a:r>
              <a:rPr lang="fr-FR" dirty="0"/>
              <a:t> </a:t>
            </a:r>
            <a:r>
              <a:rPr lang="fr-FR" dirty="0">
                <a:solidFill>
                  <a:schemeClr val="bg2">
                    <a:lumMod val="50000"/>
                  </a:schemeClr>
                </a:solidFill>
              </a:rPr>
              <a:t>assurent la promotion de vos applications sur les ordinateurs, tablettes et smartphones, afin que votre annonce fasse croître l'engagement utilisateur et le volume des ventes. </a:t>
            </a:r>
          </a:p>
        </p:txBody>
      </p:sp>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7490103" y="4386660"/>
            <a:ext cx="1240250" cy="1360830"/>
          </a:xfrm>
          <a:prstGeom prst="rect">
            <a:avLst/>
          </a:prstGeom>
          <a:noFill/>
        </p:spPr>
      </p:pic>
      <p:sp>
        <p:nvSpPr>
          <p:cNvPr id="29" name="Text Placeholder 2"/>
          <p:cNvSpPr txBox="1">
            <a:spLocks/>
          </p:cNvSpPr>
          <p:nvPr/>
        </p:nvSpPr>
        <p:spPr>
          <a:xfrm>
            <a:off x="6051758" y="2320447"/>
            <a:ext cx="5053777" cy="738348"/>
          </a:xfrm>
          <a:prstGeom prst="rect">
            <a:avLst/>
          </a:prstGeom>
        </p:spPr>
        <p:txBody>
          <a:bodyPr vert="horz" lIns="0" tIns="0" rIns="0" bIns="0"/>
          <a:lstStyle>
            <a:lvl1pPr marL="0" marR="0" indent="0" algn="l" defTabSz="914425" rtl="0" eaLnBrk="1" fontAlgn="auto" latinLnBrk="0" hangingPunct="1">
              <a:lnSpc>
                <a:spcPct val="90000"/>
              </a:lnSpc>
              <a:spcBef>
                <a:spcPts val="0"/>
              </a:spcBef>
              <a:spcAft>
                <a:spcPts val="600"/>
              </a:spcAft>
              <a:buClrTx/>
              <a:buSzPct val="90000"/>
              <a:buFont typeface="Arial" pitchFamily="34" charset="0"/>
              <a:buNone/>
              <a:tabLst/>
              <a:defRPr sz="2000" kern="1200" spc="0" baseline="0">
                <a:gradFill>
                  <a:gsLst>
                    <a:gs pos="0">
                      <a:srgbClr val="505050"/>
                    </a:gs>
                    <a:gs pos="100000">
                      <a:srgbClr val="505050"/>
                    </a:gs>
                  </a:gsLst>
                  <a:lin ang="5400000" scaled="1"/>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3000"/>
              </a:lnSpc>
            </a:pPr>
            <a:r>
              <a:rPr lang="fr-FR" dirty="0"/>
              <a:t>Les </a:t>
            </a:r>
            <a:r>
              <a:rPr lang="fr-FR" b="1" dirty="0">
                <a:solidFill>
                  <a:schemeClr val="accent1"/>
                </a:solidFill>
              </a:rPr>
              <a:t>campagnes commerciales Bing </a:t>
            </a:r>
            <a:r>
              <a:rPr lang="fr-FR" dirty="0">
                <a:solidFill>
                  <a:schemeClr val="bg2">
                    <a:lumMod val="50000"/>
                  </a:schemeClr>
                </a:solidFill>
              </a:rPr>
              <a:t>mettent en avant vos annonces relatives à des produits. Préparez des campagnes commerciales dédiées afin de donner à vos annonces davantage d'espace sur la page des résultats de recherche et rendre ces annonces plus attractives pour vos clients potentiels.</a:t>
            </a:r>
          </a:p>
        </p:txBody>
      </p:sp>
      <p:sp>
        <p:nvSpPr>
          <p:cNvPr id="17" name="Rounded Rectangle 6"/>
          <p:cNvSpPr/>
          <p:nvPr/>
        </p:nvSpPr>
        <p:spPr bwMode="black">
          <a:xfrm>
            <a:off x="3145398" y="4386660"/>
            <a:ext cx="772931" cy="1396078"/>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accent1"/>
          </a:solidFill>
          <a:ln w="25400" cap="flat" cmpd="sng" algn="ctr">
            <a:noFill/>
            <a:prstDash val="solid"/>
            <a:headEnd type="none" w="med" len="med"/>
            <a:tailEnd type="none" w="med" len="med"/>
          </a:ln>
          <a:effectLst/>
        </p:spPr>
        <p:txBody>
          <a:bodyPr vert="horz" wrap="square" lIns="82302" tIns="41151" rIns="82302" bIns="41151" numCol="1" rtlCol="0" anchor="ctr" anchorCtr="0" compatLnSpc="1">
            <a:prstTxWarp prst="textNoShape">
              <a:avLst/>
            </a:prstTxWarp>
          </a:bodyPr>
          <a:lstStyle/>
          <a:p>
            <a:pPr defTabSz="740740">
              <a:defRPr/>
            </a:pPr>
            <a:endParaRPr lang="en-US" kern="0" spc="-122" dirty="0">
              <a:solidFill>
                <a:srgbClr val="FFFFFF">
                  <a:lumMod val="50000"/>
                </a:srgbClr>
              </a:solidFill>
              <a:latin typeface="Segoe Light" pitchFamily="34" charset="0"/>
            </a:endParaRPr>
          </a:p>
        </p:txBody>
      </p:sp>
      <p:sp>
        <p:nvSpPr>
          <p:cNvPr id="16"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177973237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4305" y="390832"/>
            <a:ext cx="9899053" cy="502708"/>
          </a:xfrm>
        </p:spPr>
        <p:txBody>
          <a:bodyPr/>
          <a:lstStyle/>
          <a:p>
            <a:r>
              <a:rPr lang="en-US" sz="4000" dirty="0">
                <a:latin typeface="+mj-lt"/>
              </a:rPr>
              <a:t>En résumé...</a:t>
            </a:r>
          </a:p>
        </p:txBody>
      </p:sp>
      <p:sp>
        <p:nvSpPr>
          <p:cNvPr id="8" name="Text Placeholder 7"/>
          <p:cNvSpPr>
            <a:spLocks noGrp="1"/>
          </p:cNvSpPr>
          <p:nvPr>
            <p:ph type="body" sz="quarter" idx="12"/>
          </p:nvPr>
        </p:nvSpPr>
        <p:spPr>
          <a:xfrm>
            <a:off x="3587934" y="1835417"/>
            <a:ext cx="4741817" cy="3689879"/>
          </a:xfrm>
        </p:spPr>
        <p:txBody>
          <a:bodyPr/>
          <a:lstStyle/>
          <a:p>
            <a:pPr>
              <a:spcBef>
                <a:spcPts val="0"/>
              </a:spcBef>
              <a:spcAft>
                <a:spcPts val="2400"/>
              </a:spcAft>
            </a:pPr>
            <a:r>
              <a:rPr lang="fr-FR" sz="2400" dirty="0"/>
              <a:t>Entrez en contact avec les utilisateurs du Bing Network, qui dépensent davantage que l'internaute moyen. </a:t>
            </a:r>
          </a:p>
          <a:p>
            <a:pPr>
              <a:spcBef>
                <a:spcPts val="0"/>
              </a:spcBef>
              <a:spcAft>
                <a:spcPts val="2400"/>
              </a:spcAft>
            </a:pPr>
            <a:r>
              <a:rPr lang="fr-FR" sz="2400" dirty="0"/>
              <a:t>Atteignez des clients potentiels où qu'ils se trouvent, à tout moment.</a:t>
            </a:r>
          </a:p>
          <a:p>
            <a:pPr>
              <a:spcBef>
                <a:spcPts val="0"/>
              </a:spcBef>
              <a:spcAft>
                <a:spcPts val="2400"/>
              </a:spcAft>
            </a:pPr>
            <a:r>
              <a:rPr lang="fr-FR" sz="2400" dirty="0"/>
              <a:t>Créez des annonces qui optimisent les conversions.</a:t>
            </a:r>
          </a:p>
        </p:txBody>
      </p:sp>
      <p:grpSp>
        <p:nvGrpSpPr>
          <p:cNvPr id="13" name="Group 12"/>
          <p:cNvGrpSpPr/>
          <p:nvPr/>
        </p:nvGrpSpPr>
        <p:grpSpPr bwMode="black">
          <a:xfrm>
            <a:off x="2773528" y="1940061"/>
            <a:ext cx="369086" cy="712073"/>
            <a:chOff x="3360738" y="989012"/>
            <a:chExt cx="746125" cy="1439864"/>
          </a:xfrm>
          <a:solidFill>
            <a:schemeClr val="accent2"/>
          </a:solidFill>
        </p:grpSpPr>
        <p:sp>
          <p:nvSpPr>
            <p:cNvPr id="14" name="Freeform 36"/>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 name="Freeform 37"/>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 name="Oval 38"/>
            <p:cNvSpPr>
              <a:spLocks noChangeArrowheads="1"/>
            </p:cNvSpPr>
            <p:nvPr/>
          </p:nvSpPr>
          <p:spPr bwMode="black">
            <a:xfrm>
              <a:off x="3525838" y="989012"/>
              <a:ext cx="234950" cy="2381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 name="Freeform 39"/>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35" name="Freeform 132"/>
          <p:cNvSpPr>
            <a:spLocks noEditPoints="1"/>
          </p:cNvSpPr>
          <p:nvPr/>
        </p:nvSpPr>
        <p:spPr bwMode="black">
          <a:xfrm>
            <a:off x="2772188" y="3188708"/>
            <a:ext cx="359007" cy="585048"/>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11" descr="optimized_lightt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933" y="4069299"/>
            <a:ext cx="722630" cy="722630"/>
          </a:xfrm>
          <a:prstGeom prst="rect">
            <a:avLst/>
          </a:prstGeom>
        </p:spPr>
      </p:pic>
      <p:sp>
        <p:nvSpPr>
          <p:cNvPr id="18"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246539365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90832" y="390832"/>
            <a:ext cx="10661904" cy="502708"/>
          </a:xfrm>
        </p:spPr>
        <p:txBody>
          <a:bodyPr/>
          <a:lstStyle/>
          <a:p>
            <a:r>
              <a:rPr lang="fr-FR" sz="4000" dirty="0">
                <a:latin typeface="+mj-lt"/>
              </a:rPr>
              <a:t>Rentabilisez vos annonces</a:t>
            </a:r>
          </a:p>
        </p:txBody>
      </p:sp>
      <p:sp>
        <p:nvSpPr>
          <p:cNvPr id="12" name="Text Placeholder 11"/>
          <p:cNvSpPr>
            <a:spLocks noGrp="1"/>
          </p:cNvSpPr>
          <p:nvPr>
            <p:ph type="body" sz="quarter" idx="11"/>
          </p:nvPr>
        </p:nvSpPr>
        <p:spPr>
          <a:xfrm>
            <a:off x="390832" y="1084008"/>
            <a:ext cx="10661904" cy="526520"/>
          </a:xfrm>
        </p:spPr>
        <p:txBody>
          <a:bodyPr/>
          <a:lstStyle/>
          <a:p>
            <a:r>
              <a:rPr lang="fr-FR" dirty="0">
                <a:latin typeface="+mj-lt"/>
              </a:rPr>
              <a:t>Présentation de nos services.</a:t>
            </a:r>
          </a:p>
        </p:txBody>
      </p:sp>
      <p:sp>
        <p:nvSpPr>
          <p:cNvPr id="8" name="Rectangle 7"/>
          <p:cNvSpPr/>
          <p:nvPr/>
        </p:nvSpPr>
        <p:spPr bwMode="auto">
          <a:xfrm>
            <a:off x="6766690" y="453522"/>
            <a:ext cx="3325241" cy="738664"/>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a:solidFill>
                  <a:srgbClr val="FFFFFF"/>
                </a:solidFill>
                <a:ea typeface="Segoe UI" pitchFamily="34" charset="0"/>
                <a:cs typeface="Segoe UI" pitchFamily="34" charset="0"/>
              </a:rPr>
              <a:t>IMPORTANT: This slide needs edits</a:t>
            </a:r>
            <a:r>
              <a:rPr lang="en-US" sz="1200" dirty="0">
                <a:solidFill>
                  <a:srgbClr val="FFFFFF"/>
                </a:solidFill>
                <a:ea typeface="Segoe UI" pitchFamily="34" charset="0"/>
                <a:cs typeface="Segoe UI" pitchFamily="34" charset="0"/>
              </a:rPr>
              <a:t>.</a:t>
            </a:r>
            <a:r>
              <a:rPr lang="en-US" sz="1200" b="1" dirty="0">
                <a:solidFill>
                  <a:srgbClr val="FFFFFF"/>
                </a:solidFill>
                <a:ea typeface="Segoe UI" pitchFamily="34" charset="0"/>
                <a:cs typeface="Segoe UI" pitchFamily="34" charset="0"/>
              </a:rPr>
              <a:t> </a:t>
            </a:r>
            <a:r>
              <a:rPr lang="en-US" sz="1200" dirty="0">
                <a:solidFill>
                  <a:srgbClr val="FFFFFF"/>
                </a:solidFill>
                <a:ea typeface="Segoe UI" pitchFamily="34" charset="0"/>
                <a:cs typeface="Segoe UI" pitchFamily="34" charset="0"/>
              </a:rPr>
              <a:t>Customize this slide with your agency’s services, and delete these instructions.</a:t>
            </a:r>
          </a:p>
        </p:txBody>
      </p:sp>
      <p:sp>
        <p:nvSpPr>
          <p:cNvPr id="9" name="Picture Placeholder 8"/>
          <p:cNvSpPr>
            <a:spLocks noGrp="1"/>
          </p:cNvSpPr>
          <p:nvPr>
            <p:ph type="pic" sz="quarter" idx="13"/>
          </p:nvPr>
        </p:nvSpPr>
        <p:spPr>
          <a:xfrm>
            <a:off x="8753168" y="6019800"/>
            <a:ext cx="3048000" cy="457200"/>
          </a:xfrm>
        </p:spPr>
      </p:sp>
      <p:graphicFrame>
        <p:nvGraphicFramePr>
          <p:cNvPr id="10" name="Picture Placeholder 2"/>
          <p:cNvGraphicFramePr>
            <a:graphicFrameLocks/>
          </p:cNvGraphicFramePr>
          <p:nvPr>
            <p:extLst>
              <p:ext uri="{D42A27DB-BD31-4B8C-83A1-F6EECF244321}">
                <p14:modId xmlns:p14="http://schemas.microsoft.com/office/powerpoint/2010/main" val="2588404046"/>
              </p:ext>
            </p:extLst>
          </p:nvPr>
        </p:nvGraphicFramePr>
        <p:xfrm>
          <a:off x="571499" y="1714500"/>
          <a:ext cx="10740513" cy="3941349"/>
        </p:xfrm>
        <a:graphic>
          <a:graphicData uri="http://schemas.openxmlformats.org/drawingml/2006/table">
            <a:tbl>
              <a:tblPr firstRow="1" bandRow="1"/>
              <a:tblGrid>
                <a:gridCol w="2324698">
                  <a:extLst>
                    <a:ext uri="{9D8B030D-6E8A-4147-A177-3AD203B41FA5}">
                      <a16:colId xmlns:a16="http://schemas.microsoft.com/office/drawing/2014/main" val="20000"/>
                    </a:ext>
                  </a:extLst>
                </a:gridCol>
                <a:gridCol w="8415815">
                  <a:extLst>
                    <a:ext uri="{9D8B030D-6E8A-4147-A177-3AD203B41FA5}">
                      <a16:colId xmlns:a16="http://schemas.microsoft.com/office/drawing/2014/main" val="20001"/>
                    </a:ext>
                  </a:extLst>
                </a:gridCol>
              </a:tblGrid>
              <a:tr h="731520">
                <a:tc>
                  <a:txBody>
                    <a:bodyPr/>
                    <a:lstStyle>
                      <a:lvl1pPr marL="0" algn="l" defTabSz="914425" rtl="0" eaLnBrk="1" latinLnBrk="0" hangingPunct="1">
                        <a:defRPr sz="1800" b="1" kern="1200">
                          <a:solidFill>
                            <a:schemeClr val="dk1"/>
                          </a:solidFill>
                          <a:latin typeface="Segoe UI"/>
                        </a:defRPr>
                      </a:lvl1pPr>
                      <a:lvl2pPr marL="457214" algn="l" defTabSz="914425" rtl="0" eaLnBrk="1" latinLnBrk="0" hangingPunct="1">
                        <a:defRPr sz="1800" b="1" kern="1200">
                          <a:solidFill>
                            <a:schemeClr val="dk1"/>
                          </a:solidFill>
                          <a:latin typeface="Segoe UI"/>
                        </a:defRPr>
                      </a:lvl2pPr>
                      <a:lvl3pPr marL="914425" algn="l" defTabSz="914425" rtl="0" eaLnBrk="1" latinLnBrk="0" hangingPunct="1">
                        <a:defRPr sz="1800" b="1" kern="1200">
                          <a:solidFill>
                            <a:schemeClr val="dk1"/>
                          </a:solidFill>
                          <a:latin typeface="Segoe UI"/>
                        </a:defRPr>
                      </a:lvl3pPr>
                      <a:lvl4pPr marL="1371636" algn="l" defTabSz="914425" rtl="0" eaLnBrk="1" latinLnBrk="0" hangingPunct="1">
                        <a:defRPr sz="1800" b="1" kern="1200">
                          <a:solidFill>
                            <a:schemeClr val="dk1"/>
                          </a:solidFill>
                          <a:latin typeface="Segoe UI"/>
                        </a:defRPr>
                      </a:lvl4pPr>
                      <a:lvl5pPr marL="1828849" algn="l" defTabSz="914425" rtl="0" eaLnBrk="1" latinLnBrk="0" hangingPunct="1">
                        <a:defRPr sz="1800" b="1" kern="1200">
                          <a:solidFill>
                            <a:schemeClr val="dk1"/>
                          </a:solidFill>
                          <a:latin typeface="Segoe UI"/>
                        </a:defRPr>
                      </a:lvl5pPr>
                      <a:lvl6pPr marL="2286060" algn="l" defTabSz="914425" rtl="0" eaLnBrk="1" latinLnBrk="0" hangingPunct="1">
                        <a:defRPr sz="1800" b="1" kern="1200">
                          <a:solidFill>
                            <a:schemeClr val="dk1"/>
                          </a:solidFill>
                          <a:latin typeface="Segoe UI"/>
                        </a:defRPr>
                      </a:lvl6pPr>
                      <a:lvl7pPr marL="2743271" algn="l" defTabSz="914425" rtl="0" eaLnBrk="1" latinLnBrk="0" hangingPunct="1">
                        <a:defRPr sz="1800" b="1" kern="1200">
                          <a:solidFill>
                            <a:schemeClr val="dk1"/>
                          </a:solidFill>
                          <a:latin typeface="Segoe UI"/>
                        </a:defRPr>
                      </a:lvl7pPr>
                      <a:lvl8pPr marL="3200485" algn="l" defTabSz="914425" rtl="0" eaLnBrk="1" latinLnBrk="0" hangingPunct="1">
                        <a:defRPr sz="1800" b="1" kern="1200">
                          <a:solidFill>
                            <a:schemeClr val="dk1"/>
                          </a:solidFill>
                          <a:latin typeface="Segoe UI"/>
                        </a:defRPr>
                      </a:lvl8pPr>
                      <a:lvl9pPr marL="3657697" algn="l" defTabSz="914425" rtl="0" eaLnBrk="1" latinLnBrk="0" hangingPunct="1">
                        <a:defRPr sz="1800" b="1" kern="1200">
                          <a:solidFill>
                            <a:schemeClr val="dk1"/>
                          </a:solidFill>
                          <a:latin typeface="Segoe UI"/>
                        </a:defRPr>
                      </a:lvl9pPr>
                    </a:lstStyle>
                    <a:p>
                      <a:r>
                        <a:rPr lang="fr-FR" sz="1600" b="0" dirty="0">
                          <a:gradFill>
                            <a:gsLst>
                              <a:gs pos="0">
                                <a:schemeClr val="bg1"/>
                              </a:gs>
                              <a:gs pos="98000">
                                <a:schemeClr val="bg1"/>
                              </a:gs>
                            </a:gsLst>
                            <a:lin ang="5400000" scaled="0"/>
                          </a:gradFill>
                          <a:latin typeface="+mn-lt"/>
                        </a:rPr>
                        <a:t>Histoire de l'agence</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12700" cmpd="sng">
                      <a:no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94"/>
                    </a:solidFill>
                  </a:tcPr>
                </a:tc>
                <a:tc>
                  <a:txBody>
                    <a:bodyPr/>
                    <a:lstStyle>
                      <a:lvl1pPr marL="0" algn="l" defTabSz="914425" rtl="0" eaLnBrk="1" latinLnBrk="0" hangingPunct="1">
                        <a:defRPr sz="1800" b="1" kern="1200">
                          <a:solidFill>
                            <a:schemeClr val="dk1"/>
                          </a:solidFill>
                          <a:latin typeface="Segoe UI"/>
                        </a:defRPr>
                      </a:lvl1pPr>
                      <a:lvl2pPr marL="457214" algn="l" defTabSz="914425" rtl="0" eaLnBrk="1" latinLnBrk="0" hangingPunct="1">
                        <a:defRPr sz="1800" b="1" kern="1200">
                          <a:solidFill>
                            <a:schemeClr val="dk1"/>
                          </a:solidFill>
                          <a:latin typeface="Segoe UI"/>
                        </a:defRPr>
                      </a:lvl2pPr>
                      <a:lvl3pPr marL="914425" algn="l" defTabSz="914425" rtl="0" eaLnBrk="1" latinLnBrk="0" hangingPunct="1">
                        <a:defRPr sz="1800" b="1" kern="1200">
                          <a:solidFill>
                            <a:schemeClr val="dk1"/>
                          </a:solidFill>
                          <a:latin typeface="Segoe UI"/>
                        </a:defRPr>
                      </a:lvl3pPr>
                      <a:lvl4pPr marL="1371636" algn="l" defTabSz="914425" rtl="0" eaLnBrk="1" latinLnBrk="0" hangingPunct="1">
                        <a:defRPr sz="1800" b="1" kern="1200">
                          <a:solidFill>
                            <a:schemeClr val="dk1"/>
                          </a:solidFill>
                          <a:latin typeface="Segoe UI"/>
                        </a:defRPr>
                      </a:lvl4pPr>
                      <a:lvl5pPr marL="1828849" algn="l" defTabSz="914425" rtl="0" eaLnBrk="1" latinLnBrk="0" hangingPunct="1">
                        <a:defRPr sz="1800" b="1" kern="1200">
                          <a:solidFill>
                            <a:schemeClr val="dk1"/>
                          </a:solidFill>
                          <a:latin typeface="Segoe UI"/>
                        </a:defRPr>
                      </a:lvl5pPr>
                      <a:lvl6pPr marL="2286060" algn="l" defTabSz="914425" rtl="0" eaLnBrk="1" latinLnBrk="0" hangingPunct="1">
                        <a:defRPr sz="1800" b="1" kern="1200">
                          <a:solidFill>
                            <a:schemeClr val="dk1"/>
                          </a:solidFill>
                          <a:latin typeface="Segoe UI"/>
                        </a:defRPr>
                      </a:lvl6pPr>
                      <a:lvl7pPr marL="2743271" algn="l" defTabSz="914425" rtl="0" eaLnBrk="1" latinLnBrk="0" hangingPunct="1">
                        <a:defRPr sz="1800" b="1" kern="1200">
                          <a:solidFill>
                            <a:schemeClr val="dk1"/>
                          </a:solidFill>
                          <a:latin typeface="Segoe UI"/>
                        </a:defRPr>
                      </a:lvl7pPr>
                      <a:lvl8pPr marL="3200485" algn="l" defTabSz="914425" rtl="0" eaLnBrk="1" latinLnBrk="0" hangingPunct="1">
                        <a:defRPr sz="1800" b="1" kern="1200">
                          <a:solidFill>
                            <a:schemeClr val="dk1"/>
                          </a:solidFill>
                          <a:latin typeface="Segoe UI"/>
                        </a:defRPr>
                      </a:lvl8pPr>
                      <a:lvl9pPr marL="3657697" algn="l" defTabSz="914425" rtl="0" eaLnBrk="1" latinLnBrk="0" hangingPunct="1">
                        <a:defRPr sz="1800" b="1" kern="1200">
                          <a:solidFill>
                            <a:schemeClr val="dk1"/>
                          </a:solidFill>
                          <a:latin typeface="Segoe UI"/>
                        </a:defRPr>
                      </a:lvl9pPr>
                    </a:lstStyle>
                    <a:p>
                      <a:pPr marL="137160" indent="-137160">
                        <a:lnSpc>
                          <a:spcPct val="90000"/>
                        </a:lnSpc>
                        <a:spcAft>
                          <a:spcPts val="300"/>
                        </a:spcAft>
                        <a:buFont typeface="Arial" pitchFamily="34" charset="0"/>
                        <a:buChar char="•"/>
                      </a:pPr>
                      <a:r>
                        <a:rPr lang="fr-FR" sz="1200" b="0" dirty="0">
                          <a:solidFill>
                            <a:schemeClr val="tx1"/>
                          </a:solidFill>
                          <a:latin typeface="+mn-lt"/>
                        </a:rPr>
                        <a:t>Historique et expertise de l'agence</a:t>
                      </a:r>
                    </a:p>
                    <a:p>
                      <a:pPr marL="137160" indent="-137160">
                        <a:lnSpc>
                          <a:spcPct val="90000"/>
                        </a:lnSpc>
                        <a:spcAft>
                          <a:spcPts val="300"/>
                        </a:spcAft>
                        <a:buFont typeface="Arial" pitchFamily="34" charset="0"/>
                        <a:buChar char="•"/>
                      </a:pPr>
                      <a:r>
                        <a:rPr lang="fr-FR" sz="1200" b="0" dirty="0">
                          <a:solidFill>
                            <a:schemeClr val="tx1"/>
                          </a:solidFill>
                          <a:latin typeface="+mn-lt"/>
                        </a:rPr>
                        <a:t>Taille de l'agence (nombre d'employés, chiffre d'affaires)</a:t>
                      </a:r>
                    </a:p>
                    <a:p>
                      <a:pPr marL="137160" indent="-137160">
                        <a:lnSpc>
                          <a:spcPct val="90000"/>
                        </a:lnSpc>
                        <a:spcAft>
                          <a:spcPts val="300"/>
                        </a:spcAft>
                        <a:buFont typeface="Arial" pitchFamily="34" charset="0"/>
                        <a:buChar char="•"/>
                      </a:pPr>
                      <a:r>
                        <a:rPr lang="fr-FR" sz="1200" b="0" baseline="0" dirty="0">
                          <a:solidFill>
                            <a:schemeClr val="tx1"/>
                          </a:solidFill>
                          <a:latin typeface="+mn-lt"/>
                        </a:rPr>
                        <a:t>Spécialisation en termes de secteur d'activité/géographique</a:t>
                      </a:r>
                      <a:endParaRPr lang="fr-FR" sz="1200" b="0" dirty="0">
                        <a:solidFill>
                          <a:schemeClr val="tx1"/>
                        </a:solidFill>
                        <a:latin typeface="+mn-lt"/>
                      </a:endParaRPr>
                    </a:p>
                  </a:txBody>
                  <a:tcPr marL="137160" marT="91440" marB="91440" anchor="ctr">
                    <a:lnL w="38100" cap="flat" cmpd="sng" algn="ctr">
                      <a:solidFill>
                        <a:srgbClr val="FFFFFF"/>
                      </a:solidFill>
                      <a:prstDash val="solid"/>
                      <a:round/>
                      <a:headEnd type="none" w="med" len="med"/>
                      <a:tailEnd type="none" w="med" len="med"/>
                    </a:lnL>
                    <a:lnR w="12700" cmpd="sng">
                      <a:noFill/>
                    </a:lnR>
                    <a:lnT w="12700" cmpd="sng">
                      <a:no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37373">
                        <a:lumMod val="60000"/>
                        <a:lumOff val="40000"/>
                      </a:srgbClr>
                    </a:solidFill>
                  </a:tcPr>
                </a:tc>
                <a:extLst>
                  <a:ext uri="{0D108BD9-81ED-4DB2-BD59-A6C34878D82A}">
                    <a16:rowId xmlns:a16="http://schemas.microsoft.com/office/drawing/2014/main" val="10000"/>
                  </a:ext>
                </a:extLst>
              </a:tr>
              <a:tr h="722661">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fr-FR" sz="1600" b="0" dirty="0">
                          <a:gradFill>
                            <a:gsLst>
                              <a:gs pos="0">
                                <a:schemeClr val="bg1"/>
                              </a:gs>
                              <a:gs pos="98000">
                                <a:schemeClr val="bg1"/>
                              </a:gs>
                            </a:gsLst>
                            <a:lin ang="5400000" scaled="0"/>
                          </a:gradFill>
                          <a:latin typeface="+mn-lt"/>
                        </a:rPr>
                        <a:t>Personnel de l'agence</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fr-FR" sz="1200" b="0" dirty="0">
                          <a:solidFill>
                            <a:schemeClr val="tx1"/>
                          </a:solidFill>
                          <a:latin typeface="+mn-lt"/>
                        </a:rPr>
                        <a:t>Biographies des principaux cadres et des membres potentiellement impliqués dans la gestion du compte et leur expérience pertinente</a:t>
                      </a:r>
                    </a:p>
                    <a:p>
                      <a:pPr marL="137160" indent="-137160">
                        <a:lnSpc>
                          <a:spcPct val="90000"/>
                        </a:lnSpc>
                        <a:spcAft>
                          <a:spcPts val="300"/>
                        </a:spcAft>
                        <a:buFont typeface="Arial" pitchFamily="34" charset="0"/>
                        <a:buChar char="•"/>
                      </a:pPr>
                      <a:r>
                        <a:rPr lang="fr-FR" sz="1200" b="0" baseline="0" dirty="0">
                          <a:solidFill>
                            <a:schemeClr val="tx1"/>
                          </a:solidFill>
                          <a:latin typeface="+mn-lt"/>
                        </a:rPr>
                        <a:t>Indiquez les certificats et accréditations décernés à certains membres de l'équipe</a:t>
                      </a: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1E0DF"/>
                    </a:solidFill>
                  </a:tcPr>
                </a:tc>
                <a:extLst>
                  <a:ext uri="{0D108BD9-81ED-4DB2-BD59-A6C34878D82A}">
                    <a16:rowId xmlns:a16="http://schemas.microsoft.com/office/drawing/2014/main" val="10001"/>
                  </a:ext>
                </a:extLst>
              </a:tr>
              <a:tr h="370840">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fr-FR" sz="1600" b="0" dirty="0">
                          <a:gradFill>
                            <a:gsLst>
                              <a:gs pos="0">
                                <a:schemeClr val="bg1"/>
                              </a:gs>
                              <a:gs pos="98000">
                                <a:schemeClr val="bg1"/>
                              </a:gs>
                            </a:gsLst>
                            <a:lin ang="5400000" scaled="0"/>
                          </a:gradFill>
                          <a:latin typeface="+mn-lt"/>
                        </a:rPr>
                        <a:t>Références client</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94"/>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fr-FR" sz="1200" b="0" dirty="0">
                          <a:solidFill>
                            <a:schemeClr val="tx1"/>
                          </a:solidFill>
                          <a:latin typeface="+mn-lt"/>
                        </a:rPr>
                        <a:t>Exemples représentant l'expérience de l'agence dans le secteur d'activité</a:t>
                      </a:r>
                    </a:p>
                    <a:p>
                      <a:pPr marL="137160" indent="-137160">
                        <a:lnSpc>
                          <a:spcPct val="90000"/>
                        </a:lnSpc>
                        <a:spcAft>
                          <a:spcPts val="300"/>
                        </a:spcAft>
                        <a:buFont typeface="Arial" pitchFamily="34" charset="0"/>
                        <a:buChar char="•"/>
                      </a:pPr>
                      <a:r>
                        <a:rPr lang="fr-FR" sz="1200" b="0" baseline="0" dirty="0">
                          <a:solidFill>
                            <a:schemeClr val="tx1"/>
                          </a:solidFill>
                          <a:latin typeface="+mn-lt"/>
                        </a:rPr>
                        <a:t>Études de cas et résultats</a:t>
                      </a:r>
                    </a:p>
                    <a:p>
                      <a:pPr marL="137160" indent="-137160">
                        <a:lnSpc>
                          <a:spcPct val="90000"/>
                        </a:lnSpc>
                        <a:spcAft>
                          <a:spcPts val="300"/>
                        </a:spcAft>
                        <a:buFont typeface="Arial" pitchFamily="34" charset="0"/>
                        <a:buChar char="•"/>
                      </a:pPr>
                      <a:r>
                        <a:rPr lang="fr-FR" sz="1200" b="0" baseline="0" dirty="0">
                          <a:solidFill>
                            <a:schemeClr val="tx1"/>
                          </a:solidFill>
                          <a:latin typeface="+mn-lt"/>
                        </a:rPr>
                        <a:t>Informations sur les clients (durée de contrat moyenne, taux de rétention)</a:t>
                      </a:r>
                      <a:endParaRPr lang="fr-FR" sz="1200" b="0" dirty="0">
                        <a:solidFill>
                          <a:schemeClr val="tx1"/>
                        </a:solidFill>
                        <a:latin typeface="+mn-lt"/>
                      </a:endParaRP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37373">
                        <a:lumMod val="60000"/>
                        <a:lumOff val="40000"/>
                      </a:srgbClr>
                    </a:solidFill>
                  </a:tcPr>
                </a:tc>
                <a:extLst>
                  <a:ext uri="{0D108BD9-81ED-4DB2-BD59-A6C34878D82A}">
                    <a16:rowId xmlns:a16="http://schemas.microsoft.com/office/drawing/2014/main" val="10002"/>
                  </a:ext>
                </a:extLst>
              </a:tr>
              <a:tr h="370840">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fr-FR" sz="1600" b="0" dirty="0">
                          <a:gradFill>
                            <a:gsLst>
                              <a:gs pos="0">
                                <a:schemeClr val="bg1"/>
                              </a:gs>
                              <a:gs pos="98000">
                                <a:schemeClr val="bg1"/>
                              </a:gs>
                            </a:gsLst>
                            <a:lin ang="5400000" scaled="0"/>
                          </a:gradFill>
                          <a:latin typeface="+mn-lt"/>
                        </a:rPr>
                        <a:t>Conditions contractuelles et tarifaires</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fr-FR" sz="1200" b="0" dirty="0">
                          <a:solidFill>
                            <a:schemeClr val="tx1"/>
                          </a:solidFill>
                          <a:latin typeface="+mn-lt"/>
                        </a:rPr>
                        <a:t>Politiques et conditions de facturation</a:t>
                      </a:r>
                    </a:p>
                    <a:p>
                      <a:pPr marL="137160" indent="-137160">
                        <a:lnSpc>
                          <a:spcPct val="90000"/>
                        </a:lnSpc>
                        <a:spcAft>
                          <a:spcPts val="300"/>
                        </a:spcAft>
                        <a:buFont typeface="Arial" pitchFamily="34" charset="0"/>
                        <a:buChar char="•"/>
                      </a:pPr>
                      <a:r>
                        <a:rPr lang="fr-FR" sz="1200" b="0" baseline="0" dirty="0">
                          <a:solidFill>
                            <a:schemeClr val="tx1"/>
                          </a:solidFill>
                          <a:latin typeface="+mn-lt"/>
                        </a:rPr>
                        <a:t>Structure tarifaire (par exemple, avance sur honoraires, commissions, tarifs appliqués sur une base horaire, en fonction des dépenses ou des performances)</a:t>
                      </a:r>
                    </a:p>
                    <a:p>
                      <a:pPr marL="137160" indent="-137160">
                        <a:lnSpc>
                          <a:spcPct val="90000"/>
                        </a:lnSpc>
                        <a:spcAft>
                          <a:spcPts val="300"/>
                        </a:spcAft>
                        <a:buFont typeface="Arial" pitchFamily="34" charset="0"/>
                        <a:buChar char="•"/>
                      </a:pPr>
                      <a:r>
                        <a:rPr lang="fr-FR" sz="1200" b="0" baseline="0" dirty="0">
                          <a:solidFill>
                            <a:schemeClr val="tx1"/>
                          </a:solidFill>
                          <a:latin typeface="+mn-lt"/>
                        </a:rPr>
                        <a:t>Services à valeur ajoutée et frais associés</a:t>
                      </a: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1E0DF"/>
                    </a:solidFill>
                  </a:tcPr>
                </a:tc>
                <a:extLst>
                  <a:ext uri="{0D108BD9-81ED-4DB2-BD59-A6C34878D82A}">
                    <a16:rowId xmlns:a16="http://schemas.microsoft.com/office/drawing/2014/main" val="10003"/>
                  </a:ext>
                </a:extLst>
              </a:tr>
              <a:tr h="370840">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fr-FR" sz="1600" b="0" dirty="0">
                          <a:gradFill>
                            <a:gsLst>
                              <a:gs pos="0">
                                <a:schemeClr val="bg1"/>
                              </a:gs>
                              <a:gs pos="98000">
                                <a:schemeClr val="bg1"/>
                              </a:gs>
                            </a:gsLst>
                            <a:lin ang="5400000" scaled="0"/>
                          </a:gradFill>
                          <a:latin typeface="+mn-lt"/>
                        </a:rPr>
                        <a:t>Assistance clientèle</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294"/>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fr-FR" sz="1200" b="0" baseline="0" dirty="0">
                          <a:solidFill>
                            <a:schemeClr val="tx1"/>
                          </a:solidFill>
                          <a:latin typeface="+mn-lt"/>
                        </a:rPr>
                        <a:t>Conditions des contrats de niveau de service</a:t>
                      </a:r>
                    </a:p>
                    <a:p>
                      <a:pPr marL="137160" indent="-137160">
                        <a:lnSpc>
                          <a:spcPct val="90000"/>
                        </a:lnSpc>
                        <a:spcAft>
                          <a:spcPts val="300"/>
                        </a:spcAft>
                        <a:buFont typeface="Arial" pitchFamily="34" charset="0"/>
                        <a:buChar char="•"/>
                      </a:pPr>
                      <a:r>
                        <a:rPr lang="fr-FR" sz="1200" b="0" baseline="0" dirty="0">
                          <a:solidFill>
                            <a:schemeClr val="tx1"/>
                          </a:solidFill>
                          <a:latin typeface="+mn-lt"/>
                        </a:rPr>
                        <a:t>Fréquence des réunions téléphoniques, des visites sur site et de l'envoi de rapports</a:t>
                      </a:r>
                    </a:p>
                    <a:p>
                      <a:pPr marL="137160" indent="-137160">
                        <a:lnSpc>
                          <a:spcPct val="90000"/>
                        </a:lnSpc>
                        <a:spcAft>
                          <a:spcPts val="300"/>
                        </a:spcAft>
                        <a:buFont typeface="Arial" pitchFamily="34" charset="0"/>
                        <a:buChar char="•"/>
                      </a:pPr>
                      <a:r>
                        <a:rPr lang="fr-FR" sz="1200" b="0" baseline="0" dirty="0">
                          <a:solidFill>
                            <a:schemeClr val="tx1"/>
                          </a:solidFill>
                          <a:latin typeface="+mn-lt"/>
                        </a:rPr>
                        <a:t>Services de formation et de mise à niveau</a:t>
                      </a: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37373">
                        <a:lumMod val="60000"/>
                        <a:lumOff val="4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2753533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93174" y="1730829"/>
            <a:ext cx="10751574" cy="4000500"/>
          </a:xfrm>
        </p:spPr>
        <p:txBody>
          <a:bodyPr/>
          <a:lstStyle/>
          <a:p>
            <a:pPr marL="274320" indent="-274320">
              <a:buFont typeface="Arial" panose="020B0604020202020204" pitchFamily="34" charset="0"/>
              <a:buChar char="•"/>
            </a:pPr>
            <a:r>
              <a:rPr lang="fr-FR" dirty="0"/>
              <a:t>Assurez-vous de comprendre l'organisation de votre client et la structure de son secteur.</a:t>
            </a:r>
          </a:p>
          <a:p>
            <a:pPr marL="274320" indent="-274320">
              <a:buFont typeface="Arial" panose="020B0604020202020204" pitchFamily="34" charset="0"/>
              <a:buChar char="•"/>
            </a:pPr>
            <a:r>
              <a:rPr lang="fr-FR" dirty="0"/>
              <a:t>Assurez-vous de comprendre ses besoins immédiats, ainsi que ses initiatives marketing actuelles.</a:t>
            </a:r>
          </a:p>
          <a:p>
            <a:pPr marL="274320" indent="-274320">
              <a:buFont typeface="Arial" panose="020B0604020202020204" pitchFamily="34" charset="0"/>
              <a:buChar char="•"/>
            </a:pPr>
            <a:r>
              <a:rPr lang="fr-FR" dirty="0"/>
              <a:t>Assurez-vous de comprendre les spécificités et les caractéristiques démographiques de ses clients potentiels, ainsi que les actions pertinentes que vous attendez d'eux (consommation de multimédia, achats, souscriptions, notoriété de la marque, etc.).</a:t>
            </a:r>
          </a:p>
          <a:p>
            <a:pPr marL="274320" indent="-274320">
              <a:buFont typeface="Arial" panose="020B0604020202020204" pitchFamily="34" charset="0"/>
              <a:buChar char="•"/>
            </a:pPr>
            <a:r>
              <a:rPr lang="fr-FR" dirty="0"/>
              <a:t>Assurez-vous de comprendre l'étendue de la tâche et les métriques de succès du projet.</a:t>
            </a:r>
          </a:p>
          <a:p>
            <a:pPr marL="274320" indent="-274320">
              <a:buFont typeface="Arial" panose="020B0604020202020204" pitchFamily="34" charset="0"/>
              <a:buChar char="•"/>
            </a:pPr>
            <a:r>
              <a:rPr lang="fr-FR" dirty="0"/>
              <a:t>Analysez l'environnement concurrentiel et les possibilités d'amélioration.</a:t>
            </a:r>
          </a:p>
          <a:p>
            <a:pPr marL="274320" indent="-274320">
              <a:buFont typeface="Arial" panose="020B0604020202020204" pitchFamily="34" charset="0"/>
              <a:buChar char="•"/>
            </a:pPr>
            <a:r>
              <a:rPr lang="fr-FR" dirty="0"/>
              <a:t>Préparez-vous à expliquer de quelle manière vous pouvez aider votre client à atteindre ses objectifs de manière efficace grâce à Bing Ads.</a:t>
            </a:r>
          </a:p>
          <a:p>
            <a:pPr marL="274320" indent="-274320">
              <a:buFont typeface="Arial" panose="020B0604020202020204" pitchFamily="34" charset="0"/>
              <a:buChar char="•"/>
            </a:pPr>
            <a:r>
              <a:rPr lang="fr-FR" spc="-20" dirty="0"/>
              <a:t>Préparez-vous à décrire vos capacités uniques à fournir d'excellents résultats.</a:t>
            </a:r>
          </a:p>
          <a:p>
            <a:pPr marL="274320" indent="-274320">
              <a:buFont typeface="Arial" panose="020B0604020202020204" pitchFamily="34" charset="0"/>
              <a:buChar char="•"/>
            </a:pPr>
            <a:r>
              <a:rPr lang="fr-FR" dirty="0"/>
              <a:t>Utilisez des exemples pertinents de résultats obtenus.</a:t>
            </a:r>
          </a:p>
        </p:txBody>
      </p:sp>
      <p:sp>
        <p:nvSpPr>
          <p:cNvPr id="5" name="Rectangle 4"/>
          <p:cNvSpPr/>
          <p:nvPr/>
        </p:nvSpPr>
        <p:spPr bwMode="auto">
          <a:xfrm>
            <a:off x="7931928" y="391161"/>
            <a:ext cx="3512820" cy="553998"/>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a:solidFill>
                  <a:schemeClr val="bg1"/>
                </a:solidFill>
                <a:ea typeface="Segoe UI" pitchFamily="34" charset="0"/>
                <a:cs typeface="Segoe UI" pitchFamily="34" charset="0"/>
              </a:rPr>
              <a:t>IMPORTANT: This slide is for guidance only</a:t>
            </a:r>
            <a:r>
              <a:rPr lang="en-US" sz="1200" dirty="0">
                <a:solidFill>
                  <a:schemeClr val="bg1"/>
                </a:solidFill>
                <a:ea typeface="Segoe UI" pitchFamily="34" charset="0"/>
                <a:cs typeface="Segoe UI" pitchFamily="34" charset="0"/>
              </a:rPr>
              <a:t>.</a:t>
            </a:r>
            <a:r>
              <a:rPr lang="en-US" sz="1200" b="1" dirty="0">
                <a:solidFill>
                  <a:schemeClr val="bg1"/>
                </a:solidFill>
                <a:ea typeface="Segoe UI" pitchFamily="34" charset="0"/>
                <a:cs typeface="Segoe UI" pitchFamily="34" charset="0"/>
              </a:rPr>
              <a:t> </a:t>
            </a:r>
            <a:br>
              <a:rPr lang="en-US" sz="1200" b="1" dirty="0">
                <a:solidFill>
                  <a:schemeClr val="bg1"/>
                </a:solidFill>
                <a:ea typeface="Segoe UI" pitchFamily="34" charset="0"/>
                <a:cs typeface="Segoe UI" pitchFamily="34" charset="0"/>
              </a:rPr>
            </a:br>
            <a:r>
              <a:rPr lang="en-US" sz="1200" dirty="0">
                <a:solidFill>
                  <a:schemeClr val="bg1"/>
                </a:solidFill>
                <a:ea typeface="Segoe UI" pitchFamily="34" charset="0"/>
                <a:cs typeface="Segoe UI" pitchFamily="34" charset="0"/>
              </a:rPr>
              <a:t>Be sure to delete it prior to your presentation.</a:t>
            </a:r>
          </a:p>
        </p:txBody>
      </p:sp>
      <p:sp>
        <p:nvSpPr>
          <p:cNvPr id="7" name="Text Placeholder 6"/>
          <p:cNvSpPr>
            <a:spLocks noGrp="1"/>
          </p:cNvSpPr>
          <p:nvPr>
            <p:ph type="body" sz="quarter" idx="10"/>
          </p:nvPr>
        </p:nvSpPr>
        <p:spPr>
          <a:xfrm>
            <a:off x="394305" y="390832"/>
            <a:ext cx="9899053" cy="502708"/>
          </a:xfrm>
        </p:spPr>
        <p:txBody>
          <a:bodyPr/>
          <a:lstStyle/>
          <a:p>
            <a:r>
              <a:rPr lang="fr-FR" sz="4000" dirty="0">
                <a:latin typeface="+mj-lt"/>
              </a:rPr>
              <a:t>Préparez-vous pour votre réunion</a:t>
            </a:r>
          </a:p>
        </p:txBody>
      </p:sp>
    </p:spTree>
    <p:extLst>
      <p:ext uri="{BB962C8B-B14F-4D97-AF65-F5344CB8AC3E}">
        <p14:creationId xmlns:p14="http://schemas.microsoft.com/office/powerpoint/2010/main" val="91907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150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 y="-20928"/>
            <a:ext cx="12192002" cy="6877051"/>
          </a:xfrm>
          <a:prstGeom prst="rect">
            <a:avLst/>
          </a:prstGeom>
        </p:spPr>
      </p:pic>
      <p:sp>
        <p:nvSpPr>
          <p:cNvPr id="16" name="Picture Placeholder 15"/>
          <p:cNvSpPr>
            <a:spLocks noGrp="1"/>
          </p:cNvSpPr>
          <p:nvPr>
            <p:ph type="pic" sz="quarter" idx="15"/>
          </p:nvPr>
        </p:nvSpPr>
        <p:spPr>
          <a:xfrm>
            <a:off x="386034" y="4304002"/>
            <a:ext cx="2286000" cy="457200"/>
          </a:xfrm>
        </p:spPr>
      </p:sp>
      <p:sp>
        <p:nvSpPr>
          <p:cNvPr id="15" name="Text Placeholder 14"/>
          <p:cNvSpPr>
            <a:spLocks noGrp="1"/>
          </p:cNvSpPr>
          <p:nvPr>
            <p:ph type="body" sz="quarter" idx="11"/>
          </p:nvPr>
        </p:nvSpPr>
        <p:spPr>
          <a:xfrm>
            <a:off x="386034" y="2988017"/>
            <a:ext cx="7305684" cy="526520"/>
          </a:xfrm>
          <a:noFill/>
        </p:spPr>
        <p:txBody>
          <a:bodyPr/>
          <a:lstStyle/>
          <a:p>
            <a:r>
              <a:rPr lang="en-US" dirty="0"/>
              <a:t>Nom du presentateur</a:t>
            </a:r>
          </a:p>
        </p:txBody>
      </p:sp>
      <p:sp>
        <p:nvSpPr>
          <p:cNvPr id="17" name="Text Placeholder 16"/>
          <p:cNvSpPr>
            <a:spLocks noGrp="1"/>
          </p:cNvSpPr>
          <p:nvPr>
            <p:ph type="body" sz="quarter" idx="16"/>
          </p:nvPr>
        </p:nvSpPr>
        <p:spPr>
          <a:xfrm>
            <a:off x="386034" y="3612663"/>
            <a:ext cx="7305684" cy="526520"/>
          </a:xfrm>
          <a:noFill/>
        </p:spPr>
        <p:txBody>
          <a:bodyPr/>
          <a:lstStyle/>
          <a:p>
            <a:r>
              <a:rPr lang="en-US" dirty="0"/>
              <a:t>Titre</a:t>
            </a:r>
          </a:p>
        </p:txBody>
      </p:sp>
      <p:sp>
        <p:nvSpPr>
          <p:cNvPr id="9" name="Freeform: Shape 13"/>
          <p:cNvSpPr/>
          <p:nvPr/>
        </p:nvSpPr>
        <p:spPr>
          <a:xfrm flipH="1">
            <a:off x="-2" y="4432202"/>
            <a:ext cx="12192001" cy="2426019"/>
          </a:xfrm>
          <a:custGeom>
            <a:avLst/>
            <a:gdLst>
              <a:gd name="connsiteX0" fmla="*/ 1 w 12436476"/>
              <a:gd name="connsiteY0" fmla="*/ 0 h 2474315"/>
              <a:gd name="connsiteX1" fmla="*/ 1 w 12436476"/>
              <a:gd name="connsiteY1" fmla="*/ 1651355 h 2474315"/>
              <a:gd name="connsiteX2" fmla="*/ 0 w 12436476"/>
              <a:gd name="connsiteY2" fmla="*/ 1651355 h 2474315"/>
              <a:gd name="connsiteX3" fmla="*/ 0 w 12436476"/>
              <a:gd name="connsiteY3" fmla="*/ 2474315 h 2474315"/>
              <a:gd name="connsiteX4" fmla="*/ 12436475 w 12436476"/>
              <a:gd name="connsiteY4" fmla="*/ 2474315 h 2474315"/>
              <a:gd name="connsiteX5" fmla="*/ 12436475 w 12436476"/>
              <a:gd name="connsiteY5" fmla="*/ 1651990 h 2474315"/>
              <a:gd name="connsiteX6" fmla="*/ 12436476 w 12436476"/>
              <a:gd name="connsiteY6" fmla="*/ 1651990 h 2474315"/>
              <a:gd name="connsiteX7" fmla="*/ 12436475 w 12436476"/>
              <a:gd name="connsiteY7" fmla="*/ 1651990 h 2474315"/>
              <a:gd name="connsiteX8" fmla="*/ 12436475 w 12436476"/>
              <a:gd name="connsiteY8" fmla="*/ 1651355 h 2474315"/>
              <a:gd name="connsiteX9" fmla="*/ 12431696 w 12436476"/>
              <a:gd name="connsiteY9" fmla="*/ 1651355 h 24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6476" h="2474315">
                <a:moveTo>
                  <a:pt x="1" y="0"/>
                </a:moveTo>
                <a:lnTo>
                  <a:pt x="1" y="1651355"/>
                </a:lnTo>
                <a:lnTo>
                  <a:pt x="0" y="1651355"/>
                </a:lnTo>
                <a:lnTo>
                  <a:pt x="0" y="2474315"/>
                </a:lnTo>
                <a:lnTo>
                  <a:pt x="12436475" y="2474315"/>
                </a:lnTo>
                <a:lnTo>
                  <a:pt x="12436475" y="1651990"/>
                </a:lnTo>
                <a:lnTo>
                  <a:pt x="12436476" y="1651990"/>
                </a:lnTo>
                <a:lnTo>
                  <a:pt x="12436475" y="1651990"/>
                </a:lnTo>
                <a:lnTo>
                  <a:pt x="12436475" y="1651355"/>
                </a:lnTo>
                <a:lnTo>
                  <a:pt x="12431696" y="1651355"/>
                </a:lnTo>
                <a:close/>
              </a:path>
            </a:pathLst>
          </a:custGeom>
          <a:solidFill>
            <a:schemeClr val="bg1"/>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a:ea typeface="+mn-ea"/>
                <a:cs typeface="+mn-cs"/>
              </a:rPr>
              <a:t>y</a:t>
            </a:r>
          </a:p>
        </p:txBody>
      </p:sp>
      <p:sp>
        <p:nvSpPr>
          <p:cNvPr id="2" name="Title 1"/>
          <p:cNvSpPr>
            <a:spLocks noGrp="1"/>
          </p:cNvSpPr>
          <p:nvPr>
            <p:ph type="title"/>
          </p:nvPr>
        </p:nvSpPr>
        <p:spPr>
          <a:xfrm>
            <a:off x="5884607" y="5447644"/>
            <a:ext cx="6040272" cy="1066800"/>
          </a:xfrm>
          <a:noFill/>
        </p:spPr>
        <p:txBody>
          <a:bodyPr lIns="91440" tIns="0" rIns="0" bIns="0" anchor="t" anchorCtr="0">
            <a:noAutofit/>
          </a:bodyPr>
          <a:lstStyle/>
          <a:p>
            <a:r>
              <a:rPr lang="en-US" sz="3600" dirty="0">
                <a:solidFill>
                  <a:schemeClr val="accent1"/>
                </a:solidFill>
              </a:rPr>
              <a:t>Stimulez la croissance de votre entreprise grâce à Bing Ads.</a:t>
            </a:r>
          </a:p>
        </p:txBody>
      </p:sp>
      <p:pic>
        <p:nvPicPr>
          <p:cNvPr id="10" name="Picture 9"/>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325280" y="6127328"/>
            <a:ext cx="1098703" cy="589808"/>
          </a:xfrm>
          <a:prstGeom prst="rect">
            <a:avLst/>
          </a:prstGeom>
        </p:spPr>
      </p:pic>
      <p:sp>
        <p:nvSpPr>
          <p:cNvPr id="7" name="Rectangle 6"/>
          <p:cNvSpPr/>
          <p:nvPr/>
        </p:nvSpPr>
        <p:spPr bwMode="auto">
          <a:xfrm>
            <a:off x="386034" y="4848654"/>
            <a:ext cx="3063758" cy="923330"/>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a:solidFill>
                  <a:srgbClr val="FFFFFF"/>
                </a:solidFill>
                <a:ea typeface="Segoe UI" pitchFamily="34" charset="0"/>
                <a:cs typeface="Segoe UI" pitchFamily="34" charset="0"/>
              </a:rPr>
              <a:t>IMPORTANT: Replace the Picture Placeholder above with your logo </a:t>
            </a:r>
            <a:r>
              <a:rPr lang="en-US" sz="1200" dirty="0">
                <a:solidFill>
                  <a:srgbClr val="FFFFFF"/>
                </a:solidFill>
                <a:ea typeface="Segoe UI" pitchFamily="34" charset="0"/>
                <a:cs typeface="Segoe UI" pitchFamily="34" charset="0"/>
              </a:rPr>
              <a:t>(2.5” wide x .5” high, 150 dpi). Delete this box when you are done.</a:t>
            </a:r>
          </a:p>
        </p:txBody>
      </p:sp>
      <p:pic>
        <p:nvPicPr>
          <p:cNvPr id="11" name="Picture 10"/>
          <p:cNvPicPr>
            <a:picLocks noChangeAspect="1"/>
          </p:cNvPicPr>
          <p:nvPr/>
        </p:nvPicPr>
        <p:blipFill>
          <a:blip r:embed="rId6"/>
          <a:stretch>
            <a:fillRect/>
          </a:stretch>
        </p:blipFill>
        <p:spPr>
          <a:xfrm>
            <a:off x="275877" y="6096000"/>
            <a:ext cx="936734" cy="502789"/>
          </a:xfrm>
          <a:prstGeom prst="rect">
            <a:avLst/>
          </a:prstGeom>
        </p:spPr>
      </p:pic>
    </p:spTree>
    <p:extLst>
      <p:ext uri="{BB962C8B-B14F-4D97-AF65-F5344CB8AC3E}">
        <p14:creationId xmlns:p14="http://schemas.microsoft.com/office/powerpoint/2010/main" val="191483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1842" y="390832"/>
            <a:ext cx="7424290" cy="502708"/>
          </a:xfrm>
        </p:spPr>
        <p:txBody>
          <a:bodyPr/>
          <a:lstStyle/>
          <a:p>
            <a:pPr>
              <a:spcAft>
                <a:spcPts val="1200"/>
              </a:spcAft>
            </a:pPr>
            <a:r>
              <a:rPr lang="en-US" sz="4000" dirty="0">
                <a:latin typeface="+mj-lt"/>
              </a:rPr>
              <a:t>Apprenez comment vous pouvez</a:t>
            </a:r>
          </a:p>
        </p:txBody>
      </p:sp>
      <p:sp>
        <p:nvSpPr>
          <p:cNvPr id="8" name="Text Placeholder 7"/>
          <p:cNvSpPr>
            <a:spLocks noGrp="1"/>
          </p:cNvSpPr>
          <p:nvPr>
            <p:ph type="body" sz="quarter" idx="12"/>
          </p:nvPr>
        </p:nvSpPr>
        <p:spPr>
          <a:xfrm>
            <a:off x="3097361" y="2083261"/>
            <a:ext cx="6872555" cy="3689879"/>
          </a:xfrm>
        </p:spPr>
        <p:txBody>
          <a:bodyPr/>
          <a:lstStyle/>
          <a:p>
            <a:pPr>
              <a:spcBef>
                <a:spcPts val="0"/>
              </a:spcBef>
              <a:spcAft>
                <a:spcPts val="2400"/>
              </a:spcAft>
            </a:pPr>
            <a:r>
              <a:rPr lang="fr-FR" sz="2400" dirty="0"/>
              <a:t>Atteindre des millions de clients potentiels avec une annonce acheter bien que Bing Ads.</a:t>
            </a:r>
          </a:p>
          <a:p>
            <a:pPr>
              <a:spcBef>
                <a:spcPts val="0"/>
              </a:spcBef>
              <a:spcAft>
                <a:spcPts val="2400"/>
              </a:spcAft>
            </a:pPr>
            <a:r>
              <a:rPr lang="fr-FR" sz="2400" dirty="0"/>
              <a:t>Des fonctionnalités puissantes de Bing Ads permet de créer des annonces qui inspirent l’action.</a:t>
            </a:r>
          </a:p>
          <a:p>
            <a:pPr>
              <a:spcBef>
                <a:spcPts val="0"/>
              </a:spcBef>
              <a:spcAft>
                <a:spcPts val="2400"/>
              </a:spcAft>
            </a:pPr>
            <a:r>
              <a:rPr lang="fr-FR" sz="2400" dirty="0"/>
              <a:t>Profitez de nos services.</a:t>
            </a:r>
          </a:p>
          <a:p>
            <a:pPr>
              <a:spcBef>
                <a:spcPts val="0"/>
              </a:spcBef>
              <a:spcAft>
                <a:spcPts val="2400"/>
              </a:spcAft>
            </a:pPr>
            <a:endParaRPr lang="fr-FR" sz="2400" dirty="0"/>
          </a:p>
        </p:txBody>
      </p:sp>
      <p:grpSp>
        <p:nvGrpSpPr>
          <p:cNvPr id="19" name="Group 18"/>
          <p:cNvGrpSpPr/>
          <p:nvPr/>
        </p:nvGrpSpPr>
        <p:grpSpPr bwMode="black">
          <a:xfrm>
            <a:off x="2041515" y="2138322"/>
            <a:ext cx="746956" cy="576121"/>
            <a:chOff x="6673850" y="4338638"/>
            <a:chExt cx="1403351" cy="1082675"/>
          </a:xfrm>
          <a:solidFill>
            <a:srgbClr val="00B294"/>
          </a:solidFill>
        </p:grpSpPr>
        <p:sp>
          <p:nvSpPr>
            <p:cNvPr id="20" name="Freeform 247"/>
            <p:cNvSpPr>
              <a:spLocks/>
            </p:cNvSpPr>
            <p:nvPr/>
          </p:nvSpPr>
          <p:spPr bwMode="black">
            <a:xfrm>
              <a:off x="7572375" y="4525963"/>
              <a:ext cx="160338" cy="249238"/>
            </a:xfrm>
            <a:custGeom>
              <a:avLst/>
              <a:gdLst>
                <a:gd name="T0" fmla="*/ 14 w 30"/>
                <a:gd name="T1" fmla="*/ 29 h 46"/>
                <a:gd name="T2" fmla="*/ 14 w 30"/>
                <a:gd name="T3" fmla="*/ 45 h 46"/>
                <a:gd name="T4" fmla="*/ 22 w 30"/>
                <a:gd name="T5" fmla="*/ 22 h 46"/>
                <a:gd name="T6" fmla="*/ 0 w 30"/>
                <a:gd name="T7" fmla="*/ 0 h 46"/>
                <a:gd name="T8" fmla="*/ 0 w 30"/>
                <a:gd name="T9" fmla="*/ 0 h 46"/>
                <a:gd name="T10" fmla="*/ 14 w 30"/>
                <a:gd name="T11" fmla="*/ 29 h 46"/>
              </a:gdLst>
              <a:ahLst/>
              <a:cxnLst>
                <a:cxn ang="0">
                  <a:pos x="T0" y="T1"/>
                </a:cxn>
                <a:cxn ang="0">
                  <a:pos x="T2" y="T3"/>
                </a:cxn>
                <a:cxn ang="0">
                  <a:pos x="T4" y="T5"/>
                </a:cxn>
                <a:cxn ang="0">
                  <a:pos x="T6" y="T7"/>
                </a:cxn>
                <a:cxn ang="0">
                  <a:pos x="T8" y="T9"/>
                </a:cxn>
                <a:cxn ang="0">
                  <a:pos x="T10" y="T11"/>
                </a:cxn>
              </a:cxnLst>
              <a:rect l="0" t="0" r="r" b="b"/>
              <a:pathLst>
                <a:path w="30" h="46">
                  <a:moveTo>
                    <a:pt x="14" y="29"/>
                  </a:moveTo>
                  <a:cubicBezTo>
                    <a:pt x="14" y="45"/>
                    <a:pt x="14" y="45"/>
                    <a:pt x="14" y="45"/>
                  </a:cubicBezTo>
                  <a:cubicBezTo>
                    <a:pt x="21" y="46"/>
                    <a:pt x="30" y="39"/>
                    <a:pt x="22" y="22"/>
                  </a:cubicBezTo>
                  <a:cubicBezTo>
                    <a:pt x="15" y="6"/>
                    <a:pt x="5" y="1"/>
                    <a:pt x="0" y="0"/>
                  </a:cubicBezTo>
                  <a:cubicBezTo>
                    <a:pt x="0" y="0"/>
                    <a:pt x="0" y="0"/>
                    <a:pt x="0" y="0"/>
                  </a:cubicBezTo>
                  <a:cubicBezTo>
                    <a:pt x="9" y="6"/>
                    <a:pt x="14" y="17"/>
                    <a:pt x="14"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 name="Freeform 248"/>
            <p:cNvSpPr>
              <a:spLocks/>
            </p:cNvSpPr>
            <p:nvPr/>
          </p:nvSpPr>
          <p:spPr bwMode="black">
            <a:xfrm>
              <a:off x="7239000" y="4525963"/>
              <a:ext cx="101600" cy="103188"/>
            </a:xfrm>
            <a:custGeom>
              <a:avLst/>
              <a:gdLst>
                <a:gd name="T0" fmla="*/ 19 w 19"/>
                <a:gd name="T1" fmla="*/ 0 h 19"/>
                <a:gd name="T2" fmla="*/ 19 w 19"/>
                <a:gd name="T3" fmla="*/ 0 h 19"/>
                <a:gd name="T4" fmla="*/ 0 w 19"/>
                <a:gd name="T5" fmla="*/ 15 h 19"/>
                <a:gd name="T6" fmla="*/ 6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0"/>
                    <a:pt x="19" y="0"/>
                    <a:pt x="19" y="0"/>
                  </a:cubicBezTo>
                  <a:cubicBezTo>
                    <a:pt x="15" y="1"/>
                    <a:pt x="7" y="5"/>
                    <a:pt x="0" y="15"/>
                  </a:cubicBezTo>
                  <a:cubicBezTo>
                    <a:pt x="2" y="16"/>
                    <a:pt x="4" y="18"/>
                    <a:pt x="6" y="19"/>
                  </a:cubicBezTo>
                  <a:cubicBezTo>
                    <a:pt x="8" y="11"/>
                    <a:pt x="13" y="4"/>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 name="Freeform 249"/>
            <p:cNvSpPr>
              <a:spLocks/>
            </p:cNvSpPr>
            <p:nvPr/>
          </p:nvSpPr>
          <p:spPr bwMode="black">
            <a:xfrm>
              <a:off x="7297738" y="4537075"/>
              <a:ext cx="317500" cy="227013"/>
            </a:xfrm>
            <a:custGeom>
              <a:avLst/>
              <a:gdLst>
                <a:gd name="T0" fmla="*/ 13 w 59"/>
                <a:gd name="T1" fmla="*/ 42 h 42"/>
                <a:gd name="T2" fmla="*/ 59 w 59"/>
                <a:gd name="T3" fmla="*/ 42 h 42"/>
                <a:gd name="T4" fmla="*/ 59 w 59"/>
                <a:gd name="T5" fmla="*/ 26 h 42"/>
                <a:gd name="T6" fmla="*/ 49 w 59"/>
                <a:gd name="T7" fmla="*/ 0 h 42"/>
                <a:gd name="T8" fmla="*/ 29 w 59"/>
                <a:gd name="T9" fmla="*/ 9 h 42"/>
                <a:gd name="T10" fmla="*/ 10 w 59"/>
                <a:gd name="T11" fmla="*/ 0 h 42"/>
                <a:gd name="T12" fmla="*/ 0 w 59"/>
                <a:gd name="T13" fmla="*/ 22 h 42"/>
                <a:gd name="T14" fmla="*/ 12 w 59"/>
                <a:gd name="T15" fmla="*/ 41 h 42"/>
                <a:gd name="T16" fmla="*/ 12 w 59"/>
                <a:gd name="T17" fmla="*/ 41 h 42"/>
                <a:gd name="T18" fmla="*/ 13 w 59"/>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2">
                  <a:moveTo>
                    <a:pt x="13" y="42"/>
                  </a:moveTo>
                  <a:cubicBezTo>
                    <a:pt x="27" y="36"/>
                    <a:pt x="44" y="36"/>
                    <a:pt x="59" y="42"/>
                  </a:cubicBezTo>
                  <a:cubicBezTo>
                    <a:pt x="59" y="26"/>
                    <a:pt x="59" y="26"/>
                    <a:pt x="59" y="26"/>
                  </a:cubicBezTo>
                  <a:cubicBezTo>
                    <a:pt x="59" y="16"/>
                    <a:pt x="55" y="7"/>
                    <a:pt x="49" y="0"/>
                  </a:cubicBezTo>
                  <a:cubicBezTo>
                    <a:pt x="44" y="6"/>
                    <a:pt x="37" y="9"/>
                    <a:pt x="29" y="9"/>
                  </a:cubicBezTo>
                  <a:cubicBezTo>
                    <a:pt x="21" y="9"/>
                    <a:pt x="14" y="6"/>
                    <a:pt x="10" y="0"/>
                  </a:cubicBezTo>
                  <a:cubicBezTo>
                    <a:pt x="4" y="6"/>
                    <a:pt x="1" y="13"/>
                    <a:pt x="0" y="22"/>
                  </a:cubicBezTo>
                  <a:cubicBezTo>
                    <a:pt x="4" y="26"/>
                    <a:pt x="9" y="33"/>
                    <a:pt x="12" y="41"/>
                  </a:cubicBezTo>
                  <a:cubicBezTo>
                    <a:pt x="12" y="41"/>
                    <a:pt x="12" y="41"/>
                    <a:pt x="12" y="41"/>
                  </a:cubicBezTo>
                  <a:cubicBezTo>
                    <a:pt x="13" y="41"/>
                    <a:pt x="13" y="42"/>
                    <a:pt x="13"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 name="Oval 250"/>
            <p:cNvSpPr>
              <a:spLocks noChangeArrowheads="1"/>
            </p:cNvSpPr>
            <p:nvPr/>
          </p:nvSpPr>
          <p:spPr bwMode="black">
            <a:xfrm>
              <a:off x="7351713" y="4338638"/>
              <a:ext cx="209550" cy="21431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 name="Freeform 251"/>
            <p:cNvSpPr>
              <a:spLocks/>
            </p:cNvSpPr>
            <p:nvPr/>
          </p:nvSpPr>
          <p:spPr bwMode="black">
            <a:xfrm>
              <a:off x="7173913" y="4624388"/>
              <a:ext cx="155575" cy="198438"/>
            </a:xfrm>
            <a:custGeom>
              <a:avLst/>
              <a:gdLst>
                <a:gd name="T0" fmla="*/ 18 w 29"/>
                <a:gd name="T1" fmla="*/ 37 h 37"/>
                <a:gd name="T2" fmla="*/ 29 w 29"/>
                <a:gd name="T3" fmla="*/ 29 h 37"/>
                <a:gd name="T4" fmla="*/ 28 w 29"/>
                <a:gd name="T5" fmla="*/ 28 h 37"/>
                <a:gd name="T6" fmla="*/ 0 w 29"/>
                <a:gd name="T7" fmla="*/ 0 h 37"/>
                <a:gd name="T8" fmla="*/ 0 w 29"/>
                <a:gd name="T9" fmla="*/ 0 h 37"/>
                <a:gd name="T10" fmla="*/ 18 w 29"/>
                <a:gd name="T11" fmla="*/ 37 h 37"/>
              </a:gdLst>
              <a:ahLst/>
              <a:cxnLst>
                <a:cxn ang="0">
                  <a:pos x="T0" y="T1"/>
                </a:cxn>
                <a:cxn ang="0">
                  <a:pos x="T2" y="T3"/>
                </a:cxn>
                <a:cxn ang="0">
                  <a:pos x="T4" y="T5"/>
                </a:cxn>
                <a:cxn ang="0">
                  <a:pos x="T6" y="T7"/>
                </a:cxn>
                <a:cxn ang="0">
                  <a:pos x="T8" y="T9"/>
                </a:cxn>
                <a:cxn ang="0">
                  <a:pos x="T10" y="T11"/>
                </a:cxn>
              </a:cxnLst>
              <a:rect l="0" t="0" r="r" b="b"/>
              <a:pathLst>
                <a:path w="29" h="37">
                  <a:moveTo>
                    <a:pt x="18" y="37"/>
                  </a:moveTo>
                  <a:cubicBezTo>
                    <a:pt x="21" y="34"/>
                    <a:pt x="25" y="31"/>
                    <a:pt x="29" y="29"/>
                  </a:cubicBezTo>
                  <a:cubicBezTo>
                    <a:pt x="29" y="29"/>
                    <a:pt x="29" y="28"/>
                    <a:pt x="28" y="28"/>
                  </a:cubicBezTo>
                  <a:cubicBezTo>
                    <a:pt x="19" y="8"/>
                    <a:pt x="6" y="2"/>
                    <a:pt x="0" y="0"/>
                  </a:cubicBezTo>
                  <a:cubicBezTo>
                    <a:pt x="0" y="0"/>
                    <a:pt x="0" y="0"/>
                    <a:pt x="0" y="0"/>
                  </a:cubicBezTo>
                  <a:cubicBezTo>
                    <a:pt x="11" y="8"/>
                    <a:pt x="18" y="21"/>
                    <a:pt x="18" y="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 name="Freeform 252"/>
            <p:cNvSpPr>
              <a:spLocks/>
            </p:cNvSpPr>
            <p:nvPr/>
          </p:nvSpPr>
          <p:spPr bwMode="black">
            <a:xfrm>
              <a:off x="6673850" y="4624388"/>
              <a:ext cx="204788" cy="317500"/>
            </a:xfrm>
            <a:custGeom>
              <a:avLst/>
              <a:gdLst>
                <a:gd name="T0" fmla="*/ 38 w 38"/>
                <a:gd name="T1" fmla="*/ 0 h 59"/>
                <a:gd name="T2" fmla="*/ 38 w 38"/>
                <a:gd name="T3" fmla="*/ 0 h 59"/>
                <a:gd name="T4" fmla="*/ 10 w 38"/>
                <a:gd name="T5" fmla="*/ 28 h 59"/>
                <a:gd name="T6" fmla="*/ 20 w 38"/>
                <a:gd name="T7" fmla="*/ 58 h 59"/>
                <a:gd name="T8" fmla="*/ 20 w 38"/>
                <a:gd name="T9" fmla="*/ 37 h 59"/>
                <a:gd name="T10" fmla="*/ 38 w 38"/>
                <a:gd name="T11" fmla="*/ 0 h 59"/>
              </a:gdLst>
              <a:ahLst/>
              <a:cxnLst>
                <a:cxn ang="0">
                  <a:pos x="T0" y="T1"/>
                </a:cxn>
                <a:cxn ang="0">
                  <a:pos x="T2" y="T3"/>
                </a:cxn>
                <a:cxn ang="0">
                  <a:pos x="T4" y="T5"/>
                </a:cxn>
                <a:cxn ang="0">
                  <a:pos x="T6" y="T7"/>
                </a:cxn>
                <a:cxn ang="0">
                  <a:pos x="T8" y="T9"/>
                </a:cxn>
                <a:cxn ang="0">
                  <a:pos x="T10" y="T11"/>
                </a:cxn>
              </a:cxnLst>
              <a:rect l="0" t="0" r="r" b="b"/>
              <a:pathLst>
                <a:path w="38" h="59">
                  <a:moveTo>
                    <a:pt x="38" y="0"/>
                  </a:moveTo>
                  <a:cubicBezTo>
                    <a:pt x="38" y="0"/>
                    <a:pt x="38" y="0"/>
                    <a:pt x="38" y="0"/>
                  </a:cubicBezTo>
                  <a:cubicBezTo>
                    <a:pt x="32" y="2"/>
                    <a:pt x="18" y="8"/>
                    <a:pt x="10" y="28"/>
                  </a:cubicBezTo>
                  <a:cubicBezTo>
                    <a:pt x="0" y="49"/>
                    <a:pt x="11" y="59"/>
                    <a:pt x="20" y="58"/>
                  </a:cubicBezTo>
                  <a:cubicBezTo>
                    <a:pt x="20" y="37"/>
                    <a:pt x="20" y="37"/>
                    <a:pt x="20" y="37"/>
                  </a:cubicBezTo>
                  <a:cubicBezTo>
                    <a:pt x="20" y="22"/>
                    <a:pt x="27" y="8"/>
                    <a:pt x="3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 name="Freeform 253"/>
            <p:cNvSpPr>
              <a:spLocks/>
            </p:cNvSpPr>
            <p:nvPr/>
          </p:nvSpPr>
          <p:spPr bwMode="black">
            <a:xfrm>
              <a:off x="6818313" y="4640263"/>
              <a:ext cx="409575" cy="446088"/>
            </a:xfrm>
            <a:custGeom>
              <a:avLst/>
              <a:gdLst>
                <a:gd name="T0" fmla="*/ 76 w 76"/>
                <a:gd name="T1" fmla="*/ 33 h 83"/>
                <a:gd name="T2" fmla="*/ 63 w 76"/>
                <a:gd name="T3" fmla="*/ 0 h 83"/>
                <a:gd name="T4" fmla="*/ 38 w 76"/>
                <a:gd name="T5" fmla="*/ 12 h 83"/>
                <a:gd name="T6" fmla="*/ 14 w 76"/>
                <a:gd name="T7" fmla="*/ 0 h 83"/>
                <a:gd name="T8" fmla="*/ 0 w 76"/>
                <a:gd name="T9" fmla="*/ 33 h 83"/>
                <a:gd name="T10" fmla="*/ 0 w 76"/>
                <a:gd name="T11" fmla="*/ 66 h 83"/>
                <a:gd name="T12" fmla="*/ 15 w 76"/>
                <a:gd name="T13" fmla="*/ 83 h 83"/>
                <a:gd name="T14" fmla="*/ 62 w 76"/>
                <a:gd name="T15" fmla="*/ 83 h 83"/>
                <a:gd name="T16" fmla="*/ 62 w 76"/>
                <a:gd name="T17" fmla="*/ 83 h 83"/>
                <a:gd name="T18" fmla="*/ 68 w 76"/>
                <a:gd name="T19" fmla="*/ 55 h 83"/>
                <a:gd name="T20" fmla="*/ 76 w 76"/>
                <a:gd name="T21" fmla="*/ 41 h 83"/>
                <a:gd name="T22" fmla="*/ 76 w 76"/>
                <a:gd name="T23"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83">
                  <a:moveTo>
                    <a:pt x="76" y="33"/>
                  </a:moveTo>
                  <a:cubicBezTo>
                    <a:pt x="76" y="20"/>
                    <a:pt x="71" y="8"/>
                    <a:pt x="63" y="0"/>
                  </a:cubicBezTo>
                  <a:cubicBezTo>
                    <a:pt x="57" y="7"/>
                    <a:pt x="48" y="12"/>
                    <a:pt x="38" y="12"/>
                  </a:cubicBezTo>
                  <a:cubicBezTo>
                    <a:pt x="28" y="12"/>
                    <a:pt x="20" y="7"/>
                    <a:pt x="14" y="0"/>
                  </a:cubicBezTo>
                  <a:cubicBezTo>
                    <a:pt x="5" y="8"/>
                    <a:pt x="0" y="20"/>
                    <a:pt x="0" y="33"/>
                  </a:cubicBezTo>
                  <a:cubicBezTo>
                    <a:pt x="0" y="66"/>
                    <a:pt x="0" y="66"/>
                    <a:pt x="0" y="66"/>
                  </a:cubicBezTo>
                  <a:cubicBezTo>
                    <a:pt x="0" y="76"/>
                    <a:pt x="7" y="83"/>
                    <a:pt x="15" y="83"/>
                  </a:cubicBezTo>
                  <a:cubicBezTo>
                    <a:pt x="62" y="83"/>
                    <a:pt x="62" y="83"/>
                    <a:pt x="62" y="83"/>
                  </a:cubicBezTo>
                  <a:cubicBezTo>
                    <a:pt x="62" y="83"/>
                    <a:pt x="62" y="83"/>
                    <a:pt x="62" y="83"/>
                  </a:cubicBezTo>
                  <a:cubicBezTo>
                    <a:pt x="62" y="74"/>
                    <a:pt x="63" y="64"/>
                    <a:pt x="68" y="55"/>
                  </a:cubicBezTo>
                  <a:cubicBezTo>
                    <a:pt x="70" y="50"/>
                    <a:pt x="73" y="45"/>
                    <a:pt x="76" y="41"/>
                  </a:cubicBezTo>
                  <a:lnTo>
                    <a:pt x="76"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 name="Oval 254"/>
            <p:cNvSpPr>
              <a:spLocks noChangeArrowheads="1"/>
            </p:cNvSpPr>
            <p:nvPr/>
          </p:nvSpPr>
          <p:spPr bwMode="black">
            <a:xfrm>
              <a:off x="6888163" y="4386263"/>
              <a:ext cx="274638" cy="26987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 name="Freeform 255"/>
            <p:cNvSpPr>
              <a:spLocks/>
            </p:cNvSpPr>
            <p:nvPr/>
          </p:nvSpPr>
          <p:spPr bwMode="black">
            <a:xfrm>
              <a:off x="7732713" y="5108575"/>
              <a:ext cx="344488" cy="312738"/>
            </a:xfrm>
            <a:custGeom>
              <a:avLst/>
              <a:gdLst>
                <a:gd name="T0" fmla="*/ 56 w 64"/>
                <a:gd name="T1" fmla="*/ 24 h 58"/>
                <a:gd name="T2" fmla="*/ 34 w 64"/>
                <a:gd name="T3" fmla="*/ 14 h 58"/>
                <a:gd name="T4" fmla="*/ 31 w 64"/>
                <a:gd name="T5" fmla="*/ 6 h 58"/>
                <a:gd name="T6" fmla="*/ 20 w 64"/>
                <a:gd name="T7" fmla="*/ 0 h 58"/>
                <a:gd name="T8" fmla="*/ 14 w 64"/>
                <a:gd name="T9" fmla="*/ 23 h 58"/>
                <a:gd name="T10" fmla="*/ 0 w 64"/>
                <a:gd name="T11" fmla="*/ 42 h 58"/>
                <a:gd name="T12" fmla="*/ 11 w 64"/>
                <a:gd name="T13" fmla="*/ 47 h 58"/>
                <a:gd name="T14" fmla="*/ 19 w 64"/>
                <a:gd name="T15" fmla="*/ 44 h 58"/>
                <a:gd name="T16" fmla="*/ 41 w 64"/>
                <a:gd name="T17" fmla="*/ 55 h 58"/>
                <a:gd name="T18" fmla="*/ 58 w 64"/>
                <a:gd name="T19" fmla="*/ 47 h 58"/>
                <a:gd name="T20" fmla="*/ 60 w 64"/>
                <a:gd name="T21" fmla="*/ 42 h 58"/>
                <a:gd name="T22" fmla="*/ 56 w 64"/>
                <a:gd name="T23"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58">
                  <a:moveTo>
                    <a:pt x="56" y="24"/>
                  </a:moveTo>
                  <a:cubicBezTo>
                    <a:pt x="34" y="14"/>
                    <a:pt x="34" y="14"/>
                    <a:pt x="34" y="14"/>
                  </a:cubicBezTo>
                  <a:cubicBezTo>
                    <a:pt x="35" y="11"/>
                    <a:pt x="34" y="7"/>
                    <a:pt x="31" y="6"/>
                  </a:cubicBezTo>
                  <a:cubicBezTo>
                    <a:pt x="20" y="0"/>
                    <a:pt x="20" y="0"/>
                    <a:pt x="20" y="0"/>
                  </a:cubicBezTo>
                  <a:cubicBezTo>
                    <a:pt x="19" y="8"/>
                    <a:pt x="17" y="16"/>
                    <a:pt x="14" y="23"/>
                  </a:cubicBezTo>
                  <a:cubicBezTo>
                    <a:pt x="10" y="30"/>
                    <a:pt x="5" y="37"/>
                    <a:pt x="0" y="42"/>
                  </a:cubicBezTo>
                  <a:cubicBezTo>
                    <a:pt x="11" y="47"/>
                    <a:pt x="11" y="47"/>
                    <a:pt x="11" y="47"/>
                  </a:cubicBezTo>
                  <a:cubicBezTo>
                    <a:pt x="14" y="49"/>
                    <a:pt x="18" y="47"/>
                    <a:pt x="19" y="44"/>
                  </a:cubicBezTo>
                  <a:cubicBezTo>
                    <a:pt x="41" y="55"/>
                    <a:pt x="41" y="55"/>
                    <a:pt x="41" y="55"/>
                  </a:cubicBezTo>
                  <a:cubicBezTo>
                    <a:pt x="47" y="58"/>
                    <a:pt x="54" y="54"/>
                    <a:pt x="58" y="47"/>
                  </a:cubicBezTo>
                  <a:cubicBezTo>
                    <a:pt x="60" y="42"/>
                    <a:pt x="60" y="42"/>
                    <a:pt x="60" y="42"/>
                  </a:cubicBezTo>
                  <a:cubicBezTo>
                    <a:pt x="64" y="35"/>
                    <a:pt x="62" y="27"/>
                    <a:pt x="56"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 name="Freeform 256"/>
            <p:cNvSpPr>
              <a:spLocks noEditPoints="1"/>
            </p:cNvSpPr>
            <p:nvPr/>
          </p:nvSpPr>
          <p:spPr bwMode="black">
            <a:xfrm>
              <a:off x="7158038" y="4748213"/>
              <a:ext cx="671513" cy="673100"/>
            </a:xfrm>
            <a:custGeom>
              <a:avLst/>
              <a:gdLst>
                <a:gd name="T0" fmla="*/ 86 w 125"/>
                <a:gd name="T1" fmla="*/ 13 h 125"/>
                <a:gd name="T2" fmla="*/ 13 w 125"/>
                <a:gd name="T3" fmla="*/ 39 h 125"/>
                <a:gd name="T4" fmla="*/ 39 w 125"/>
                <a:gd name="T5" fmla="*/ 112 h 125"/>
                <a:gd name="T6" fmla="*/ 112 w 125"/>
                <a:gd name="T7" fmla="*/ 86 h 125"/>
                <a:gd name="T8" fmla="*/ 86 w 125"/>
                <a:gd name="T9" fmla="*/ 13 h 125"/>
                <a:gd name="T10" fmla="*/ 97 w 125"/>
                <a:gd name="T11" fmla="*/ 79 h 125"/>
                <a:gd name="T12" fmla="*/ 47 w 125"/>
                <a:gd name="T13" fmla="*/ 96 h 125"/>
                <a:gd name="T14" fmla="*/ 29 w 125"/>
                <a:gd name="T15" fmla="*/ 46 h 125"/>
                <a:gd name="T16" fmla="*/ 79 w 125"/>
                <a:gd name="T17" fmla="*/ 28 h 125"/>
                <a:gd name="T18" fmla="*/ 97 w 125"/>
                <a:gd name="T19" fmla="*/ 7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5">
                  <a:moveTo>
                    <a:pt x="86" y="13"/>
                  </a:moveTo>
                  <a:cubicBezTo>
                    <a:pt x="59" y="0"/>
                    <a:pt x="26" y="12"/>
                    <a:pt x="13" y="39"/>
                  </a:cubicBezTo>
                  <a:cubicBezTo>
                    <a:pt x="0" y="66"/>
                    <a:pt x="12" y="99"/>
                    <a:pt x="39" y="112"/>
                  </a:cubicBezTo>
                  <a:cubicBezTo>
                    <a:pt x="66" y="125"/>
                    <a:pt x="99" y="113"/>
                    <a:pt x="112" y="86"/>
                  </a:cubicBezTo>
                  <a:cubicBezTo>
                    <a:pt x="125" y="59"/>
                    <a:pt x="114" y="26"/>
                    <a:pt x="86" y="13"/>
                  </a:cubicBezTo>
                  <a:close/>
                  <a:moveTo>
                    <a:pt x="97" y="79"/>
                  </a:moveTo>
                  <a:cubicBezTo>
                    <a:pt x="88" y="97"/>
                    <a:pt x="65" y="105"/>
                    <a:pt x="47" y="96"/>
                  </a:cubicBezTo>
                  <a:cubicBezTo>
                    <a:pt x="28" y="87"/>
                    <a:pt x="20" y="65"/>
                    <a:pt x="29" y="46"/>
                  </a:cubicBezTo>
                  <a:cubicBezTo>
                    <a:pt x="38" y="27"/>
                    <a:pt x="60" y="19"/>
                    <a:pt x="79" y="28"/>
                  </a:cubicBezTo>
                  <a:cubicBezTo>
                    <a:pt x="98" y="37"/>
                    <a:pt x="106" y="60"/>
                    <a:pt x="97" y="7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 name="Freeform 257"/>
            <p:cNvSpPr>
              <a:spLocks/>
            </p:cNvSpPr>
            <p:nvPr/>
          </p:nvSpPr>
          <p:spPr bwMode="black">
            <a:xfrm>
              <a:off x="7351713" y="4908550"/>
              <a:ext cx="225425" cy="150813"/>
            </a:xfrm>
            <a:custGeom>
              <a:avLst/>
              <a:gdLst>
                <a:gd name="T0" fmla="*/ 39 w 42"/>
                <a:gd name="T1" fmla="*/ 7 h 28"/>
                <a:gd name="T2" fmla="*/ 39 w 42"/>
                <a:gd name="T3" fmla="*/ 7 h 28"/>
                <a:gd name="T4" fmla="*/ 1 w 42"/>
                <a:gd name="T5" fmla="*/ 20 h 28"/>
                <a:gd name="T6" fmla="*/ 3 w 42"/>
                <a:gd name="T7" fmla="*/ 27 h 28"/>
                <a:gd name="T8" fmla="*/ 10 w 42"/>
                <a:gd name="T9" fmla="*/ 24 h 28"/>
                <a:gd name="T10" fmla="*/ 35 w 42"/>
                <a:gd name="T11" fmla="*/ 15 h 28"/>
                <a:gd name="T12" fmla="*/ 41 w 42"/>
                <a:gd name="T13" fmla="*/ 13 h 28"/>
                <a:gd name="T14" fmla="*/ 39 w 4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8">
                  <a:moveTo>
                    <a:pt x="39" y="7"/>
                  </a:moveTo>
                  <a:cubicBezTo>
                    <a:pt x="39" y="7"/>
                    <a:pt x="39" y="7"/>
                    <a:pt x="39" y="7"/>
                  </a:cubicBezTo>
                  <a:cubicBezTo>
                    <a:pt x="25" y="0"/>
                    <a:pt x="8" y="6"/>
                    <a:pt x="1" y="20"/>
                  </a:cubicBezTo>
                  <a:cubicBezTo>
                    <a:pt x="0" y="23"/>
                    <a:pt x="1" y="25"/>
                    <a:pt x="3" y="27"/>
                  </a:cubicBezTo>
                  <a:cubicBezTo>
                    <a:pt x="6" y="28"/>
                    <a:pt x="8" y="27"/>
                    <a:pt x="10" y="24"/>
                  </a:cubicBezTo>
                  <a:cubicBezTo>
                    <a:pt x="14" y="15"/>
                    <a:pt x="25" y="11"/>
                    <a:pt x="35" y="15"/>
                  </a:cubicBezTo>
                  <a:cubicBezTo>
                    <a:pt x="37" y="16"/>
                    <a:pt x="40" y="15"/>
                    <a:pt x="41" y="13"/>
                  </a:cubicBezTo>
                  <a:cubicBezTo>
                    <a:pt x="42" y="11"/>
                    <a:pt x="41" y="8"/>
                    <a:pt x="39"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40" name="Freeform 35"/>
          <p:cNvSpPr>
            <a:spLocks/>
          </p:cNvSpPr>
          <p:nvPr/>
        </p:nvSpPr>
        <p:spPr bwMode="black">
          <a:xfrm>
            <a:off x="2210640" y="3103642"/>
            <a:ext cx="519550" cy="534353"/>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00B294"/>
          </a:solidFill>
          <a:ln>
            <a:noFill/>
          </a:ln>
        </p:spPr>
        <p:txBody>
          <a:bodyPr vert="horz" wrap="square" lIns="82305" tIns="41153" rIns="82305" bIns="41153" numCol="1" anchor="t" anchorCtr="0" compatLnSpc="1">
            <a:prstTxWarp prst="textNoShape">
              <a:avLst/>
            </a:prstTxWarp>
          </a:bodyPr>
          <a:lstStyle/>
          <a:p>
            <a:endParaRPr lang="en-US" sz="1600" dirty="0"/>
          </a:p>
        </p:txBody>
      </p:sp>
      <p:grpSp>
        <p:nvGrpSpPr>
          <p:cNvPr id="41" name="Group 40"/>
          <p:cNvGrpSpPr/>
          <p:nvPr/>
        </p:nvGrpSpPr>
        <p:grpSpPr bwMode="black">
          <a:xfrm>
            <a:off x="2149076" y="3960489"/>
            <a:ext cx="721231" cy="586753"/>
            <a:chOff x="5184775" y="225425"/>
            <a:chExt cx="1500188" cy="1220788"/>
          </a:xfrm>
          <a:solidFill>
            <a:srgbClr val="00B294"/>
          </a:solidFill>
        </p:grpSpPr>
        <p:sp>
          <p:nvSpPr>
            <p:cNvPr id="42"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43"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44"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31" name="Rectangle 30"/>
          <p:cNvSpPr/>
          <p:nvPr/>
        </p:nvSpPr>
        <p:spPr bwMode="auto">
          <a:xfrm>
            <a:off x="7368540" y="5161423"/>
            <a:ext cx="3299460" cy="923330"/>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a:solidFill>
                  <a:schemeClr val="bg1"/>
                </a:solidFill>
                <a:ea typeface="Segoe UI" pitchFamily="34" charset="0"/>
                <a:cs typeface="Segoe UI" pitchFamily="34" charset="0"/>
              </a:rPr>
              <a:t>IMPORTANT: ON EACH PAGE, Replace the Picture Placeholder below with Your Logo </a:t>
            </a:r>
            <a:r>
              <a:rPr lang="en-US" sz="1200" dirty="0">
                <a:solidFill>
                  <a:schemeClr val="bg1"/>
                </a:solidFill>
                <a:ea typeface="Segoe UI" pitchFamily="34" charset="0"/>
                <a:cs typeface="Segoe UI" pitchFamily="34" charset="0"/>
              </a:rPr>
              <a:t>(2.5” wide x .5” high, 150 dpi). Delete this box when you are done.</a:t>
            </a:r>
          </a:p>
        </p:txBody>
      </p:sp>
      <p:sp>
        <p:nvSpPr>
          <p:cNvPr id="32"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3929240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3" name="Text Placeholder 2"/>
          <p:cNvSpPr>
            <a:spLocks noGrp="1"/>
          </p:cNvSpPr>
          <p:nvPr>
            <p:ph type="body" sz="quarter" idx="10"/>
          </p:nvPr>
        </p:nvSpPr>
        <p:spPr>
          <a:xfrm>
            <a:off x="394515" y="390533"/>
            <a:ext cx="7996428" cy="502708"/>
          </a:xfrm>
        </p:spPr>
        <p:txBody>
          <a:bodyPr/>
          <a:lstStyle/>
          <a:p>
            <a:r>
              <a:rPr lang="fr-FR" sz="4000" dirty="0">
                <a:solidFill>
                  <a:schemeClr val="bg1"/>
                </a:solidFill>
                <a:latin typeface="+mj-lt"/>
              </a:rPr>
              <a:t>L'histoire de Bing</a:t>
            </a:r>
          </a:p>
        </p:txBody>
      </p:sp>
      <p:sp>
        <p:nvSpPr>
          <p:cNvPr id="4" name="Text Placeholder 3"/>
          <p:cNvSpPr>
            <a:spLocks noGrp="1"/>
          </p:cNvSpPr>
          <p:nvPr>
            <p:ph type="body" sz="quarter" idx="11"/>
          </p:nvPr>
        </p:nvSpPr>
        <p:spPr>
          <a:xfrm>
            <a:off x="390832" y="991596"/>
            <a:ext cx="8742933" cy="526520"/>
          </a:xfrm>
        </p:spPr>
        <p:txBody>
          <a:bodyPr/>
          <a:lstStyle/>
          <a:p>
            <a:r>
              <a:rPr lang="fr-FR" dirty="0">
                <a:solidFill>
                  <a:schemeClr val="bg1"/>
                </a:solidFill>
              </a:rPr>
              <a:t>Bing est le moteur de recherche dont les résultats vous font gagner du temps et vous permettent d'être plus productif.</a:t>
            </a:r>
          </a:p>
          <a:p>
            <a:endParaRPr lang="fr-FR"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798" y="2322627"/>
            <a:ext cx="4984403" cy="3322936"/>
          </a:xfrm>
          <a:prstGeom prst="rect">
            <a:avLst/>
          </a:prstGeom>
        </p:spPr>
      </p:pic>
      <p:sp>
        <p:nvSpPr>
          <p:cNvPr id="5" name="Text Placeholder 4"/>
          <p:cNvSpPr>
            <a:spLocks noGrp="1"/>
          </p:cNvSpPr>
          <p:nvPr>
            <p:ph type="body" sz="quarter" idx="12"/>
          </p:nvPr>
        </p:nvSpPr>
        <p:spPr>
          <a:xfrm>
            <a:off x="1080953" y="3118027"/>
            <a:ext cx="3682776" cy="1587885"/>
          </a:xfrm>
        </p:spPr>
        <p:txBody>
          <a:bodyPr/>
          <a:lstStyle/>
          <a:p>
            <a:r>
              <a:rPr lang="fr-FR" sz="2400" dirty="0"/>
              <a:t>Bing est un produit Microsoft et est disponible sur ordinateurs, téléphones portables et tablettes.</a:t>
            </a:r>
          </a:p>
          <a:p>
            <a:endParaRPr lang="fr-FR" sz="2400" dirty="0"/>
          </a:p>
        </p:txBody>
      </p:sp>
      <p:sp>
        <p:nvSpPr>
          <p:cNvPr id="11" name="Right Triangle 10"/>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pic>
        <p:nvPicPr>
          <p:cNvPr id="12" name="Picture 11"/>
          <p:cNvPicPr>
            <a:picLocks noChangeAspect="1"/>
          </p:cNvPicPr>
          <p:nvPr/>
        </p:nvPicPr>
        <p:blipFill>
          <a:blip r:embed="rId4"/>
          <a:stretch>
            <a:fillRect/>
          </a:stretch>
        </p:blipFill>
        <p:spPr>
          <a:xfrm>
            <a:off x="5902981" y="2322627"/>
            <a:ext cx="4989164" cy="3322936"/>
          </a:xfrm>
          <a:prstGeom prst="rect">
            <a:avLst/>
          </a:prstGeom>
        </p:spPr>
      </p:pic>
      <p:sp>
        <p:nvSpPr>
          <p:cNvPr id="13"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268343066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0832" y="390832"/>
            <a:ext cx="7996428" cy="502708"/>
          </a:xfrm>
        </p:spPr>
        <p:txBody>
          <a:bodyPr/>
          <a:lstStyle/>
          <a:p>
            <a:r>
              <a:rPr lang="fr-FR" sz="4000" dirty="0">
                <a:latin typeface="+mj-lt"/>
              </a:rPr>
              <a:t>Atteignez votre cible avec Bing Ads</a:t>
            </a:r>
          </a:p>
        </p:txBody>
      </p:sp>
      <p:sp>
        <p:nvSpPr>
          <p:cNvPr id="4" name="Text Placeholder 3"/>
          <p:cNvSpPr>
            <a:spLocks noGrp="1"/>
          </p:cNvSpPr>
          <p:nvPr>
            <p:ph type="body" sz="quarter" idx="11"/>
          </p:nvPr>
        </p:nvSpPr>
        <p:spPr>
          <a:xfrm>
            <a:off x="390832" y="1152829"/>
            <a:ext cx="7827699" cy="526520"/>
          </a:xfrm>
        </p:spPr>
        <p:txBody>
          <a:bodyPr/>
          <a:lstStyle/>
          <a:p>
            <a:r>
              <a:rPr lang="en-US" dirty="0"/>
              <a:t>Atteignez une large audience en France.</a:t>
            </a:r>
          </a:p>
        </p:txBody>
      </p:sp>
      <p:sp>
        <p:nvSpPr>
          <p:cNvPr id="11" name="Rectangle 10"/>
          <p:cNvSpPr/>
          <p:nvPr/>
        </p:nvSpPr>
        <p:spPr>
          <a:xfrm>
            <a:off x="2651349" y="5694071"/>
            <a:ext cx="6787466" cy="425571"/>
          </a:xfrm>
          <a:prstGeom prst="rect">
            <a:avLst/>
          </a:prstGeom>
        </p:spPr>
        <p:txBody>
          <a:bodyPr wrap="none" lIns="0" tIns="0" rIns="0" bIns="0" anchor="t" anchorCtr="0">
            <a:noAutofit/>
          </a:bodyPr>
          <a:lstStyle/>
          <a:p>
            <a:pPr defTabSz="914400">
              <a:lnSpc>
                <a:spcPct val="90000"/>
              </a:lnSpc>
            </a:pPr>
            <a:r>
              <a:rPr lang="en-US" sz="800" kern="0" dirty="0">
                <a:gradFill>
                  <a:gsLst>
                    <a:gs pos="46903">
                      <a:srgbClr val="505050"/>
                    </a:gs>
                    <a:gs pos="33000">
                      <a:srgbClr val="505050"/>
                    </a:gs>
                  </a:gsLst>
                  <a:lin ang="5400000" scaled="0"/>
                </a:gradFill>
              </a:rPr>
              <a:t>comScore qSearch (custom</a:t>
            </a:r>
            <a:r>
              <a:rPr lang="en-US" sz="800" kern="0">
                <a:gradFill>
                  <a:gsLst>
                    <a:gs pos="46903">
                      <a:srgbClr val="505050"/>
                    </a:gs>
                    <a:gs pos="33000">
                      <a:srgbClr val="505050"/>
                    </a:gs>
                  </a:gsLst>
                  <a:lin ang="5400000" scaled="0"/>
                </a:gradFill>
              </a:rPr>
              <a:t>), September </a:t>
            </a:r>
            <a:r>
              <a:rPr lang="en-US" sz="800" kern="0" dirty="0">
                <a:gradFill>
                  <a:gsLst>
                    <a:gs pos="46903">
                      <a:srgbClr val="505050"/>
                    </a:gs>
                    <a:gs pos="33000">
                      <a:srgbClr val="505050"/>
                    </a:gs>
                  </a:gsLst>
                  <a:lin ang="5400000" scaled="0"/>
                </a:gradFill>
              </a:rPr>
              <a:t>2017. The Bing Network includes Bing, Yahoo Search (searches powered by Bing), and AOL Search Network in France.</a:t>
            </a:r>
          </a:p>
        </p:txBody>
      </p:sp>
      <p:sp>
        <p:nvSpPr>
          <p:cNvPr id="21" name="Right Arrow 20"/>
          <p:cNvSpPr/>
          <p:nvPr/>
        </p:nvSpPr>
        <p:spPr bwMode="auto">
          <a:xfrm rot="16200000">
            <a:off x="5463724" y="3616082"/>
            <a:ext cx="2111532" cy="948816"/>
          </a:xfrm>
          <a:prstGeom prst="rightArrow">
            <a:avLst/>
          </a:prstGeom>
          <a:solidFill>
            <a:srgbClr val="FFFFF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604" tIns="34302" rIns="68604" bIns="34302" numCol="1" rtlCol="0" anchor="ctr" anchorCtr="0" compatLnSpc="1">
            <a:prstTxWarp prst="textNoShape">
              <a:avLst/>
            </a:prstTxWarp>
          </a:bodyPr>
          <a:lstStyle/>
          <a:p>
            <a:pPr algn="ctr" defTabSz="685848" fontAlgn="base">
              <a:spcBef>
                <a:spcPct val="0"/>
              </a:spcBef>
              <a:spcAft>
                <a:spcPct val="0"/>
              </a:spcAft>
            </a:pPr>
            <a:endParaRPr lang="en-US" sz="2000" dirty="0">
              <a:gradFill>
                <a:gsLst>
                  <a:gs pos="0">
                    <a:schemeClr val="accent1"/>
                  </a:gs>
                  <a:gs pos="99000">
                    <a:schemeClr val="accent1"/>
                  </a:gs>
                </a:gsLst>
                <a:lin ang="5400000" scaled="0"/>
              </a:gradFill>
              <a:latin typeface="+mj-lt"/>
            </a:endParaRPr>
          </a:p>
        </p:txBody>
      </p:sp>
      <p:sp>
        <p:nvSpPr>
          <p:cNvPr id="13" name="Picture Placeholder 8"/>
          <p:cNvSpPr>
            <a:spLocks noGrp="1"/>
          </p:cNvSpPr>
          <p:nvPr>
            <p:ph type="pic" sz="quarter" idx="13"/>
          </p:nvPr>
        </p:nvSpPr>
        <p:spPr>
          <a:xfrm>
            <a:off x="8753168" y="6019800"/>
            <a:ext cx="3048000" cy="457200"/>
          </a:xfrm>
        </p:spPr>
      </p:sp>
      <p:sp>
        <p:nvSpPr>
          <p:cNvPr id="12" name="Rectangle 11"/>
          <p:cNvSpPr/>
          <p:nvPr/>
        </p:nvSpPr>
        <p:spPr bwMode="auto">
          <a:xfrm>
            <a:off x="2074298" y="2124075"/>
            <a:ext cx="3740673" cy="4033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1" tIns="143417" rIns="179271" bIns="143417" numCol="1" spcCol="0" rtlCol="0" fromWordArt="0" anchor="ctr" anchorCtr="0" forceAA="0" compatLnSpc="1">
            <a:prstTxWarp prst="textNoShape">
              <a:avLst/>
            </a:prstTxWarp>
            <a:noAutofit/>
          </a:bodyPr>
          <a:lstStyle/>
          <a:p>
            <a:pPr marL="1588" lvl="1" defTabSz="685848" fontAlgn="base">
              <a:lnSpc>
                <a:spcPct val="90000"/>
              </a:lnSpc>
              <a:spcBef>
                <a:spcPct val="0"/>
              </a:spcBef>
              <a:spcAft>
                <a:spcPct val="0"/>
              </a:spcAft>
            </a:pPr>
            <a:r>
              <a:rPr lang="en-US" sz="2000" dirty="0">
                <a:solidFill>
                  <a:schemeClr val="bg1"/>
                </a:solidFill>
              </a:rPr>
              <a:t>Recherches mensuelles</a:t>
            </a:r>
            <a:endParaRPr lang="en-US" sz="2000" spc="-38" baseline="30000" dirty="0">
              <a:solidFill>
                <a:schemeClr val="bg1"/>
              </a:solidFill>
              <a:ea typeface="Segoe UI" pitchFamily="34" charset="0"/>
              <a:cs typeface="Segoe UI" pitchFamily="34" charset="0"/>
            </a:endParaRPr>
          </a:p>
        </p:txBody>
      </p:sp>
      <p:sp>
        <p:nvSpPr>
          <p:cNvPr id="14" name="TextBox 13"/>
          <p:cNvSpPr txBox="1"/>
          <p:nvPr/>
        </p:nvSpPr>
        <p:spPr>
          <a:xfrm>
            <a:off x="2074298" y="2527451"/>
            <a:ext cx="3740673" cy="26956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71" tIns="143417" rIns="179271" bIns="143417"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685848" fontAlgn="base">
              <a:lnSpc>
                <a:spcPct val="80000"/>
              </a:lnSpc>
              <a:spcBef>
                <a:spcPct val="0"/>
              </a:spcBef>
              <a:spcAft>
                <a:spcPct val="0"/>
              </a:spcAft>
            </a:pPr>
            <a:r>
              <a:rPr lang="en-US" sz="5400" spc="-100" dirty="0">
                <a:solidFill>
                  <a:schemeClr val="tx1">
                    <a:lumMod val="75000"/>
                  </a:schemeClr>
                </a:solidFill>
                <a:ea typeface="Segoe UI" pitchFamily="34" charset="0"/>
                <a:cs typeface="Segoe UI Light"/>
              </a:rPr>
              <a:t>729</a:t>
            </a:r>
          </a:p>
          <a:p>
            <a:pPr marL="0" lvl="1" defTabSz="685848" fontAlgn="base">
              <a:lnSpc>
                <a:spcPct val="80000"/>
              </a:lnSpc>
              <a:spcBef>
                <a:spcPct val="0"/>
              </a:spcBef>
              <a:spcAft>
                <a:spcPct val="0"/>
              </a:spcAft>
            </a:pPr>
            <a:r>
              <a:rPr lang="en-US" sz="5400" spc="-100" dirty="0">
                <a:solidFill>
                  <a:schemeClr val="tx1">
                    <a:lumMod val="75000"/>
                  </a:schemeClr>
                </a:solidFill>
                <a:ea typeface="Segoe UI" pitchFamily="34" charset="0"/>
                <a:cs typeface="Segoe UI" pitchFamily="34" charset="0"/>
              </a:rPr>
              <a:t>millions</a:t>
            </a:r>
          </a:p>
        </p:txBody>
      </p:sp>
      <p:sp>
        <p:nvSpPr>
          <p:cNvPr id="17" name="Rectangle 16"/>
          <p:cNvSpPr/>
          <p:nvPr/>
        </p:nvSpPr>
        <p:spPr bwMode="auto">
          <a:xfrm>
            <a:off x="6294672" y="2124075"/>
            <a:ext cx="3784375" cy="403376"/>
          </a:xfrm>
          <a:prstGeom prst="rect">
            <a:avLst/>
          </a:prstGeom>
          <a:solidFill>
            <a:schemeClr val="accent4">
              <a:lumMod val="50000"/>
              <a:lumOff val="50000"/>
            </a:schemeClr>
          </a:solidFill>
          <a:ln>
            <a:solidFill>
              <a:schemeClr val="accent4">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1" tIns="143417" rIns="179271" bIns="143417" numCol="1" spcCol="0" rtlCol="0" fromWordArt="0" anchor="ctr" anchorCtr="0" forceAA="0" compatLnSpc="1">
            <a:prstTxWarp prst="textNoShape">
              <a:avLst/>
            </a:prstTxWarp>
            <a:noAutofit/>
          </a:bodyPr>
          <a:lstStyle/>
          <a:p>
            <a:pPr marL="1588" lvl="1" defTabSz="685848" fontAlgn="base">
              <a:lnSpc>
                <a:spcPct val="90000"/>
              </a:lnSpc>
              <a:spcBef>
                <a:spcPct val="0"/>
              </a:spcBef>
              <a:spcAft>
                <a:spcPct val="0"/>
              </a:spcAft>
            </a:pPr>
            <a:r>
              <a:rPr lang="fr-FR" sz="2000" spc="-38" dirty="0">
                <a:solidFill>
                  <a:schemeClr val="bg1"/>
                </a:solidFill>
              </a:rPr>
              <a:t>Part de marché (PC) </a:t>
            </a:r>
            <a:endParaRPr lang="fr-FR" sz="1400" spc="-38" baseline="30000" dirty="0">
              <a:solidFill>
                <a:schemeClr val="bg1"/>
              </a:solidFill>
              <a:ea typeface="Segoe UI" pitchFamily="34" charset="0"/>
              <a:cs typeface="Segoe UI" pitchFamily="34" charset="0"/>
            </a:endParaRPr>
          </a:p>
        </p:txBody>
      </p:sp>
      <p:sp>
        <p:nvSpPr>
          <p:cNvPr id="24" name="TextBox 23"/>
          <p:cNvSpPr txBox="1"/>
          <p:nvPr/>
        </p:nvSpPr>
        <p:spPr>
          <a:xfrm>
            <a:off x="6294672" y="2527451"/>
            <a:ext cx="3787287" cy="26956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71" tIns="143417" rIns="179271" bIns="143417"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685848" fontAlgn="base">
              <a:lnSpc>
                <a:spcPct val="80000"/>
              </a:lnSpc>
              <a:spcBef>
                <a:spcPct val="0"/>
              </a:spcBef>
              <a:spcAft>
                <a:spcPct val="0"/>
              </a:spcAft>
            </a:pPr>
            <a:r>
              <a:rPr lang="en-US" sz="5400" spc="-100" dirty="0">
                <a:solidFill>
                  <a:schemeClr val="tx1">
                    <a:lumMod val="75000"/>
                  </a:schemeClr>
                </a:solidFill>
                <a:ea typeface="Segoe UI" pitchFamily="34" charset="0"/>
                <a:cs typeface="Segoe UI Light"/>
              </a:rPr>
              <a:t>18,9% </a:t>
            </a:r>
          </a:p>
          <a:p>
            <a:pPr marL="1588" lvl="1" defTabSz="685848" fontAlgn="base">
              <a:lnSpc>
                <a:spcPct val="90000"/>
              </a:lnSpc>
              <a:spcBef>
                <a:spcPct val="0"/>
              </a:spcBef>
              <a:spcAft>
                <a:spcPct val="0"/>
              </a:spcAft>
            </a:pPr>
            <a:r>
              <a:rPr lang="fr-FR" sz="5400" spc="-38" dirty="0">
                <a:solidFill>
                  <a:schemeClr val="tx1"/>
                </a:solidFill>
              </a:rPr>
              <a:t>part</a:t>
            </a:r>
            <a:endParaRPr lang="fr-FR" sz="4000" spc="-38" baseline="30000" dirty="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2051702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EEC34E"/>
              </a:solidFill>
              <a:effectLst/>
              <a:uLnTx/>
              <a:uFillTx/>
              <a:latin typeface="Segoe Light"/>
              <a:ea typeface="+mn-ea"/>
              <a:cs typeface="+mn-cs"/>
            </a:endParaRPr>
          </a:p>
        </p:txBody>
      </p:sp>
      <p:sp>
        <p:nvSpPr>
          <p:cNvPr id="3" name="Text Placeholder 2"/>
          <p:cNvSpPr>
            <a:spLocks noGrp="1"/>
          </p:cNvSpPr>
          <p:nvPr>
            <p:ph type="body" sz="quarter" idx="10"/>
          </p:nvPr>
        </p:nvSpPr>
        <p:spPr>
          <a:xfrm>
            <a:off x="394514" y="390533"/>
            <a:ext cx="12171111" cy="502708"/>
          </a:xfrm>
        </p:spPr>
        <p:txBody>
          <a:bodyPr/>
          <a:lstStyle/>
          <a:p>
            <a:r>
              <a:rPr lang="fr-FR" sz="3600" dirty="0">
                <a:solidFill>
                  <a:schemeClr val="bg1"/>
                </a:solidFill>
                <a:latin typeface="+mj-lt"/>
              </a:rPr>
              <a:t>Des connexions intelligentes pour un impact commercial</a:t>
            </a:r>
          </a:p>
        </p:txBody>
      </p:sp>
      <p:sp>
        <p:nvSpPr>
          <p:cNvPr id="4" name="Text Placeholder 3"/>
          <p:cNvSpPr>
            <a:spLocks noGrp="1"/>
          </p:cNvSpPr>
          <p:nvPr>
            <p:ph type="body" sz="quarter" idx="11"/>
          </p:nvPr>
        </p:nvSpPr>
        <p:spPr>
          <a:xfrm>
            <a:off x="390832" y="991596"/>
            <a:ext cx="8742933" cy="526520"/>
          </a:xfrm>
        </p:spPr>
        <p:txBody>
          <a:bodyPr/>
          <a:lstStyle/>
          <a:p>
            <a:r>
              <a:rPr lang="fr-FR" dirty="0">
                <a:solidFill>
                  <a:schemeClr val="bg1"/>
                </a:solidFill>
              </a:rPr>
              <a:t>Bing est le moteur de recherche dont les résultats vous font gagner du temps et vous permettent d'être plus productif.</a:t>
            </a:r>
          </a:p>
          <a:p>
            <a:endParaRPr lang="fr-FR" dirty="0">
              <a:solidFill>
                <a:schemeClr val="bg1"/>
              </a:solidFill>
            </a:endParaRPr>
          </a:p>
        </p:txBody>
      </p:sp>
      <p:sp>
        <p:nvSpPr>
          <p:cNvPr id="5" name="Text Placeholder 4"/>
          <p:cNvSpPr>
            <a:spLocks noGrp="1"/>
          </p:cNvSpPr>
          <p:nvPr>
            <p:ph type="body" sz="quarter" idx="12"/>
          </p:nvPr>
        </p:nvSpPr>
        <p:spPr>
          <a:xfrm>
            <a:off x="859727" y="2784076"/>
            <a:ext cx="4346453" cy="1587885"/>
          </a:xfrm>
        </p:spPr>
        <p:txBody>
          <a:bodyPr/>
          <a:lstStyle/>
          <a:p>
            <a:r>
              <a:rPr lang="fr-FR" dirty="0">
                <a:solidFill>
                  <a:schemeClr val="tx1"/>
                </a:solidFill>
              </a:rPr>
              <a:t>Même si vous utilisez déjà d'autres plates-formes publicitaires, telles que Google AdWords, le Bing Network peut vous aider à exploiter un trafic de recherche plus important et vous fournir un public unique afin de faire bénéficier à votre entreprise d’un nouvel élan de croissance, de diversité et de bénéfices.  </a:t>
            </a:r>
          </a:p>
        </p:txBody>
      </p:sp>
      <p:sp>
        <p:nvSpPr>
          <p:cNvPr id="11" name="Right Triangle 10"/>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23" y="2322627"/>
            <a:ext cx="4154079" cy="3322936"/>
          </a:xfrm>
          <a:prstGeom prst="rect">
            <a:avLst/>
          </a:prstGeom>
        </p:spPr>
      </p:pic>
      <p:sp>
        <p:nvSpPr>
          <p:cNvPr id="13"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9415920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33" name="Right Triangle 32"/>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2" name="Text Placeholder 1"/>
          <p:cNvSpPr>
            <a:spLocks noGrp="1"/>
          </p:cNvSpPr>
          <p:nvPr>
            <p:ph type="body" sz="quarter" idx="10"/>
          </p:nvPr>
        </p:nvSpPr>
        <p:spPr>
          <a:xfrm>
            <a:off x="390832" y="390832"/>
            <a:ext cx="10661904" cy="502708"/>
          </a:xfrm>
        </p:spPr>
        <p:txBody>
          <a:bodyPr/>
          <a:lstStyle/>
          <a:p>
            <a:r>
              <a:rPr lang="fr-FR" sz="4400" dirty="0">
                <a:solidFill>
                  <a:schemeClr val="bg1"/>
                </a:solidFill>
                <a:latin typeface="+mj-lt"/>
              </a:rPr>
              <a:t>Visible partout, à tout moment</a:t>
            </a:r>
            <a:endParaRPr lang="en-US" sz="4400" dirty="0">
              <a:solidFill>
                <a:schemeClr val="bg1"/>
              </a:solidFill>
              <a:latin typeface="+mj-lt"/>
            </a:endParaRPr>
          </a:p>
        </p:txBody>
      </p:sp>
      <p:sp>
        <p:nvSpPr>
          <p:cNvPr id="27" name="Freeform 20"/>
          <p:cNvSpPr>
            <a:spLocks noEditPoints="1"/>
          </p:cNvSpPr>
          <p:nvPr/>
        </p:nvSpPr>
        <p:spPr bwMode="black">
          <a:xfrm>
            <a:off x="7881440" y="4300490"/>
            <a:ext cx="1818601" cy="1169554"/>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987851"/>
            <a:endParaRPr lang="en-US" spc="-163" dirty="0">
              <a:solidFill>
                <a:schemeClr val="tx1">
                  <a:lumMod val="50000"/>
                </a:schemeClr>
              </a:solidFill>
              <a:latin typeface="Segoe Light" pitchFamily="34" charset="0"/>
            </a:endParaRPr>
          </a:p>
        </p:txBody>
      </p:sp>
      <p:sp>
        <p:nvSpPr>
          <p:cNvPr id="29" name="Rounded Rectangle 6"/>
          <p:cNvSpPr/>
          <p:nvPr/>
        </p:nvSpPr>
        <p:spPr bwMode="black">
          <a:xfrm>
            <a:off x="10078766" y="4354244"/>
            <a:ext cx="787071" cy="1115800"/>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31" name="Freeform 85"/>
          <p:cNvSpPr>
            <a:spLocks noEditPoints="1"/>
          </p:cNvSpPr>
          <p:nvPr/>
        </p:nvSpPr>
        <p:spPr bwMode="black">
          <a:xfrm>
            <a:off x="2126568" y="4072076"/>
            <a:ext cx="859971" cy="1402746"/>
          </a:xfrm>
          <a:custGeom>
            <a:avLst/>
            <a:gdLst>
              <a:gd name="T0" fmla="*/ 1222 w 1490"/>
              <a:gd name="T1" fmla="*/ 199 h 2432"/>
              <a:gd name="T2" fmla="*/ 1082 w 1490"/>
              <a:gd name="T3" fmla="*/ 239 h 2432"/>
              <a:gd name="T4" fmla="*/ 705 w 1490"/>
              <a:gd name="T5" fmla="*/ 0 h 2432"/>
              <a:gd name="T6" fmla="*/ 298 w 1490"/>
              <a:gd name="T7" fmla="*/ 326 h 2432"/>
              <a:gd name="T8" fmla="*/ 214 w 1490"/>
              <a:gd name="T9" fmla="*/ 309 h 2432"/>
              <a:gd name="T10" fmla="*/ 0 w 1490"/>
              <a:gd name="T11" fmla="*/ 522 h 2432"/>
              <a:gd name="T12" fmla="*/ 214 w 1490"/>
              <a:gd name="T13" fmla="*/ 736 h 2432"/>
              <a:gd name="T14" fmla="*/ 1222 w 1490"/>
              <a:gd name="T15" fmla="*/ 736 h 2432"/>
              <a:gd name="T16" fmla="*/ 1490 w 1490"/>
              <a:gd name="T17" fmla="*/ 467 h 2432"/>
              <a:gd name="T18" fmla="*/ 1222 w 1490"/>
              <a:gd name="T19" fmla="*/ 199 h 2432"/>
              <a:gd name="T20" fmla="*/ 318 w 1490"/>
              <a:gd name="T21" fmla="*/ 2032 h 2432"/>
              <a:gd name="T22" fmla="*/ 318 w 1490"/>
              <a:gd name="T23" fmla="*/ 2398 h 2432"/>
              <a:gd name="T24" fmla="*/ 351 w 1490"/>
              <a:gd name="T25" fmla="*/ 2432 h 2432"/>
              <a:gd name="T26" fmla="*/ 605 w 1490"/>
              <a:gd name="T27" fmla="*/ 2432 h 2432"/>
              <a:gd name="T28" fmla="*/ 605 w 1490"/>
              <a:gd name="T29" fmla="*/ 2091 h 2432"/>
              <a:gd name="T30" fmla="*/ 639 w 1490"/>
              <a:gd name="T31" fmla="*/ 2058 h 2432"/>
              <a:gd name="T32" fmla="*/ 852 w 1490"/>
              <a:gd name="T33" fmla="*/ 2058 h 2432"/>
              <a:gd name="T34" fmla="*/ 886 w 1490"/>
              <a:gd name="T35" fmla="*/ 2091 h 2432"/>
              <a:gd name="T36" fmla="*/ 886 w 1490"/>
              <a:gd name="T37" fmla="*/ 2432 h 2432"/>
              <a:gd name="T38" fmla="*/ 1140 w 1490"/>
              <a:gd name="T39" fmla="*/ 2432 h 2432"/>
              <a:gd name="T40" fmla="*/ 1173 w 1490"/>
              <a:gd name="T41" fmla="*/ 2398 h 2432"/>
              <a:gd name="T42" fmla="*/ 1173 w 1490"/>
              <a:gd name="T43" fmla="*/ 2032 h 2432"/>
              <a:gd name="T44" fmla="*/ 745 w 1490"/>
              <a:gd name="T45" fmla="*/ 1657 h 2432"/>
              <a:gd name="T46" fmla="*/ 318 w 1490"/>
              <a:gd name="T47" fmla="*/ 2032 h 2432"/>
              <a:gd name="T48" fmla="*/ 1086 w 1490"/>
              <a:gd name="T49" fmla="*/ 1483 h 2432"/>
              <a:gd name="T50" fmla="*/ 926 w 1490"/>
              <a:gd name="T51" fmla="*/ 1483 h 2432"/>
              <a:gd name="T52" fmla="*/ 926 w 1490"/>
              <a:gd name="T53" fmla="*/ 1601 h 2432"/>
              <a:gd name="T54" fmla="*/ 745 w 1490"/>
              <a:gd name="T55" fmla="*/ 1443 h 2432"/>
              <a:gd name="T56" fmla="*/ 198 w 1490"/>
              <a:gd name="T57" fmla="*/ 1924 h 2432"/>
              <a:gd name="T58" fmla="*/ 198 w 1490"/>
              <a:gd name="T59" fmla="*/ 2071 h 2432"/>
              <a:gd name="T60" fmla="*/ 745 w 1490"/>
              <a:gd name="T61" fmla="*/ 1590 h 2432"/>
              <a:gd name="T62" fmla="*/ 1293 w 1490"/>
              <a:gd name="T63" fmla="*/ 2071 h 2432"/>
              <a:gd name="T64" fmla="*/ 1293 w 1490"/>
              <a:gd name="T65" fmla="*/ 1924 h 2432"/>
              <a:gd name="T66" fmla="*/ 1086 w 1490"/>
              <a:gd name="T67" fmla="*/ 1742 h 2432"/>
              <a:gd name="T68" fmla="*/ 1086 w 1490"/>
              <a:gd name="T69" fmla="*/ 1483 h 2432"/>
              <a:gd name="T70" fmla="*/ 745 w 1490"/>
              <a:gd name="T71" fmla="*/ 1287 h 2432"/>
              <a:gd name="T72" fmla="*/ 1091 w 1490"/>
              <a:gd name="T73" fmla="*/ 1085 h 2432"/>
              <a:gd name="T74" fmla="*/ 745 w 1490"/>
              <a:gd name="T75" fmla="*/ 1228 h 2432"/>
              <a:gd name="T76" fmla="*/ 400 w 1490"/>
              <a:gd name="T77" fmla="*/ 1085 h 2432"/>
              <a:gd name="T78" fmla="*/ 745 w 1490"/>
              <a:gd name="T79" fmla="*/ 1287 h 2432"/>
              <a:gd name="T80" fmla="*/ 745 w 1490"/>
              <a:gd name="T81" fmla="*/ 1115 h 2432"/>
              <a:gd name="T82" fmla="*/ 982 w 1490"/>
              <a:gd name="T83" fmla="*/ 959 h 2432"/>
              <a:gd name="T84" fmla="*/ 745 w 1490"/>
              <a:gd name="T85" fmla="*/ 1063 h 2432"/>
              <a:gd name="T86" fmla="*/ 509 w 1490"/>
              <a:gd name="T87" fmla="*/ 959 h 2432"/>
              <a:gd name="T88" fmla="*/ 745 w 1490"/>
              <a:gd name="T89" fmla="*/ 1115 h 2432"/>
              <a:gd name="T90" fmla="*/ 883 w 1490"/>
              <a:gd name="T91" fmla="*/ 866 h 2432"/>
              <a:gd name="T92" fmla="*/ 745 w 1490"/>
              <a:gd name="T93" fmla="*/ 923 h 2432"/>
              <a:gd name="T94" fmla="*/ 608 w 1490"/>
              <a:gd name="T95" fmla="*/ 866 h 2432"/>
              <a:gd name="T96" fmla="*/ 745 w 1490"/>
              <a:gd name="T97" fmla="*/ 969 h 2432"/>
              <a:gd name="T98" fmla="*/ 883 w 1490"/>
              <a:gd name="T99" fmla="*/ 866 h 2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90" h="2432">
                <a:moveTo>
                  <a:pt x="1222" y="199"/>
                </a:moveTo>
                <a:cubicBezTo>
                  <a:pt x="1171" y="199"/>
                  <a:pt x="1123" y="214"/>
                  <a:pt x="1082" y="239"/>
                </a:cubicBezTo>
                <a:cubicBezTo>
                  <a:pt x="1015" y="98"/>
                  <a:pt x="871" y="0"/>
                  <a:pt x="705" y="0"/>
                </a:cubicBezTo>
                <a:cubicBezTo>
                  <a:pt x="506" y="0"/>
                  <a:pt x="340" y="140"/>
                  <a:pt x="298" y="326"/>
                </a:cubicBezTo>
                <a:cubicBezTo>
                  <a:pt x="272" y="315"/>
                  <a:pt x="244" y="309"/>
                  <a:pt x="214" y="309"/>
                </a:cubicBezTo>
                <a:cubicBezTo>
                  <a:pt x="96" y="309"/>
                  <a:pt x="0" y="404"/>
                  <a:pt x="0" y="522"/>
                </a:cubicBezTo>
                <a:cubicBezTo>
                  <a:pt x="0" y="640"/>
                  <a:pt x="96" y="736"/>
                  <a:pt x="214" y="736"/>
                </a:cubicBezTo>
                <a:cubicBezTo>
                  <a:pt x="1222" y="736"/>
                  <a:pt x="1222" y="736"/>
                  <a:pt x="1222" y="736"/>
                </a:cubicBezTo>
                <a:cubicBezTo>
                  <a:pt x="1370" y="736"/>
                  <a:pt x="1490" y="616"/>
                  <a:pt x="1490" y="467"/>
                </a:cubicBezTo>
                <a:cubicBezTo>
                  <a:pt x="1490" y="319"/>
                  <a:pt x="1370" y="199"/>
                  <a:pt x="1222" y="199"/>
                </a:cubicBezTo>
                <a:close/>
                <a:moveTo>
                  <a:pt x="318" y="2032"/>
                </a:moveTo>
                <a:cubicBezTo>
                  <a:pt x="318" y="2398"/>
                  <a:pt x="318" y="2398"/>
                  <a:pt x="318" y="2398"/>
                </a:cubicBezTo>
                <a:cubicBezTo>
                  <a:pt x="318" y="2417"/>
                  <a:pt x="333" y="2432"/>
                  <a:pt x="351" y="2432"/>
                </a:cubicBezTo>
                <a:cubicBezTo>
                  <a:pt x="605" y="2432"/>
                  <a:pt x="605" y="2432"/>
                  <a:pt x="605" y="2432"/>
                </a:cubicBezTo>
                <a:cubicBezTo>
                  <a:pt x="605" y="2091"/>
                  <a:pt x="605" y="2091"/>
                  <a:pt x="605" y="2091"/>
                </a:cubicBezTo>
                <a:cubicBezTo>
                  <a:pt x="605" y="2073"/>
                  <a:pt x="620" y="2058"/>
                  <a:pt x="639" y="2058"/>
                </a:cubicBezTo>
                <a:cubicBezTo>
                  <a:pt x="852" y="2058"/>
                  <a:pt x="852" y="2058"/>
                  <a:pt x="852" y="2058"/>
                </a:cubicBezTo>
                <a:cubicBezTo>
                  <a:pt x="871" y="2058"/>
                  <a:pt x="886" y="2073"/>
                  <a:pt x="886" y="2091"/>
                </a:cubicBezTo>
                <a:cubicBezTo>
                  <a:pt x="886" y="2432"/>
                  <a:pt x="886" y="2432"/>
                  <a:pt x="886" y="2432"/>
                </a:cubicBezTo>
                <a:cubicBezTo>
                  <a:pt x="1140" y="2432"/>
                  <a:pt x="1140" y="2432"/>
                  <a:pt x="1140" y="2432"/>
                </a:cubicBezTo>
                <a:cubicBezTo>
                  <a:pt x="1158" y="2432"/>
                  <a:pt x="1173" y="2417"/>
                  <a:pt x="1173" y="2398"/>
                </a:cubicBezTo>
                <a:cubicBezTo>
                  <a:pt x="1173" y="2032"/>
                  <a:pt x="1173" y="2032"/>
                  <a:pt x="1173" y="2032"/>
                </a:cubicBezTo>
                <a:cubicBezTo>
                  <a:pt x="745" y="1657"/>
                  <a:pt x="745" y="1657"/>
                  <a:pt x="745" y="1657"/>
                </a:cubicBezTo>
                <a:lnTo>
                  <a:pt x="318" y="2032"/>
                </a:lnTo>
                <a:close/>
                <a:moveTo>
                  <a:pt x="1086" y="1483"/>
                </a:moveTo>
                <a:cubicBezTo>
                  <a:pt x="926" y="1483"/>
                  <a:pt x="926" y="1483"/>
                  <a:pt x="926" y="1483"/>
                </a:cubicBezTo>
                <a:cubicBezTo>
                  <a:pt x="926" y="1601"/>
                  <a:pt x="926" y="1601"/>
                  <a:pt x="926" y="1601"/>
                </a:cubicBezTo>
                <a:cubicBezTo>
                  <a:pt x="745" y="1443"/>
                  <a:pt x="745" y="1443"/>
                  <a:pt x="745" y="1443"/>
                </a:cubicBezTo>
                <a:cubicBezTo>
                  <a:pt x="198" y="1924"/>
                  <a:pt x="198" y="1924"/>
                  <a:pt x="198" y="1924"/>
                </a:cubicBezTo>
                <a:cubicBezTo>
                  <a:pt x="198" y="2071"/>
                  <a:pt x="198" y="2071"/>
                  <a:pt x="198" y="2071"/>
                </a:cubicBezTo>
                <a:cubicBezTo>
                  <a:pt x="745" y="1590"/>
                  <a:pt x="745" y="1590"/>
                  <a:pt x="745" y="1590"/>
                </a:cubicBezTo>
                <a:cubicBezTo>
                  <a:pt x="1293" y="2071"/>
                  <a:pt x="1293" y="2071"/>
                  <a:pt x="1293" y="2071"/>
                </a:cubicBezTo>
                <a:cubicBezTo>
                  <a:pt x="1293" y="1924"/>
                  <a:pt x="1293" y="1924"/>
                  <a:pt x="1293" y="1924"/>
                </a:cubicBezTo>
                <a:cubicBezTo>
                  <a:pt x="1086" y="1742"/>
                  <a:pt x="1086" y="1742"/>
                  <a:pt x="1086" y="1742"/>
                </a:cubicBezTo>
                <a:lnTo>
                  <a:pt x="1086" y="1483"/>
                </a:lnTo>
                <a:close/>
                <a:moveTo>
                  <a:pt x="745" y="1287"/>
                </a:moveTo>
                <a:cubicBezTo>
                  <a:pt x="906" y="1289"/>
                  <a:pt x="1041" y="1191"/>
                  <a:pt x="1091" y="1085"/>
                </a:cubicBezTo>
                <a:cubicBezTo>
                  <a:pt x="1001" y="1176"/>
                  <a:pt x="874" y="1228"/>
                  <a:pt x="745" y="1228"/>
                </a:cubicBezTo>
                <a:cubicBezTo>
                  <a:pt x="617" y="1228"/>
                  <a:pt x="490" y="1176"/>
                  <a:pt x="400" y="1085"/>
                </a:cubicBezTo>
                <a:cubicBezTo>
                  <a:pt x="449" y="1191"/>
                  <a:pt x="585" y="1289"/>
                  <a:pt x="745" y="1287"/>
                </a:cubicBezTo>
                <a:close/>
                <a:moveTo>
                  <a:pt x="745" y="1115"/>
                </a:moveTo>
                <a:cubicBezTo>
                  <a:pt x="862" y="1116"/>
                  <a:pt x="952" y="1037"/>
                  <a:pt x="982" y="959"/>
                </a:cubicBezTo>
                <a:cubicBezTo>
                  <a:pt x="919" y="1022"/>
                  <a:pt x="834" y="1064"/>
                  <a:pt x="745" y="1063"/>
                </a:cubicBezTo>
                <a:cubicBezTo>
                  <a:pt x="657" y="1064"/>
                  <a:pt x="572" y="1022"/>
                  <a:pt x="509" y="959"/>
                </a:cubicBezTo>
                <a:cubicBezTo>
                  <a:pt x="539" y="1037"/>
                  <a:pt x="629" y="1116"/>
                  <a:pt x="745" y="1115"/>
                </a:cubicBezTo>
                <a:close/>
                <a:moveTo>
                  <a:pt x="883" y="866"/>
                </a:moveTo>
                <a:cubicBezTo>
                  <a:pt x="847" y="903"/>
                  <a:pt x="796" y="923"/>
                  <a:pt x="745" y="923"/>
                </a:cubicBezTo>
                <a:cubicBezTo>
                  <a:pt x="694" y="923"/>
                  <a:pt x="644" y="903"/>
                  <a:pt x="608" y="866"/>
                </a:cubicBezTo>
                <a:cubicBezTo>
                  <a:pt x="618" y="918"/>
                  <a:pt x="675" y="969"/>
                  <a:pt x="745" y="969"/>
                </a:cubicBezTo>
                <a:cubicBezTo>
                  <a:pt x="816" y="969"/>
                  <a:pt x="873" y="918"/>
                  <a:pt x="883" y="866"/>
                </a:cubicBezTo>
                <a:close/>
              </a:path>
            </a:pathLst>
          </a:custGeom>
          <a:solidFill>
            <a:schemeClr val="accent1"/>
          </a:solidFill>
          <a:ln>
            <a:noFill/>
          </a:ln>
        </p:spPr>
        <p:txBody>
          <a:bodyPr vert="horz" wrap="square" lIns="82305" tIns="41153" rIns="82305" bIns="41153" numCol="1" anchor="t" anchorCtr="0" compatLnSpc="1">
            <a:prstTxWarp prst="textNoShape">
              <a:avLst/>
            </a:prstTxWarp>
          </a:bodyPr>
          <a:lstStyle/>
          <a:p>
            <a:endParaRPr lang="en-US" sz="1600" dirty="0"/>
          </a:p>
        </p:txBody>
      </p:sp>
      <p:grpSp>
        <p:nvGrpSpPr>
          <p:cNvPr id="20" name="Group 19"/>
          <p:cNvGrpSpPr/>
          <p:nvPr/>
        </p:nvGrpSpPr>
        <p:grpSpPr>
          <a:xfrm>
            <a:off x="365356" y="2376951"/>
            <a:ext cx="11502870" cy="3101241"/>
            <a:chOff x="466724" y="2098675"/>
            <a:chExt cx="7192295" cy="3101241"/>
          </a:xfrm>
        </p:grpSpPr>
        <p:sp>
          <p:nvSpPr>
            <p:cNvPr id="24" name="TextBox 23"/>
            <p:cNvSpPr txBox="1"/>
            <p:nvPr/>
          </p:nvSpPr>
          <p:spPr>
            <a:xfrm>
              <a:off x="4148508" y="2510642"/>
              <a:ext cx="3510511" cy="2689274"/>
            </a:xfrm>
            <a:prstGeom prst="rect">
              <a:avLst/>
            </a:prstGeom>
            <a:noFill/>
            <a:ln w="10795" cap="flat" cmpd="sng" algn="ctr">
              <a:noFill/>
              <a:prstDash val="solid"/>
            </a:ln>
            <a:effectLst/>
          </p:spPr>
          <p:txBody>
            <a:bodyPr lIns="0" tIns="143417" rIns="179271" bIns="143417"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chemeClr val="bg2">
                      <a:lumMod val="50000"/>
                    </a:schemeClr>
                  </a:solidFill>
                </a:rPr>
                <a:t>Ciblez vos annonces par type de terminal voire de systèmes d'exploitation spécifiques. Promouvez votre point de vente le plus proche afin que l’utilisateur puisse facilement vous localiser.</a:t>
              </a:r>
            </a:p>
          </p:txBody>
        </p:sp>
        <p:sp>
          <p:nvSpPr>
            <p:cNvPr id="21" name="Rectangle 20"/>
            <p:cNvSpPr/>
            <p:nvPr/>
          </p:nvSpPr>
          <p:spPr bwMode="auto">
            <a:xfrm>
              <a:off x="466724" y="2098675"/>
              <a:ext cx="3510511" cy="40337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143417" rIns="179271" bIns="143417" numCol="1" spcCol="0" rtlCol="0" fromWordArt="0" anchor="ctr" anchorCtr="0" forceAA="0" compatLnSpc="1">
              <a:prstTxWarp prst="textNoShape">
                <a:avLst/>
              </a:prstTxWarp>
              <a:noAutofit/>
            </a:bodyPr>
            <a:lstStyle/>
            <a:p>
              <a:r>
                <a:rPr lang="en-US" sz="2000" b="1" dirty="0">
                  <a:solidFill>
                    <a:schemeClr val="accent1"/>
                  </a:solidFill>
                </a:rPr>
                <a:t>À domicile</a:t>
              </a:r>
            </a:p>
          </p:txBody>
        </p:sp>
        <p:sp>
          <p:nvSpPr>
            <p:cNvPr id="22" name="TextBox 21"/>
            <p:cNvSpPr txBox="1"/>
            <p:nvPr/>
          </p:nvSpPr>
          <p:spPr>
            <a:xfrm>
              <a:off x="466724" y="2510642"/>
              <a:ext cx="3510511" cy="2689274"/>
            </a:xfrm>
            <a:prstGeom prst="rect">
              <a:avLst/>
            </a:prstGeom>
            <a:noFill/>
            <a:ln w="10795" cap="flat" cmpd="sng" algn="ctr">
              <a:noFill/>
              <a:prstDash val="solid"/>
            </a:ln>
            <a:effectLst/>
          </p:spPr>
          <p:txBody>
            <a:bodyPr lIns="0" tIns="143417" rIns="179271" bIns="143417"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dirty="0">
                  <a:solidFill>
                    <a:schemeClr val="bg2">
                      <a:lumMod val="50000"/>
                    </a:schemeClr>
                  </a:solidFill>
                </a:rPr>
                <a:t>Ciblez des internautes par emplacement, heure, données démographiques et selon l'objet de leurs recherches afin de trouver votre client idéal.</a:t>
              </a:r>
              <a:endParaRPr lang="en-US" dirty="0">
                <a:solidFill>
                  <a:schemeClr val="bg2">
                    <a:lumMod val="50000"/>
                  </a:schemeClr>
                </a:solidFill>
              </a:endParaRPr>
            </a:p>
          </p:txBody>
        </p:sp>
        <p:sp>
          <p:nvSpPr>
            <p:cNvPr id="23" name="Rectangle 22"/>
            <p:cNvSpPr/>
            <p:nvPr/>
          </p:nvSpPr>
          <p:spPr bwMode="auto">
            <a:xfrm>
              <a:off x="4148508" y="2098678"/>
              <a:ext cx="3510511" cy="40337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143417" rIns="179271" bIns="143417" numCol="1" spcCol="0" rtlCol="0" fromWordArt="0" anchor="ctr" anchorCtr="0" forceAA="0" compatLnSpc="1">
              <a:prstTxWarp prst="textNoShape">
                <a:avLst/>
              </a:prstTxWarp>
              <a:noAutofit/>
            </a:bodyPr>
            <a:lstStyle/>
            <a:p>
              <a:r>
                <a:rPr lang="en-US" sz="2000" b="1" dirty="0">
                  <a:solidFill>
                    <a:schemeClr val="accent1"/>
                  </a:solidFill>
                </a:rPr>
                <a:t>En déplacement</a:t>
              </a:r>
            </a:p>
          </p:txBody>
        </p:sp>
        <p:cxnSp>
          <p:nvCxnSpPr>
            <p:cNvPr id="25" name="Straight Connector 24"/>
            <p:cNvCxnSpPr>
              <a:cxnSpLocks/>
            </p:cNvCxnSpPr>
            <p:nvPr/>
          </p:nvCxnSpPr>
          <p:spPr>
            <a:xfrm>
              <a:off x="466726" y="2510642"/>
              <a:ext cx="3510510" cy="0"/>
            </a:xfrm>
            <a:prstGeom prst="line">
              <a:avLst/>
            </a:prstGeom>
            <a:noFill/>
            <a:ln w="15875" cap="flat" cmpd="sng" algn="ctr">
              <a:solidFill>
                <a:srgbClr val="008272"/>
              </a:solidFill>
              <a:prstDash val="solid"/>
              <a:headEnd type="none"/>
              <a:tailEnd type="none"/>
            </a:ln>
            <a:effectLst/>
          </p:spPr>
        </p:cxnSp>
        <p:cxnSp>
          <p:nvCxnSpPr>
            <p:cNvPr id="26" name="Straight Connector 25"/>
            <p:cNvCxnSpPr>
              <a:cxnSpLocks/>
            </p:cNvCxnSpPr>
            <p:nvPr/>
          </p:nvCxnSpPr>
          <p:spPr>
            <a:xfrm>
              <a:off x="4148508" y="2510642"/>
              <a:ext cx="3510510" cy="0"/>
            </a:xfrm>
            <a:prstGeom prst="line">
              <a:avLst/>
            </a:prstGeom>
            <a:noFill/>
            <a:ln w="15875" cap="flat" cmpd="sng" algn="ctr">
              <a:solidFill>
                <a:srgbClr val="008272"/>
              </a:solidFill>
              <a:prstDash val="solid"/>
              <a:headEnd type="none"/>
              <a:tailEnd type="none"/>
            </a:ln>
            <a:effectLst/>
          </p:spPr>
        </p:cxnSp>
      </p:grpSp>
      <p:sp>
        <p:nvSpPr>
          <p:cNvPr id="30" name="Freeform 13"/>
          <p:cNvSpPr>
            <a:spLocks noChangeAspect="1" noEditPoints="1"/>
          </p:cNvSpPr>
          <p:nvPr/>
        </p:nvSpPr>
        <p:spPr bwMode="black">
          <a:xfrm>
            <a:off x="7039430" y="4600179"/>
            <a:ext cx="463286" cy="869866"/>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34" name="Picture Placeholder 8"/>
          <p:cNvSpPr>
            <a:spLocks noGrp="1"/>
          </p:cNvSpPr>
          <p:nvPr>
            <p:ph type="pic" sz="quarter" idx="13"/>
          </p:nvPr>
        </p:nvSpPr>
        <p:spPr>
          <a:xfrm>
            <a:off x="8753168" y="6019800"/>
            <a:ext cx="3048000" cy="457200"/>
          </a:xfrm>
        </p:spPr>
      </p:sp>
      <p:sp>
        <p:nvSpPr>
          <p:cNvPr id="17" name="Text Placeholder 3"/>
          <p:cNvSpPr txBox="1">
            <a:spLocks/>
          </p:cNvSpPr>
          <p:nvPr/>
        </p:nvSpPr>
        <p:spPr>
          <a:xfrm>
            <a:off x="390832" y="1024958"/>
            <a:ext cx="7996428" cy="526520"/>
          </a:xfrm>
          <a:prstGeom prst="rect">
            <a:avLst/>
          </a:prstGeom>
          <a:noFill/>
        </p:spPr>
        <p:txBody>
          <a:bodyPr vert="horz" lIns="0" tIns="0" rIns="0" bIns="0"/>
          <a:lstStyle>
            <a:lvl1pPr marL="0" marR="0" indent="0" algn="l" defTabSz="914425"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tx1"/>
                </a:solidFill>
                <a:latin typeface="+mn-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25" rtl="0" eaLnBrk="1" fontAlgn="auto" latinLnBrk="0" hangingPunct="1">
              <a:lnSpc>
                <a:spcPct val="90000"/>
              </a:lnSpc>
              <a:spcBef>
                <a:spcPct val="20000"/>
              </a:spcBef>
              <a:spcAft>
                <a:spcPts val="0"/>
              </a:spcAft>
              <a:buClrTx/>
              <a:buSzPct val="90000"/>
              <a:buFont typeface="Arial" pitchFamily="34" charset="0"/>
              <a:buNone/>
              <a:tabLst/>
              <a:defRPr/>
            </a:pPr>
            <a:r>
              <a:rPr kumimoji="0" lang="fr-FR" sz="2000" b="0" i="0" u="none" strike="noStrike" kern="1200" cap="none" spc="0" normalizeH="0" baseline="0" noProof="0" dirty="0">
                <a:ln>
                  <a:noFill/>
                </a:ln>
                <a:solidFill>
                  <a:srgbClr val="FFFFFF"/>
                </a:solidFill>
                <a:effectLst/>
                <a:uLnTx/>
                <a:uFillTx/>
                <a:latin typeface="Segoe UI"/>
                <a:ea typeface="+mn-ea"/>
                <a:cs typeface="+mn-cs"/>
              </a:rPr>
              <a:t>Atteignez une audience de choix à l'aide de liens sponsorisés et d'annonces pour mobiles.</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0307449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33969" r="34961" b="2131"/>
          <a:stretch/>
        </p:blipFill>
        <p:spPr>
          <a:xfrm>
            <a:off x="-3810" y="-45720"/>
            <a:ext cx="12211050" cy="692658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pic>
      <p:sp>
        <p:nvSpPr>
          <p:cNvPr id="3" name="Rectangle 2"/>
          <p:cNvSpPr/>
          <p:nvPr/>
        </p:nvSpPr>
        <p:spPr bwMode="auto">
          <a:xfrm>
            <a:off x="2202872" y="6181630"/>
            <a:ext cx="4655128" cy="399011"/>
          </a:xfrm>
          <a:prstGeom prst="rect">
            <a:avLst/>
          </a:prstGeom>
          <a:no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fr-FR" sz="1000" dirty="0">
                <a:solidFill>
                  <a:schemeClr val="tx1">
                    <a:lumMod val="75000"/>
                  </a:schemeClr>
                </a:solidFill>
              </a:rPr>
              <a:t>Données internes Microsoft, échelle mondiale, 3e trimestre exercice 2017.​</a:t>
            </a:r>
            <a:endParaRPr lang="fr-FR" sz="1000" kern="0" dirty="0">
              <a:solidFill>
                <a:schemeClr val="tx1">
                  <a:lumMod val="75000"/>
                </a:schemeClr>
              </a:solidFill>
            </a:endParaRPr>
          </a:p>
        </p:txBody>
      </p:sp>
      <p:sp>
        <p:nvSpPr>
          <p:cNvPr id="7" name="Title 2"/>
          <p:cNvSpPr txBox="1">
            <a:spLocks/>
          </p:cNvSpPr>
          <p:nvPr/>
        </p:nvSpPr>
        <p:spPr>
          <a:xfrm>
            <a:off x="518371" y="616441"/>
            <a:ext cx="10668001" cy="609600"/>
          </a:xfrm>
          <a:prstGeom prst="rect">
            <a:avLst/>
          </a:prstGeom>
        </p:spPr>
        <p:txBody>
          <a:bodyPr lIns="0" tIns="0" rIns="0" bIns="0" anchor="t" anchorCtr="0"/>
          <a:lstStyle>
            <a:lvl1pPr algn="l" defTabSz="685750" rtl="0" eaLnBrk="1" latinLnBrk="0" hangingPunct="1">
              <a:lnSpc>
                <a:spcPct val="90000"/>
              </a:lnSpc>
              <a:spcBef>
                <a:spcPct val="0"/>
              </a:spcBef>
              <a:buNone/>
              <a:defRPr lang="en-US" sz="2800" b="0" kern="1200" cap="none" spc="0" baseline="0">
                <a:ln w="3175">
                  <a:noFill/>
                </a:ln>
                <a:solidFill>
                  <a:schemeClr val="tx1"/>
                </a:solidFill>
                <a:effectLst/>
                <a:latin typeface="+mn-lt"/>
                <a:ea typeface="+mn-ea"/>
                <a:cs typeface="Arial" charset="0"/>
              </a:defRPr>
            </a:lvl1pPr>
          </a:lstStyle>
          <a:p>
            <a:pPr lvl="0">
              <a:defRPr/>
            </a:pPr>
            <a:r>
              <a:rPr lang="fr-FR" sz="4400" dirty="0">
                <a:latin typeface="Segoe UI Light" panose="020B0502040204020203" pitchFamily="34" charset="0"/>
              </a:rPr>
              <a:t>L'intégration de Bing ouvre des portes</a:t>
            </a:r>
            <a:br>
              <a:rPr lang="fr-FR" sz="4400" dirty="0"/>
            </a:br>
            <a:endParaRPr lang="fr-FR" sz="4000" dirty="0"/>
          </a:p>
        </p:txBody>
      </p:sp>
      <p:pic>
        <p:nvPicPr>
          <p:cNvPr id="36" name="Picture 35"/>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18371" y="1950643"/>
            <a:ext cx="2863458" cy="512559"/>
          </a:xfrm>
          <a:prstGeom prst="rect">
            <a:avLst/>
          </a:prstGeom>
        </p:spPr>
      </p:pic>
      <p:pic>
        <p:nvPicPr>
          <p:cNvPr id="9" name="Picture 8"/>
          <p:cNvPicPr>
            <a:picLocks noChangeAspect="1"/>
          </p:cNvPicPr>
          <p:nvPr/>
        </p:nvPicPr>
        <p:blipFill>
          <a:blip r:embed="rId5"/>
          <a:stretch>
            <a:fillRect/>
          </a:stretch>
        </p:blipFill>
        <p:spPr>
          <a:xfrm>
            <a:off x="275877" y="6096000"/>
            <a:ext cx="936734" cy="502788"/>
          </a:xfrm>
          <a:prstGeom prst="rect">
            <a:avLst/>
          </a:prstGeom>
        </p:spPr>
      </p:pic>
      <p:sp>
        <p:nvSpPr>
          <p:cNvPr id="10" name="Picture Placeholder 8"/>
          <p:cNvSpPr>
            <a:spLocks noGrp="1"/>
          </p:cNvSpPr>
          <p:nvPr>
            <p:ph type="pic" sz="quarter" idx="13"/>
          </p:nvPr>
        </p:nvSpPr>
        <p:spPr>
          <a:xfrm>
            <a:off x="8753168" y="6019800"/>
            <a:ext cx="3048000" cy="457200"/>
          </a:xfrm>
        </p:spPr>
      </p:sp>
      <p:sp>
        <p:nvSpPr>
          <p:cNvPr id="11" name="Content Placeholder 3"/>
          <p:cNvSpPr txBox="1">
            <a:spLocks/>
          </p:cNvSpPr>
          <p:nvPr/>
        </p:nvSpPr>
        <p:spPr>
          <a:xfrm>
            <a:off x="349289" y="2709665"/>
            <a:ext cx="3199975" cy="1237219"/>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32563">
              <a:spcBef>
                <a:spcPts val="0"/>
              </a:spcBef>
              <a:spcAft>
                <a:spcPts val="0"/>
              </a:spcAft>
              <a:buSzPct val="90000"/>
            </a:pPr>
            <a:r>
              <a:rPr lang="fr-FR" sz="2000" dirty="0"/>
              <a:t>+ de </a:t>
            </a:r>
            <a:r>
              <a:rPr lang="fr-FR" sz="2800" b="1" dirty="0"/>
              <a:t>500 M</a:t>
            </a:r>
            <a:r>
              <a:rPr lang="fr-FR" sz="2000" dirty="0"/>
              <a:t> d'appareils exécutant Windows 10</a:t>
            </a:r>
            <a:endParaRPr lang="en-US" sz="2000" dirty="0">
              <a:gradFill>
                <a:gsLst>
                  <a:gs pos="57143">
                    <a:srgbClr val="FFFFFF"/>
                  </a:gs>
                  <a:gs pos="67000">
                    <a:srgbClr val="FFFFFF"/>
                  </a:gs>
                </a:gsLst>
                <a:lin ang="0" scaled="0"/>
              </a:gradFill>
              <a:latin typeface="Segoe UI" panose="020B0502040204020203" pitchFamily="34" charset="0"/>
              <a:cs typeface="Segoe UI" panose="020B0502040204020203" pitchFamily="34" charset="0"/>
            </a:endParaRPr>
          </a:p>
        </p:txBody>
      </p:sp>
      <p:sp>
        <p:nvSpPr>
          <p:cNvPr id="12" name="Content Placeholder 3"/>
          <p:cNvSpPr txBox="1">
            <a:spLocks/>
          </p:cNvSpPr>
          <p:nvPr/>
        </p:nvSpPr>
        <p:spPr>
          <a:xfrm>
            <a:off x="349289" y="4043867"/>
            <a:ext cx="4063132" cy="1514218"/>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32563">
              <a:spcBef>
                <a:spcPts val="0"/>
              </a:spcBef>
              <a:spcAft>
                <a:spcPts val="0"/>
              </a:spcAft>
              <a:buSzPct val="90000"/>
            </a:pPr>
            <a:r>
              <a:rPr lang="fr-FR" sz="2800" b="1" dirty="0"/>
              <a:t>96 %</a:t>
            </a:r>
            <a:r>
              <a:rPr lang="fr-FR" sz="2000" dirty="0"/>
              <a:t> de nos clients professionnels prennent actuellement part à des projets pilotes sur Windows 10</a:t>
            </a:r>
            <a:endParaRPr lang="en-US" sz="2000" dirty="0">
              <a:gradFill>
                <a:gsLst>
                  <a:gs pos="57143">
                    <a:srgbClr val="FFFFFF"/>
                  </a:gs>
                  <a:gs pos="67000">
                    <a:srgbClr val="FFFFFF"/>
                  </a:gs>
                </a:gsLst>
                <a:lin ang="0" scaled="0"/>
              </a:gradFill>
              <a:latin typeface="Segoe UI" panose="020B0502040204020203" pitchFamily="34" charset="0"/>
              <a:cs typeface="Segoe UI" panose="020B0502040204020203" pitchFamily="34" charset="0"/>
            </a:endParaRPr>
          </a:p>
        </p:txBody>
      </p:sp>
      <p:sp>
        <p:nvSpPr>
          <p:cNvPr id="13" name="Content Placeholder 3"/>
          <p:cNvSpPr txBox="1">
            <a:spLocks/>
          </p:cNvSpPr>
          <p:nvPr/>
        </p:nvSpPr>
        <p:spPr>
          <a:xfrm>
            <a:off x="4412421" y="2679787"/>
            <a:ext cx="4537269" cy="1237219"/>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32563">
              <a:spcBef>
                <a:spcPts val="0"/>
              </a:spcBef>
              <a:spcAft>
                <a:spcPts val="0"/>
              </a:spcAft>
              <a:buSzPct val="90000"/>
            </a:pPr>
            <a:r>
              <a:rPr lang="fr-FR" sz="2800" b="1" dirty="0"/>
              <a:t>48 %</a:t>
            </a:r>
            <a:r>
              <a:rPr lang="fr-FR" sz="2000" dirty="0"/>
              <a:t> des recherches effectuées sur les sites détenus et exploités par Bing le sont depuis Windows 10</a:t>
            </a:r>
            <a:endParaRPr lang="en-US" sz="2000" dirty="0">
              <a:gradFill>
                <a:gsLst>
                  <a:gs pos="57143">
                    <a:srgbClr val="FFFFFF"/>
                  </a:gs>
                  <a:gs pos="67000">
                    <a:srgbClr val="FFFFFF"/>
                  </a:gs>
                </a:gsLst>
                <a:lin ang="0" scaled="0"/>
              </a:gradFill>
              <a:latin typeface="Segoe UI" panose="020B0502040204020203" pitchFamily="34" charset="0"/>
              <a:cs typeface="Segoe UI" panose="020B0502040204020203" pitchFamily="34" charset="0"/>
            </a:endParaRPr>
          </a:p>
        </p:txBody>
      </p:sp>
      <p:sp>
        <p:nvSpPr>
          <p:cNvPr id="14" name="Content Placeholder 3"/>
          <p:cNvSpPr txBox="1">
            <a:spLocks/>
          </p:cNvSpPr>
          <p:nvPr/>
        </p:nvSpPr>
        <p:spPr>
          <a:xfrm>
            <a:off x="4412421" y="4043867"/>
            <a:ext cx="2811825" cy="1514218"/>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32563">
              <a:spcBef>
                <a:spcPts val="0"/>
              </a:spcBef>
              <a:spcAft>
                <a:spcPts val="0"/>
              </a:spcAft>
              <a:buSzPct val="90000"/>
            </a:pPr>
            <a:r>
              <a:rPr lang="fr-FR" sz="2000" dirty="0"/>
              <a:t>Une croissance supérieure de </a:t>
            </a:r>
            <a:r>
              <a:rPr lang="fr-FR" sz="2800" b="1" dirty="0"/>
              <a:t>150 % </a:t>
            </a:r>
            <a:r>
              <a:rPr lang="fr-FR" sz="2000" dirty="0"/>
              <a:t>par rapport à Windows 7</a:t>
            </a:r>
            <a:endParaRPr lang="en-US" sz="2000" dirty="0">
              <a:gradFill>
                <a:gsLst>
                  <a:gs pos="57143">
                    <a:srgbClr val="FFFFFF"/>
                  </a:gs>
                  <a:gs pos="67000">
                    <a:srgbClr val="FFFFFF"/>
                  </a:gs>
                </a:gsLst>
                <a:lin ang="0" scaled="0"/>
              </a:gra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77653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300"/>
                                  </p:stCondLst>
                                  <p:childTnLst>
                                    <p:animMotion origin="layout" path="M -4.54174E-6 3.84022E-6 L -4.54174E-6 0.04153 " pathEditMode="relative" rAng="0" ptsTypes="AA">
                                      <p:cBhvr>
                                        <p:cTn id="9" dur="600" spd="-100000" fill="hold"/>
                                        <p:tgtEl>
                                          <p:spTgt spid="11"/>
                                        </p:tgtEl>
                                        <p:attrNameLst>
                                          <p:attrName>ppt_x</p:attrName>
                                          <p:attrName>ppt_y</p:attrName>
                                        </p:attrNameLst>
                                      </p:cBhvr>
                                      <p:rCtr x="0" y="2065"/>
                                    </p:animMotion>
                                  </p:childTnLst>
                                </p:cTn>
                              </p:par>
                              <p:par>
                                <p:cTn id="10" presetID="10" presetClass="entr" presetSubtype="0" fill="hold" grpId="0" nodeType="withEffect">
                                  <p:stCondLst>
                                    <p:cond delay="4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400"/>
                                  </p:stCondLst>
                                  <p:childTnLst>
                                    <p:animMotion origin="layout" path="M -4.54174E-6 3.84022E-6 L -4.54174E-6 0.04153 " pathEditMode="relative" rAng="0" ptsTypes="AA">
                                      <p:cBhvr>
                                        <p:cTn id="14" dur="600" spd="-100000" fill="hold"/>
                                        <p:tgtEl>
                                          <p:spTgt spid="12"/>
                                        </p:tgtEl>
                                        <p:attrNameLst>
                                          <p:attrName>ppt_x</p:attrName>
                                          <p:attrName>ppt_y</p:attrName>
                                        </p:attrNameLst>
                                      </p:cBhvr>
                                      <p:rCtr x="0" y="2065"/>
                                    </p:animMotion>
                                  </p:childTnLst>
                                </p:cTn>
                              </p:par>
                              <p:par>
                                <p:cTn id="15" presetID="10"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500"/>
                                  </p:stCondLst>
                                  <p:childTnLst>
                                    <p:animMotion origin="layout" path="M -4.54174E-6 3.84022E-6 L -4.54174E-6 0.04153 " pathEditMode="relative" rAng="0" ptsTypes="AA">
                                      <p:cBhvr>
                                        <p:cTn id="19" dur="600" spd="-100000" fill="hold"/>
                                        <p:tgtEl>
                                          <p:spTgt spid="13"/>
                                        </p:tgtEl>
                                        <p:attrNameLst>
                                          <p:attrName>ppt_x</p:attrName>
                                          <p:attrName>ppt_y</p:attrName>
                                        </p:attrNameLst>
                                      </p:cBhvr>
                                      <p:rCtr x="0" y="2065"/>
                                    </p:animMotion>
                                  </p:childTnLst>
                                </p:cTn>
                              </p:par>
                              <p:par>
                                <p:cTn id="20" presetID="10" presetClass="entr" presetSubtype="0" fill="hold" grpId="0" nodeType="withEffect">
                                  <p:stCondLst>
                                    <p:cond delay="6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grpId="1" nodeType="withEffect">
                                  <p:stCondLst>
                                    <p:cond delay="600"/>
                                  </p:stCondLst>
                                  <p:childTnLst>
                                    <p:animMotion origin="layout" path="M -4.54174E-6 3.84022E-6 L -4.54174E-6 0.04153 " pathEditMode="relative" rAng="0" ptsTypes="AA">
                                      <p:cBhvr>
                                        <p:cTn id="24" dur="600" spd="-100000" fill="hold"/>
                                        <p:tgtEl>
                                          <p:spTgt spid="14"/>
                                        </p:tgtEl>
                                        <p:attrNameLst>
                                          <p:attrName>ppt_x</p:attrName>
                                          <p:attrName>ppt_y</p:attrName>
                                        </p:attrNameLst>
                                      </p:cBhvr>
                                      <p:rCtr x="0" y="2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15" name="Right Triangle 14"/>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3" name="Text Placeholder 2"/>
          <p:cNvSpPr>
            <a:spLocks noGrp="1"/>
          </p:cNvSpPr>
          <p:nvPr>
            <p:ph type="body" sz="quarter" idx="11"/>
          </p:nvPr>
        </p:nvSpPr>
        <p:spPr>
          <a:xfrm>
            <a:off x="395404" y="1077665"/>
            <a:ext cx="7996428" cy="526520"/>
          </a:xfrm>
        </p:spPr>
        <p:txBody>
          <a:bodyPr/>
          <a:lstStyle/>
          <a:p>
            <a:r>
              <a:rPr lang="fr-FR" dirty="0">
                <a:solidFill>
                  <a:schemeClr val="bg1"/>
                </a:solidFill>
              </a:rPr>
              <a:t>Importez aisément des campagnes Google AdWords dans Bing Ads.</a:t>
            </a:r>
          </a:p>
        </p:txBody>
      </p:sp>
      <p:sp>
        <p:nvSpPr>
          <p:cNvPr id="4" name="Text Placeholder 3"/>
          <p:cNvSpPr>
            <a:spLocks noGrp="1"/>
          </p:cNvSpPr>
          <p:nvPr>
            <p:ph type="body" sz="quarter" idx="12"/>
          </p:nvPr>
        </p:nvSpPr>
        <p:spPr>
          <a:xfrm>
            <a:off x="762000" y="2868914"/>
            <a:ext cx="3854116" cy="1986390"/>
          </a:xfrm>
        </p:spPr>
        <p:txBody>
          <a:bodyPr/>
          <a:lstStyle/>
          <a:p>
            <a:r>
              <a:rPr lang="fr-FR" sz="2400" dirty="0">
                <a:solidFill>
                  <a:schemeClr val="tx1"/>
                </a:solidFill>
              </a:rPr>
              <a:t>Inutile de recréer vos annonces de toutes pièces. </a:t>
            </a:r>
            <a:r>
              <a:rPr lang="fr-FR" sz="2400" dirty="0"/>
              <a:t>Vous pouvez importer vos campagnes publicitaires existantes </a:t>
            </a:r>
            <a:r>
              <a:rPr lang="fr-FR" sz="2400" dirty="0">
                <a:solidFill>
                  <a:schemeClr val="tx1"/>
                </a:solidFill>
              </a:rPr>
              <a:t>grâce à l'outil </a:t>
            </a:r>
            <a:r>
              <a:rPr lang="fr-FR" sz="2400" dirty="0">
                <a:solidFill>
                  <a:schemeClr val="tx1"/>
                </a:solidFill>
                <a:hlinkClick r:id="rId3"/>
              </a:rPr>
              <a:t>d'importation de Google</a:t>
            </a:r>
            <a:r>
              <a:rPr lang="fr-FR" sz="2400" dirty="0"/>
              <a:t>.</a:t>
            </a:r>
          </a:p>
        </p:txBody>
      </p:sp>
      <p:grpSp>
        <p:nvGrpSpPr>
          <p:cNvPr id="6" name="Group 5"/>
          <p:cNvGrpSpPr/>
          <p:nvPr/>
        </p:nvGrpSpPr>
        <p:grpSpPr>
          <a:xfrm>
            <a:off x="4953000" y="2281241"/>
            <a:ext cx="5138928" cy="3129259"/>
            <a:chOff x="3429000" y="2281238"/>
            <a:chExt cx="5138928" cy="3129259"/>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2555537"/>
              <a:ext cx="5138928" cy="2854960"/>
            </a:xfrm>
            <a:prstGeom prst="rect">
              <a:avLst/>
            </a:prstGeom>
            <a:ln>
              <a:solidFill>
                <a:schemeClr val="accent3"/>
              </a:solidFill>
            </a:ln>
          </p:spPr>
        </p:pic>
        <p:sp>
          <p:nvSpPr>
            <p:cNvPr id="2" name="Rectangle 1"/>
            <p:cNvSpPr/>
            <p:nvPr/>
          </p:nvSpPr>
          <p:spPr bwMode="auto">
            <a:xfrm>
              <a:off x="3957639" y="2281238"/>
              <a:ext cx="209550" cy="71437"/>
            </a:xfrm>
            <a:prstGeom prst="rect">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kern="0" dirty="0">
                <a:gradFill>
                  <a:gsLst>
                    <a:gs pos="0">
                      <a:srgbClr val="FFFFFF"/>
                    </a:gs>
                    <a:gs pos="100000">
                      <a:srgbClr val="FFFFFF"/>
                    </a:gs>
                  </a:gsLst>
                  <a:lin ang="5400000" scaled="0"/>
                </a:gradFill>
              </a:endParaRPr>
            </a:p>
          </p:txBody>
        </p:sp>
      </p:grpSp>
      <p:sp>
        <p:nvSpPr>
          <p:cNvPr id="8" name="Text Placeholder 7"/>
          <p:cNvSpPr>
            <a:spLocks noGrp="1"/>
          </p:cNvSpPr>
          <p:nvPr>
            <p:ph type="body" sz="quarter" idx="10"/>
          </p:nvPr>
        </p:nvSpPr>
        <p:spPr>
          <a:xfrm>
            <a:off x="395404" y="388537"/>
            <a:ext cx="10518402" cy="502708"/>
          </a:xfrm>
        </p:spPr>
        <p:txBody>
          <a:bodyPr/>
          <a:lstStyle/>
          <a:p>
            <a:r>
              <a:rPr lang="fr-FR" sz="4000" dirty="0">
                <a:solidFill>
                  <a:schemeClr val="bg1"/>
                </a:solidFill>
                <a:latin typeface="+mj-lt"/>
              </a:rPr>
              <a:t>Développez des campagnes performantes</a:t>
            </a:r>
          </a:p>
        </p:txBody>
      </p:sp>
      <p:sp>
        <p:nvSpPr>
          <p:cNvPr id="16"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1940986313"/>
      </p:ext>
    </p:extLst>
  </p:cSld>
  <p:clrMapOvr>
    <a:masterClrMapping/>
  </p:clrMapOvr>
  <p:transition>
    <p:fade/>
  </p:transition>
</p:sld>
</file>

<file path=ppt/theme/theme1.xml><?xml version="1.0" encoding="utf-8"?>
<a:theme xmlns:a="http://schemas.openxmlformats.org/drawingml/2006/main" name="Bing_Divider_Template_4x3">
  <a:themeElements>
    <a:clrScheme name="2016 Bing">
      <a:dk1>
        <a:srgbClr val="505050"/>
      </a:dk1>
      <a:lt1>
        <a:srgbClr val="FFFFFF"/>
      </a:lt1>
      <a:dk2>
        <a:srgbClr val="737373"/>
      </a:dk2>
      <a:lt2>
        <a:srgbClr val="D2D2D2"/>
      </a:lt2>
      <a:accent1>
        <a:srgbClr val="008272"/>
      </a:accent1>
      <a:accent2>
        <a:srgbClr val="00B294"/>
      </a:accent2>
      <a:accent3>
        <a:srgbClr val="004B50"/>
      </a:accent3>
      <a:accent4>
        <a:srgbClr val="002050"/>
      </a:accent4>
      <a:accent5>
        <a:srgbClr val="0078D7"/>
      </a:accent5>
      <a:accent6>
        <a:srgbClr val="00BCF2"/>
      </a:accent6>
      <a:hlink>
        <a:srgbClr val="0078D7"/>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Presentation1" id="{DD7ECB12-58F3-433A-9EA5-0CA3974E04E3}" vid="{F0EA4DF5-A101-47F6-8EAD-4682022ED4B5}"/>
    </a:ext>
  </a:extLst>
</a:theme>
</file>

<file path=ppt/theme/theme2.xml><?xml version="1.0" encoding="utf-8"?>
<a:theme xmlns:a="http://schemas.openxmlformats.org/drawingml/2006/main" name="1_Bing_Logo_Template_4x3">
  <a:themeElements>
    <a:clrScheme name="2016 Bing">
      <a:dk1>
        <a:srgbClr val="505050"/>
      </a:dk1>
      <a:lt1>
        <a:srgbClr val="FFFFFF"/>
      </a:lt1>
      <a:dk2>
        <a:srgbClr val="737373"/>
      </a:dk2>
      <a:lt2>
        <a:srgbClr val="D2D2D2"/>
      </a:lt2>
      <a:accent1>
        <a:srgbClr val="008272"/>
      </a:accent1>
      <a:accent2>
        <a:srgbClr val="00B294"/>
      </a:accent2>
      <a:accent3>
        <a:srgbClr val="004B50"/>
      </a:accent3>
      <a:accent4>
        <a:srgbClr val="002050"/>
      </a:accent4>
      <a:accent5>
        <a:srgbClr val="0078D7"/>
      </a:accent5>
      <a:accent6>
        <a:srgbClr val="00BCF2"/>
      </a:accent6>
      <a:hlink>
        <a:srgbClr val="0078D7"/>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Presentation1" id="{DD7ECB12-58F3-433A-9EA5-0CA3974E04E3}" vid="{8E57687A-015B-4328-9E11-077D9809C90D}"/>
    </a:ext>
  </a:extLst>
</a:theme>
</file>

<file path=ppt/theme/theme3.xml><?xml version="1.0" encoding="utf-8"?>
<a:theme xmlns:a="http://schemas.openxmlformats.org/drawingml/2006/main" name="5_8-30757_Bing_Brand_Light">
  <a:themeElements>
    <a:clrScheme name="Custom 3">
      <a:dk1>
        <a:srgbClr val="505050"/>
      </a:dk1>
      <a:lt1>
        <a:srgbClr val="FFFFFF"/>
      </a:lt1>
      <a:dk2>
        <a:srgbClr val="008272"/>
      </a:dk2>
      <a:lt2>
        <a:srgbClr val="EAEAEA"/>
      </a:lt2>
      <a:accent1>
        <a:srgbClr val="008272"/>
      </a:accent1>
      <a:accent2>
        <a:srgbClr val="004B50"/>
      </a:accent2>
      <a:accent3>
        <a:srgbClr val="0078D7"/>
      </a:accent3>
      <a:accent4>
        <a:srgbClr val="002050"/>
      </a:accent4>
      <a:accent5>
        <a:srgbClr val="5C2D91"/>
      </a:accent5>
      <a:accent6>
        <a:srgbClr val="D83B01"/>
      </a:accent6>
      <a:hlink>
        <a:srgbClr val="00B294"/>
      </a:hlink>
      <a:folHlink>
        <a:srgbClr val="00B29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olidays Insights 2016 - 16x8" id="{5D5797FF-38D5-4A04-BAEF-BF7EA9A08516}" vid="{465A1329-0612-4805-8119-0A21C66C3AFB}"/>
    </a:ext>
  </a:extLst>
</a:theme>
</file>

<file path=ppt/theme/theme4.xml><?xml version="1.0" encoding="utf-8"?>
<a:theme xmlns:a="http://schemas.openxmlformats.org/drawingml/2006/main" name="8-50065_BingAds_Brand_Light_16x9">
  <a:themeElements>
    <a:clrScheme name="Custom 1">
      <a:dk1>
        <a:srgbClr val="505050"/>
      </a:dk1>
      <a:lt1>
        <a:srgbClr val="FFFFFF"/>
      </a:lt1>
      <a:dk2>
        <a:srgbClr val="008272"/>
      </a:dk2>
      <a:lt2>
        <a:srgbClr val="EAEAEA"/>
      </a:lt2>
      <a:accent1>
        <a:srgbClr val="008272"/>
      </a:accent1>
      <a:accent2>
        <a:srgbClr val="004B50"/>
      </a:accent2>
      <a:accent3>
        <a:srgbClr val="0078D7"/>
      </a:accent3>
      <a:accent4>
        <a:srgbClr val="002050"/>
      </a:accent4>
      <a:accent5>
        <a:srgbClr val="00BCF2"/>
      </a:accent5>
      <a:accent6>
        <a:srgbClr val="00B294"/>
      </a:accent6>
      <a:hlink>
        <a:srgbClr val="00B294"/>
      </a:hlink>
      <a:folHlink>
        <a:srgbClr val="00B29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ing_Brand_Template_16x9.potx" id="{99068AF5-8583-47D8-B44E-350C048D4A61}" vid="{D17A824C-FCAD-4ED4-853E-FA5BCCF5295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Bing 2013">
      <a:dk1>
        <a:srgbClr val="505050"/>
      </a:dk1>
      <a:lt1>
        <a:srgbClr val="FFFFFF"/>
      </a:lt1>
      <a:dk2>
        <a:srgbClr val="737373"/>
      </a:dk2>
      <a:lt2>
        <a:srgbClr val="E1E0DF"/>
      </a:lt2>
      <a:accent1>
        <a:srgbClr val="FFB900"/>
      </a:accent1>
      <a:accent2>
        <a:srgbClr val="FF8C00"/>
      </a:accent2>
      <a:accent3>
        <a:srgbClr val="A3A3A3"/>
      </a:accent3>
      <a:accent4>
        <a:srgbClr val="D2D2D2"/>
      </a:accent4>
      <a:accent5>
        <a:srgbClr val="B4009E"/>
      </a:accent5>
      <a:accent6>
        <a:srgbClr val="68217A"/>
      </a:accent6>
      <a:hlink>
        <a:srgbClr val="006DD4"/>
      </a:hlink>
      <a:folHlink>
        <a:srgbClr val="00366A"/>
      </a:folHlink>
    </a:clrScheme>
    <a:fontScheme name="Segoe 201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F79F6C55A8F8A94AB3BB69A96D949C5F" ma:contentTypeVersion="11" ma:contentTypeDescription="" ma:contentTypeScope="" ma:versionID="0d18e59087f594dac6762903048b6b8e">
  <xsd:schema xmlns:xsd="http://www.w3.org/2001/XMLSchema" xmlns:xs="http://www.w3.org/2001/XMLSchema" xmlns:p="http://schemas.microsoft.com/office/2006/metadata/properties" xmlns:ns1="http://schemas.microsoft.com/sharepoint/v3" xmlns:ns2="230e9df3-be65-4c73-a93b-d1236ebd677e" xmlns:ns3="230E9DF3-BE65-4C73-A93B-D1236EBD677E" targetNamespace="http://schemas.microsoft.com/office/2006/metadata/properties" ma:root="true" ma:fieldsID="4552b467e5fc2d3f51ab4054669bae46" ns1:_="" ns2:_="" ns3:_="">
    <xsd:import namespace="http://schemas.microsoft.com/sharepoint/v3"/>
    <xsd:import namespace="230e9df3-be65-4c73-a93b-d1236ebd677e"/>
    <xsd:import namespace="230E9DF3-BE65-4C73-A93B-D1236EBD677E"/>
    <xsd:element name="properties">
      <xsd:complexType>
        <xsd:sequence>
          <xsd:element name="documentManagement">
            <xsd:complexType>
              <xsd:all>
                <xsd:element ref="ns2:DocumentDescription" minOccurs="0"/>
                <xsd:element ref="ns2:Owner" minOccurs="0"/>
                <xsd:element ref="ns3:PublishDate" minOccurs="0"/>
                <xsd:element ref="ns1:PublishingPageContent" minOccurs="0"/>
                <xsd:element ref="ns2:Thumbnail1" minOccurs="0"/>
                <xsd:element ref="ns1:AverageRating" minOccurs="0"/>
                <xsd:element ref="ns1:PublishingExpirationDate" minOccurs="0"/>
                <xsd:element ref="ns3:ApplyWorkflowRules" minOccurs="0"/>
                <xsd:element ref="ns2:ContentID" minOccurs="0"/>
                <xsd:element ref="ns2:Coowner" minOccurs="0"/>
                <xsd:element ref="ns1:RatingCount" minOccurs="0"/>
                <xsd:element ref="ns2:Blog_x0020_Name" minOccurs="0"/>
                <xsd:element ref="ns2:FolderExtensions" minOccurs="0"/>
                <xsd:element ref="ns2:ParentID1" minOccurs="0"/>
                <xsd:element ref="ns2:eb54ac91059940029a3cc8a4ff5af673" minOccurs="0"/>
                <xsd:element ref="ns1:ReportOwner" minOccurs="0"/>
                <xsd:element ref="ns2:bf80e81150e248c48aa8cffdf0021a1f"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1:RoutingRuleDescription"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PageContent" ma:index="8"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2" nillable="true" ma:displayName="Rating (0-5)" ma:decimals="2" ma:description="Average value of all the ratings that have been submitted" ma:internalName="AverageRating" ma:readOnly="true">
      <xsd:simpleType>
        <xsd:restriction base="dms:Number"/>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atingCount" ma:index="30" nillable="true" ma:displayName="Number of Ratings" ma:decimals="0" ma:description="Number of ratings submitted" ma:internalName="RatingCount" ma:readOnly="true">
      <xsd:simpleType>
        <xsd:restriction base="dms:Number"/>
      </xsd:simpleType>
    </xsd:element>
    <xsd:element name="ReportOwner" ma:index="38"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outingRuleDescription" ma:index="67" nillable="true" ma:displayName="Description" ma:description="" ma:hidden="true"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2"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3"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umbnail1" ma:index="9"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5" nillable="true" ma:displayName="Content ID" ma:internalName="ContentID" ma:readOnly="false">
      <xsd:simpleType>
        <xsd:restriction base="dms:Text">
          <xsd:maxLength value="255"/>
        </xsd:restriction>
      </xsd:simpleType>
    </xsd:element>
    <xsd:element name="Coowner" ma:index="21"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_x0020_Name" ma:index="32" nillable="true" ma:displayName="Blog Name" ma:description="Title of an Infopedia Blog" ma:internalName="Blog_x0020_Name">
      <xsd:simpleType>
        <xsd:restriction base="dms:Text">
          <xsd:maxLength value="255"/>
        </xsd:restriction>
      </xsd:simpleType>
    </xsd:element>
    <xsd:element name="FolderExtensions" ma:index="35" nillable="true" ma:displayName="Folder Extensions" ma:description="On-DocSet sub folder to support inactive documents views." ma:internalName="FolderExtensions">
      <xsd:simpleType>
        <xsd:restriction base="dms:Unknown"/>
      </xsd:simpleType>
    </xsd:element>
    <xsd:element name="ParentID1" ma:index="36"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eb54ac91059940029a3cc8a4ff5af673" ma:index="37"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75959882-f55e-4c60-b487-677404d6eb92}" ma:internalName="TaxCatchAll" ma:showField="CatchAllData" ma:web="054e6bbe-120b-4a90-820e-7d38d4b7fd04">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75959882-f55e-4c60-b487-677404d6eb92}" ma:internalName="TaxCatchAllLabel" ma:readOnly="true" ma:showField="CatchAllDataLabel" ma:web="054e6bbe-120b-4a90-820e-7d38d4b7fd04">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Confidentiality" ma:default="5;#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SMSG Extended 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ternalName="_dlc_DocId" ma:readOnly="true">
      <xsd:simpleType>
        <xsd:restriction base="dms:Text"/>
      </xsd:simpleType>
    </xsd:element>
    <xsd:element name="_dlc_DocIdUrl" ma:index="6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4" nillable="true" ma:displayName="PublishDate" ma:description="Used in Blog Posts, this date is used to specify the Blog Article Date." ma:format="DateOnly" ma:internalName="PublishDate">
      <xsd:simpleType>
        <xsd:restriction base="dms:DateTime"/>
      </xsd:simpleType>
    </xsd:element>
    <xsd:element name="ApplyWorkflowRules" ma:index="14"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4.xml><?xml version="1.0" encoding="utf-8"?>
<outs:outSpaceData xmlns:outs="http://schemas.microsoft.com/office/2009/outspace/metadata">
  <outs:relatedDates>
    <outs:relatedDate>
      <outs:type>3</outs:type>
      <outs:displayName>Last Modified</outs:displayName>
      <outs:dateTime>2009-10-15T17:30:48Z</outs:dateTime>
      <outs:isPinned>true</outs:isPinned>
    </outs:relatedDate>
    <outs:relatedDate>
      <outs:type>2</outs:type>
      <outs:displayName>Created</outs:displayName>
      <outs:dateTime>2009-05-12T21:03:29Z</outs:dateTime>
      <outs:isPinned>true</outs:isPinned>
    </outs:relatedDate>
    <outs:relatedDate>
      <outs:type>4</outs:type>
      <outs:displayName>Last Printed</outs:displayName>
      <outs:dateTime>2009-07-31T18:50:29Z</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Frederick Savoye</outs:displayName>
          <outs:accountName/>
        </outs:relatedPerson>
      </outs:people>
      <outs:source>0</outs:source>
      <outs:isPinned>true</outs:isPinned>
    </outs:relatedPeopleItem>
    <outs:relatedPeopleItem>
      <outs:category>Last modified by</outs:category>
      <outs:people>
        <outs:relatedPerson>
          <outs:displayName>Todd Schwartz</outs:displayName>
          <outs:accountName/>
        </outs:relatedPerson>
      </outs:people>
      <outs:source>0</outs:source>
      <outs:isPinned>true</outs:isPinned>
    </outs:relatedPeopleItem>
    <outs:relatedPeopleItem>
      <outs:category>Manager</outs:category>
      <outs:people>
        <outs:relatedPerson>
          <outs:displayName>&lt;Content Manager Name Here&gt;</outs:displayName>
          <outs:accountName/>
        </outs:relatedPerson>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documentManagement>
    <_dlc_DocId xmlns="230e9df3-be65-4c73-a93b-d1236ebd677e">G06KC-2086615907-12073</_dlc_DocId>
    <_dlc_DocIdUrl xmlns="230e9df3-be65-4c73-a93b-d1236ebd677e">
      <Url>https://microsoft.sharepoint.com/sites/Infopedia_G06KC/_layouts/15/DocIdRedir.aspx?ID=G06KC-2086615907-12073</Url>
      <Description>G06KC-2086615907-12073</Description>
    </_dlc_DocIdUrl>
    <DocumentDescription xmlns="230e9df3-be65-4c73-a93b-d1236ebd677e">Customizable presentation to help your clients understand the value of Bing Ads (also included in Agency Welcome Kit).</DocumentDescription>
    <i1b478372f814787abd313030b81fcb2 xmlns="230e9df3-be65-4c73-a93b-d1236ebd677e">
      <Terms xmlns="http://schemas.microsoft.com/office/infopath/2007/PartnerControls"/>
    </i1b478372f814787abd313030b81fcb2>
    <ef109fd36bcf4bcd9dd945731030600b xmlns="230e9df3-be65-4c73-a93b-d1236ebd677e">
      <Terms xmlns="http://schemas.microsoft.com/office/infopath/2007/PartnerControls">
        <TermInfo xmlns="http://schemas.microsoft.com/office/infopath/2007/PartnerControls">
          <TermName xmlns="http://schemas.microsoft.com/office/infopath/2007/PartnerControls">France</TermName>
          <TermId xmlns="http://schemas.microsoft.com/office/infopath/2007/PartnerControls">543c76f4-8403-41a5-bd33-e7c7af90b8bc</TermId>
        </TermInfo>
      </Terms>
    </ef109fd36bcf4bcd9dd945731030600b>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presentation materials</TermName>
          <TermId xmlns="http://schemas.microsoft.com/office/infopath/2007/PartnerControls">7e967e7d-c50c-4512-9142-b60809a45202</TermId>
        </TermInfo>
      </Terms>
    </hd9637eefc984b85b6097c6374e15725>
    <Coowner xmlns="230e9df3-be65-4c73-a93b-d1236ebd677e">
      <UserInfo>
        <DisplayName>i:0#.f|membership|v-anwilb@microsoft.com</DisplayName>
        <AccountId>8268</AccountId>
        <AccountType/>
      </UserInfo>
      <UserInfo>
        <DisplayName>i:0#.f|membership|v-dadenc@microsoft.com</DisplayName>
        <AccountId>63</AccountId>
        <AccountType/>
      </UserInfo>
      <UserInfo>
        <DisplayName>i:0#.f|membership|v-emrobe@microsoft.com</DisplayName>
        <AccountId>2071</AccountId>
        <AccountType/>
      </UserInfo>
      <UserInfo>
        <DisplayName>i:0#.f|membership|v-melijo@microsoft.com</DisplayName>
        <AccountId>126</AccountId>
        <AccountType/>
      </UserInfo>
      <UserInfo>
        <DisplayName>i:0#.f|membership|v-chdoyl@microsoft.com</DisplayName>
        <AccountId>58</AccountId>
        <AccountType/>
      </UserInfo>
    </Coowner>
    <k21a64daf20d4502b2796a1c6b8ce6c8 xmlns="230e9df3-be65-4c73-a93b-d1236ebd677e">
      <Terms xmlns="http://schemas.microsoft.com/office/infopath/2007/PartnerControls"/>
    </k21a64daf20d4502b2796a1c6b8ce6c8>
    <FolderExtensions xmlns="230e9df3-be65-4c73-a93b-d1236ebd677e" xsi:nil="true"/>
    <Thumbnail1 xmlns="230e9df3-be65-4c73-a93b-d1236ebd677e">
      <Url xsi:nil="true"/>
      <Description xsi:nil="true"/>
    </Thumbnail1>
    <ga0c0bf70a6644469c61b3efa7025301 xmlns="230e9df3-be65-4c73-a93b-d1236ebd677e">
      <Terms xmlns="http://schemas.microsoft.com/office/infopath/2007/PartnerControls"/>
    </ga0c0bf70a6644469c61b3efa7025301>
    <TaxKeywordTaxHTField xmlns="230e9df3-be65-4c73-a93b-d1236ebd677e">
      <Terms xmlns="http://schemas.microsoft.com/office/infopath/2007/PartnerControls"/>
    </TaxKeywordTaxHTField>
    <m6d26e40ac264097a006193f92232ece xmlns="230e9df3-be65-4c73-a93b-d1236ebd677e">
      <Terms xmlns="http://schemas.microsoft.com/office/infopath/2007/PartnerControls"/>
    </m6d26e40ac264097a006193f92232ece>
    <PublishDate xmlns="230E9DF3-BE65-4C73-A93B-D1236EBD677E">2017-07-18T07:00:00+00:00</PublishDate>
    <Blog_x0020_Name xmlns="230e9df3-be65-4c73-a93b-d1236ebd677e" xsi:nil="true"/>
    <ContentID xmlns="230e9df3-be65-4c73-a93b-d1236ebd677e" xsi:nil="true"/>
    <b4224c12c78d42ea9b214de0badf8358 xmlns="230e9df3-be65-4c73-a93b-d1236ebd677e">
      <Terms xmlns="http://schemas.microsoft.com/office/infopath/2007/PartnerControls"/>
    </b4224c12c78d42ea9b214de0badf8358>
    <i0d941ee1e744ffea7aeee9924c91cbb xmlns="230e9df3-be65-4c73-a93b-d1236ebd677e">
      <Terms xmlns="http://schemas.microsoft.com/office/infopath/2007/PartnerControls"/>
    </i0d941ee1e744ffea7aeee9924c91cbb>
    <ec5b2ad5c27b45fb8a00a1f27c7ce1ae xmlns="230e9df3-be65-4c73-a93b-d1236ebd677e">
      <Terms xmlns="http://schemas.microsoft.com/office/infopath/2007/PartnerControls"/>
    </ec5b2ad5c27b45fb8a00a1f27c7ce1ae>
    <Owner xmlns="230e9df3-be65-4c73-a93b-d1236ebd677e">
      <UserInfo>
        <DisplayName>Shivi Saxena</DisplayName>
        <AccountId>1519</AccountId>
        <AccountType/>
      </UserInfo>
    </Owner>
    <PublishingExpirationDate xmlns="http://schemas.microsoft.com/sharepoint/v3" xsi:nil="true"/>
    <b60f8d2dbb984f349d80d8196897f4d3 xmlns="230e9df3-be65-4c73-a93b-d1236ebd677e">
      <Terms xmlns="http://schemas.microsoft.com/office/infopath/2007/PartnerControls"/>
    </b60f8d2dbb984f349d80d8196897f4d3>
    <ConfidentialityTaxHTField0 xmlns="230e9df3-be65-4c73-a93b-d1236ebd677e">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Bing Ads Domain</TermName>
          <TermId xmlns="http://schemas.microsoft.com/office/infopath/2007/PartnerControls">4873219f-ebc7-4a9d-b771-5c014ea68acd</TermId>
        </TermInfo>
        <TermInfo xmlns="http://schemas.microsoft.com/office/infopath/2007/PartnerControls">
          <TermName xmlns="http://schemas.microsoft.com/office/infopath/2007/PartnerControls">Microsoft Advertising</TermName>
          <TermId xmlns="http://schemas.microsoft.com/office/infopath/2007/PartnerControls">f3a47ec5-2b32-47f1-8ea1-1152721f22e6</TermId>
        </TermInfo>
      </Terms>
    </eb54ac91059940029a3cc8a4ff5af673>
    <k20e0dfa74bf4e44818db03027b0ccd8 xmlns="230e9df3-be65-4c73-a93b-d1236ebd677e">
      <Terms xmlns="http://schemas.microsoft.com/office/infopath/2007/PartnerControls"/>
    </k20e0dfa74bf4e44818db03027b0ccd8>
    <PublishingPageContent xmlns="http://schemas.microsoft.com/sharepoint/v3" xsi:nil="true"/>
    <l3c3ea61849e4288a8acc49bb5388e8c xmlns="230e9df3-be65-4c73-a93b-d1236ebd677e">
      <Terms xmlns="http://schemas.microsoft.com/office/infopath/2007/PartnerControls"/>
    </l3c3ea61849e4288a8acc49bb5388e8c>
    <ParentID1 xmlns="230e9df3-be65-4c73-a93b-d1236ebd677e">G06KC-1-7128</ParentID1>
    <mb88723863e1404388ba3733387d48df xmlns="230e9df3-be65-4c73-a93b-d1236ebd677e">
      <Terms xmlns="http://schemas.microsoft.com/office/infopath/2007/PartnerControls">
        <TermInfo xmlns="http://schemas.microsoft.com/office/infopath/2007/PartnerControls">
          <TermName xmlns="http://schemas.microsoft.com/office/infopath/2007/PartnerControls">resellers</TermName>
          <TermId xmlns="http://schemas.microsoft.com/office/infopath/2007/PartnerControls">ea29ae73-f953-456c-8c44-ce5c63d1d491</TermId>
        </TermInfo>
        <TermInfo xmlns="http://schemas.microsoft.com/office/infopath/2007/PartnerControls">
          <TermName xmlns="http://schemas.microsoft.com/office/infopath/2007/PartnerControls">small and medium businesses</TermName>
          <TermId xmlns="http://schemas.microsoft.com/office/infopath/2007/PartnerControls">e51c11b8-7e3f-446f-bf9c-3067e1ee0a26</TermId>
        </TermInfo>
      </Terms>
    </mb88723863e1404388ba3733387d48df>
    <od9986d31974458fb3007746ec0bce5f xmlns="230e9df3-be65-4c73-a93b-d1236ebd677e">
      <Terms xmlns="http://schemas.microsoft.com/office/infopath/2007/PartnerControls">
        <TermInfo xmlns="http://schemas.microsoft.com/office/infopath/2007/PartnerControls">
          <TermName xmlns="http://schemas.microsoft.com/office/infopath/2007/PartnerControls">French</TermName>
          <TermId xmlns="http://schemas.microsoft.com/office/infopath/2007/PartnerControls">d5c87378-44d0-4cf2-9c7b-f9eb1bbd577a</TermId>
        </TermInfo>
      </Terms>
    </od9986d31974458fb3007746ec0bce5f>
    <kf34bcdc8fc34e479d3f94c6210e8e27 xmlns="230e9df3-be65-4c73-a93b-d1236ebd677e">
      <Terms xmlns="http://schemas.microsoft.com/office/infopath/2007/PartnerControls"/>
    </kf34bcdc8fc34e479d3f94c6210e8e27>
    <bf80e81150e248c48aa8cffdf0021a1f xmlns="230e9df3-be65-4c73-a93b-d1236ebd677e">
      <Terms xmlns="http://schemas.microsoft.com/office/infopath/2007/PartnerControls"/>
    </bf80e81150e248c48aa8cffdf0021a1f>
    <ApplyWorkflowRules xmlns="230E9DF3-BE65-4C73-A93B-D1236EBD677E" xsi:nil="true"/>
    <m6c7b4717b6346e6a075a59dd47eac69 xmlns="230e9df3-be65-4c73-a93b-d1236ebd677e">
      <Terms xmlns="http://schemas.microsoft.com/office/infopath/2007/PartnerControls"/>
    </m6c7b4717b6346e6a075a59dd47eac69>
    <TaxCatchAll xmlns="230e9df3-be65-4c73-a93b-d1236ebd677e">
      <Value>49</Value>
      <Value>218</Value>
      <Value>13</Value>
      <Value>279</Value>
      <Value>82</Value>
      <Value>92</Value>
      <Value>210</Value>
      <Value>72</Value>
    </TaxCatchAll>
    <RoutingRuleDescription xmlns="http://schemas.microsoft.com/sharepoint/v3" xsi:nil="true"/>
    <ReportOwner xmlns="http://schemas.microsoft.com/sharepoint/v3">
      <UserInfo>
        <DisplayName/>
        <AccountId xsi:nil="true"/>
        <AccountType/>
      </UserInfo>
    </ReportOwner>
  </documentManagement>
</p:properties>
</file>

<file path=customXml/itemProps1.xml><?xml version="1.0" encoding="utf-8"?>
<ds:datastoreItem xmlns:ds="http://schemas.openxmlformats.org/officeDocument/2006/customXml" ds:itemID="{B06A260C-4A9F-4163-A632-303454E07503}">
  <ds:schemaRefs>
    <ds:schemaRef ds:uri="http://schemas.microsoft.com/sharepoint/events"/>
  </ds:schemaRefs>
</ds:datastoreItem>
</file>

<file path=customXml/itemProps2.xml><?xml version="1.0" encoding="utf-8"?>
<ds:datastoreItem xmlns:ds="http://schemas.openxmlformats.org/officeDocument/2006/customXml" ds:itemID="{DB1620BA-2028-46F2-970B-514000571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1FC2B3-C2EA-4846-9CFF-67C220D94C12}">
  <ds:schemaRefs>
    <ds:schemaRef ds:uri="Microsoft.SharePoint.Taxonomy.ContentTypeSync"/>
  </ds:schemaRefs>
</ds:datastoreItem>
</file>

<file path=customXml/itemProps4.xml><?xml version="1.0" encoding="utf-8"?>
<ds:datastoreItem xmlns:ds="http://schemas.openxmlformats.org/officeDocument/2006/customXml" ds:itemID="{B6E2042D-428B-45CE-9B54-A2CCE1810FF0}">
  <ds:schemaRefs>
    <ds:schemaRef ds:uri="http://schemas.microsoft.com/office/2009/outspace/metadata"/>
  </ds:schemaRefs>
</ds:datastoreItem>
</file>

<file path=customXml/itemProps5.xml><?xml version="1.0" encoding="utf-8"?>
<ds:datastoreItem xmlns:ds="http://schemas.openxmlformats.org/officeDocument/2006/customXml" ds:itemID="{CACAA01E-7289-41E5-B797-18B2DCC59D14}">
  <ds:schemaRefs>
    <ds:schemaRef ds:uri="http://schemas.microsoft.com/sharepoint/v3/contenttype/forms"/>
  </ds:schemaRefs>
</ds:datastoreItem>
</file>

<file path=customXml/itemProps6.xml><?xml version="1.0" encoding="utf-8"?>
<ds:datastoreItem xmlns:ds="http://schemas.openxmlformats.org/officeDocument/2006/customXml" ds:itemID="{21AD8F12-4AD7-4BF0-9821-48EF95E008BC}">
  <ds:schemaRefs>
    <ds:schemaRef ds:uri="http://purl.org/dc/dcmitype/"/>
    <ds:schemaRef ds:uri="http://schemas.microsoft.com/office/2006/documentManagement/types"/>
    <ds:schemaRef ds:uri="230e9df3-be65-4c73-a93b-d1236ebd677e"/>
    <ds:schemaRef ds:uri="http://purl.org/dc/elements/1.1/"/>
    <ds:schemaRef ds:uri="http://schemas.microsoft.com/office/infopath/2007/PartnerControls"/>
    <ds:schemaRef ds:uri="http://purl.org/dc/terms/"/>
    <ds:schemaRef ds:uri="http://schemas.openxmlformats.org/package/2006/metadata/core-properties"/>
    <ds:schemaRef ds:uri="230E9DF3-BE65-4C73-A93B-D1236EBD677E"/>
    <ds:schemaRef ds:uri="http://schemas.microsoft.com/sharepoint/v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Bing2013_Template_4_3d_kathleen_dd3</Template>
  <TotalTime>4358</TotalTime>
  <Words>2937</Words>
  <Application>Microsoft Office PowerPoint</Application>
  <PresentationFormat>Widescreen</PresentationFormat>
  <Paragraphs>181</Paragraphs>
  <Slides>16</Slides>
  <Notes>16</Notes>
  <HiddenSlides>2</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Segoe Pro Light</vt:lpstr>
      <vt:lpstr>Arial</vt:lpstr>
      <vt:lpstr>Segoe Light</vt:lpstr>
      <vt:lpstr>Segoe UI</vt:lpstr>
      <vt:lpstr>Segoe UI Light</vt:lpstr>
      <vt:lpstr>Calibri</vt:lpstr>
      <vt:lpstr>Bing_Divider_Template_4x3</vt:lpstr>
      <vt:lpstr>1_Bing_Logo_Template_4x3</vt:lpstr>
      <vt:lpstr>5_8-30757_Bing_Brand_Light</vt:lpstr>
      <vt:lpstr>8-50065_BingAds_Brand_Light_16x9</vt:lpstr>
      <vt:lpstr>PowerPoint Presentation</vt:lpstr>
      <vt:lpstr>Stimulez la croissance de votre entreprise grâce à Bing 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Ads agency thru-partner presentation (FR-FR)</dc:title>
  <dc:creator>David Delmar (Allyis Inc)</dc:creator>
  <cp:keywords/>
  <cp:lastModifiedBy>Darren Dencklau (Allyis Inc)</cp:lastModifiedBy>
  <cp:revision>153</cp:revision>
  <cp:lastPrinted>2011-05-10T17:02:46Z</cp:lastPrinted>
  <dcterms:created xsi:type="dcterms:W3CDTF">2013-11-16T00:33:17Z</dcterms:created>
  <dcterms:modified xsi:type="dcterms:W3CDTF">2017-11-30T00:13:45Z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0x0101000E4CB7077FEE4FF7AE86D4A500EEC780030016C849C62B10EB41ACA8C7EEDEF40BB200F79F6C55A8F8A94AB3BB69A96D949C5F</vt:lpwstr>
  </property>
  <property fmtid="{D5CDD505-2E9C-101B-9397-08002B2CF9AE}" pid="3" name="TaxKeyword">
    <vt:lpwstr/>
  </property>
  <property fmtid="{D5CDD505-2E9C-101B-9397-08002B2CF9AE}" pid="4" name="Audiences">
    <vt:lpwstr>218;#resellers|ea29ae73-f953-456c-8c44-ce5c63d1d491;#210;#small and medium businesses|e51c11b8-7e3f-446f-bf9c-3067e1ee0a26</vt:lpwstr>
  </property>
  <property fmtid="{D5CDD505-2E9C-101B-9397-08002B2CF9AE}" pid="5" name="BusinessArchitecture">
    <vt:lpwstr/>
  </property>
  <property fmtid="{D5CDD505-2E9C-101B-9397-08002B2CF9AE}" pid="6" name="Products">
    <vt:lpwstr/>
  </property>
  <property fmtid="{D5CDD505-2E9C-101B-9397-08002B2CF9AE}" pid="7" name="Region">
    <vt:lpwstr>279;#France|543c76f4-8403-41a5-bd33-e7c7af90b8bc</vt:lpwstr>
  </property>
  <property fmtid="{D5CDD505-2E9C-101B-9397-08002B2CF9AE}" pid="8" name="Segments">
    <vt:lpwstr/>
  </property>
  <property fmtid="{D5CDD505-2E9C-101B-9397-08002B2CF9AE}" pid="9" name="Confidentiality">
    <vt:lpwstr>13;#customer ready|8986c41d-21c5-4f8f-8a12-ea4625b46858</vt:lpwstr>
  </property>
  <property fmtid="{D5CDD505-2E9C-101B-9397-08002B2CF9AE}" pid="10" name="ActivitiesAndPrograms">
    <vt:lpwstr/>
  </property>
  <property fmtid="{D5CDD505-2E9C-101B-9397-08002B2CF9AE}" pid="11" name="Partners">
    <vt:lpwstr/>
  </property>
  <property fmtid="{D5CDD505-2E9C-101B-9397-08002B2CF9AE}" pid="12" name="Groups">
    <vt:lpwstr/>
  </property>
  <property fmtid="{D5CDD505-2E9C-101B-9397-08002B2CF9AE}" pid="13" name="Topics">
    <vt:lpwstr/>
  </property>
  <property fmtid="{D5CDD505-2E9C-101B-9397-08002B2CF9AE}" pid="14" name="Industries">
    <vt:lpwstr/>
  </property>
  <property fmtid="{D5CDD505-2E9C-101B-9397-08002B2CF9AE}" pid="15" name="Roles">
    <vt:lpwstr/>
  </property>
  <property fmtid="{D5CDD505-2E9C-101B-9397-08002B2CF9AE}" pid="16" name="SMSGDomain">
    <vt:lpwstr>72;#Bing Ads Domain|4873219f-ebc7-4a9d-b771-5c014ea68acd;#92;#Microsoft Advertising|f3a47ec5-2b32-47f1-8ea1-1152721f22e6</vt:lpwstr>
  </property>
  <property fmtid="{D5CDD505-2E9C-101B-9397-08002B2CF9AE}" pid="17" name="Competitors">
    <vt:lpwstr/>
  </property>
  <property fmtid="{D5CDD505-2E9C-101B-9397-08002B2CF9AE}" pid="18" name="_dlc_DocIdItemGuid">
    <vt:lpwstr>6b9bf661-1e4f-44d9-b8ee-4f1d3194c4da</vt:lpwstr>
  </property>
  <property fmtid="{D5CDD505-2E9C-101B-9397-08002B2CF9AE}" pid="19" name="p1cd454bacc149bfbcfd764edd279de7">
    <vt:lpwstr/>
  </property>
  <property fmtid="{D5CDD505-2E9C-101B-9397-08002B2CF9AE}" pid="20" name="hd9637eefc984b85b6097c6374e15725">
    <vt:lpwstr/>
  </property>
  <property fmtid="{D5CDD505-2E9C-101B-9397-08002B2CF9AE}" pid="21" name="od9986d31974458fb3007746ec0bce5f">
    <vt:lpwstr/>
  </property>
  <property fmtid="{D5CDD505-2E9C-101B-9397-08002B2CF9AE}" pid="22" name="ItemType">
    <vt:lpwstr>82;#presentation materials|7e967e7d-c50c-4512-9142-b60809a45202</vt:lpwstr>
  </property>
  <property fmtid="{D5CDD505-2E9C-101B-9397-08002B2CF9AE}" pid="23" name="LearningDeliveryMethod">
    <vt:lpwstr/>
  </property>
  <property fmtid="{D5CDD505-2E9C-101B-9397-08002B2CF9AE}" pid="24" name="b44e519ee8e049fab039bfb983e345fb">
    <vt:lpwstr/>
  </property>
  <property fmtid="{D5CDD505-2E9C-101B-9397-08002B2CF9AE}" pid="25" name="hc819eef8a214488a7bbc1aa7c878513">
    <vt:lpwstr/>
  </property>
  <property fmtid="{D5CDD505-2E9C-101B-9397-08002B2CF9AE}" pid="26" name="m6d26e40ac264097a006193f92232ece">
    <vt:lpwstr/>
  </property>
  <property fmtid="{D5CDD505-2E9C-101B-9397-08002B2CF9AE}" pid="27" name="SMSGTags">
    <vt:lpwstr/>
  </property>
  <property fmtid="{D5CDD505-2E9C-101B-9397-08002B2CF9AE}" pid="28" name="EnterpriseDomainTags">
    <vt:lpwstr/>
  </property>
  <property fmtid="{D5CDD505-2E9C-101B-9397-08002B2CF9AE}" pid="29" name="l311460e3fdf46688abc31ddb7bdc05a">
    <vt:lpwstr/>
  </property>
  <property fmtid="{D5CDD505-2E9C-101B-9397-08002B2CF9AE}" pid="30" name="d2af5dae5ea040e28a1cff09510bf60b">
    <vt:lpwstr/>
  </property>
  <property fmtid="{D5CDD505-2E9C-101B-9397-08002B2CF9AE}" pid="31" name="_docset_NoMedatataSyncRequired">
    <vt:lpwstr>False</vt:lpwstr>
  </property>
  <property fmtid="{D5CDD505-2E9C-101B-9397-08002B2CF9AE}" pid="32" name="Languages">
    <vt:lpwstr>49;#French|d5c87378-44d0-4cf2-9c7b-f9eb1bbd577a</vt:lpwstr>
  </property>
  <property fmtid="{D5CDD505-2E9C-101B-9397-08002B2CF9AE}" pid="33" name="messageframeworktype">
    <vt:lpwstr/>
  </property>
  <property fmtid="{D5CDD505-2E9C-101B-9397-08002B2CF9AE}" pid="34" name="TechnicalLevel">
    <vt:lpwstr/>
  </property>
  <property fmtid="{D5CDD505-2E9C-101B-9397-08002B2CF9AE}" pid="35" name="LearningOrganization">
    <vt:lpwstr/>
  </property>
  <property fmtid="{D5CDD505-2E9C-101B-9397-08002B2CF9AE}" pid="36" name="DocumentDescription">
    <vt:lpwstr/>
  </property>
  <property fmtid="{D5CDD505-2E9C-101B-9397-08002B2CF9AE}" pid="37" name="WorkflowChangePath">
    <vt:lpwstr>b271c015-ac7a-4c7d-aa37-2005f49ef194,5;b271c015-ac7a-4c7d-aa37-2005f49ef194,5;b271c015-ac7a-4c7d-aa37-2005f49ef194,8;b271c015-ac7a-4c7d-aa37-2005f49ef194,8;ccbae0f9-e0da-449c-999f-22ced57b79a2,14;ccbae0f9-e0da-449c-999f-22ced57b79a2,14;d3cfb7fb-f902-4bf7-</vt:lpwstr>
  </property>
  <property fmtid="{D5CDD505-2E9C-101B-9397-08002B2CF9AE}" pid="38" name="eb54ac91059940029a3cc8a4ff5af673">
    <vt:lpwstr>Bing Ads Domain|4873219f-ebc7-4a9d-b771-5c014ea68acd;Online Services Division|e2f8a4a8-7357-47ae-a45b-f96c9de494a4</vt:lpwstr>
  </property>
  <property fmtid="{D5CDD505-2E9C-101B-9397-08002B2CF9AE}" pid="39" name="k20e0dfa74bf4e44818db03027b0ccd8">
    <vt:lpwstr/>
  </property>
  <property fmtid="{D5CDD505-2E9C-101B-9397-08002B2CF9AE}" pid="40" name="i1b478372f814787abd313030b81fcb2">
    <vt:lpwstr/>
  </property>
  <property fmtid="{D5CDD505-2E9C-101B-9397-08002B2CF9AE}" pid="41" name="ef109fd36bcf4bcd9dd945731030600b">
    <vt:lpwstr/>
  </property>
  <property fmtid="{D5CDD505-2E9C-101B-9397-08002B2CF9AE}" pid="42" name="Coowner">
    <vt:lpwstr>8268;#i:0#.f|membership|v-anwilb@microsoft.com;#63;#i:0#.f|membership|v-dadenc@microsoft.com;#2071;#i:0#.f|membership|v-emrobe@microsoft.com;#126;#i:0#.f|membership|v-melijo@microsoft.com;#58;#i:0#.f|membership|v-chdoyl@microsoft.com</vt:lpwstr>
  </property>
  <property fmtid="{D5CDD505-2E9C-101B-9397-08002B2CF9AE}" pid="43" name="k21a64daf20d4502b2796a1c6b8ce6c8">
    <vt:lpwstr/>
  </property>
  <property fmtid="{D5CDD505-2E9C-101B-9397-08002B2CF9AE}" pid="44" name="l3c3ea61849e4288a8acc49bb5388e8c">
    <vt:lpwstr>Advertising and Online|3c64fab4-efbd-4994-a7b7-eaa770142f69</vt:lpwstr>
  </property>
  <property fmtid="{D5CDD505-2E9C-101B-9397-08002B2CF9AE}" pid="45" name="ldac8aee9d1f469e8cd8c3f8d6a615f2">
    <vt:lpwstr/>
  </property>
  <property fmtid="{D5CDD505-2E9C-101B-9397-08002B2CF9AE}" pid="46" name="ParentID1">
    <vt:lpwstr>G06KC-1-7128</vt:lpwstr>
  </property>
  <property fmtid="{D5CDD505-2E9C-101B-9397-08002B2CF9AE}" pid="47" name="mb88723863e1404388ba3733387d48df">
    <vt:lpwstr/>
  </property>
  <property fmtid="{D5CDD505-2E9C-101B-9397-08002B2CF9AE}" pid="48" name="kf34bcdc8fc34e479d3f94c6210e8e27">
    <vt:lpwstr/>
  </property>
  <property fmtid="{D5CDD505-2E9C-101B-9397-08002B2CF9AE}" pid="49" name="bf80e81150e248c48aa8cffdf0021a1f">
    <vt:lpwstr>Bing Ads|66f38dfc-4b41-4024-87fe-ea39b772ddae</vt:lpwstr>
  </property>
  <property fmtid="{D5CDD505-2E9C-101B-9397-08002B2CF9AE}" pid="50" name="m6c7b4717b6346e6a075a59dd47eac69">
    <vt:lpwstr/>
  </property>
  <property fmtid="{D5CDD505-2E9C-101B-9397-08002B2CF9AE}" pid="51" name="FolderExtensions">
    <vt:lpwstr/>
  </property>
  <property fmtid="{D5CDD505-2E9C-101B-9397-08002B2CF9AE}" pid="52" name="TaxCatchAll">
    <vt:lpwstr>6;#Online Services Division|e2f8a4a8-7357-47ae-a45b-f96c9de494a4;#13;#Advertising and Online|3c64fab4-efbd-4994-a7b7-eaa770142f69;#718;#Bing Ads Domain|4873219f-ebc7-4a9d-b771-5c014ea68acd;#1;#Microsoft confidential|461efa83-0283-486a-a8d5-943328f3693f;#7</vt:lpwstr>
  </property>
  <property fmtid="{D5CDD505-2E9C-101B-9397-08002B2CF9AE}" pid="53" name="TaxKeywordTaxHTField">
    <vt:lpwstr/>
  </property>
  <property fmtid="{D5CDD505-2E9C-101B-9397-08002B2CF9AE}" pid="54" name="b4224c12c78d42ea9b214de0badf8358">
    <vt:lpwstr/>
  </property>
  <property fmtid="{D5CDD505-2E9C-101B-9397-08002B2CF9AE}" pid="55" name="i0d941ee1e744ffea7aeee9924c91cbb">
    <vt:lpwstr/>
  </property>
  <property fmtid="{D5CDD505-2E9C-101B-9397-08002B2CF9AE}" pid="56" name="ec5b2ad5c27b45fb8a00a1f27c7ce1ae">
    <vt:lpwstr/>
  </property>
  <property fmtid="{D5CDD505-2E9C-101B-9397-08002B2CF9AE}" pid="57" name="Owner">
    <vt:lpwstr>1519</vt:lpwstr>
  </property>
  <property fmtid="{D5CDD505-2E9C-101B-9397-08002B2CF9AE}" pid="58" name="b60f8d2dbb984f349d80d8196897f4d3">
    <vt:lpwstr/>
  </property>
  <property fmtid="{D5CDD505-2E9C-101B-9397-08002B2CF9AE}" pid="59" name="ConfidentialityTaxHTField0">
    <vt:lpwstr>Microsoft confidential|461efa83-0283-486a-a8d5-943328f3693f</vt:lpwstr>
  </property>
  <property fmtid="{D5CDD505-2E9C-101B-9397-08002B2CF9AE}" pid="60" name="ExperienceContentType">
    <vt:lpwstr/>
  </property>
  <property fmtid="{D5CDD505-2E9C-101B-9397-08002B2CF9AE}" pid="61" name="MSIP_Label_f42aa342-8706-4288-bd11-ebb85995028c_Enabled">
    <vt:lpwstr>True</vt:lpwstr>
  </property>
  <property fmtid="{D5CDD505-2E9C-101B-9397-08002B2CF9AE}" pid="62" name="MSIP_Label_f42aa342-8706-4288-bd11-ebb85995028c_SiteId">
    <vt:lpwstr>72f988bf-86f1-41af-91ab-2d7cd011db47</vt:lpwstr>
  </property>
  <property fmtid="{D5CDD505-2E9C-101B-9397-08002B2CF9AE}" pid="63" name="MSIP_Label_f42aa342-8706-4288-bd11-ebb85995028c_Owner">
    <vt:lpwstr>v-dadenc@microsoft.com</vt:lpwstr>
  </property>
  <property fmtid="{D5CDD505-2E9C-101B-9397-08002B2CF9AE}" pid="64" name="MSIP_Label_f42aa342-8706-4288-bd11-ebb85995028c_SetDate">
    <vt:lpwstr>2017-11-30T00:13:27.6406501Z</vt:lpwstr>
  </property>
  <property fmtid="{D5CDD505-2E9C-101B-9397-08002B2CF9AE}" pid="65" name="MSIP_Label_f42aa342-8706-4288-bd11-ebb85995028c_Name">
    <vt:lpwstr>General</vt:lpwstr>
  </property>
  <property fmtid="{D5CDD505-2E9C-101B-9397-08002B2CF9AE}" pid="66" name="MSIP_Label_f42aa342-8706-4288-bd11-ebb85995028c_Application">
    <vt:lpwstr>Microsoft Azure Information Protection</vt:lpwstr>
  </property>
  <property fmtid="{D5CDD505-2E9C-101B-9397-08002B2CF9AE}" pid="67" name="MSIP_Label_f42aa342-8706-4288-bd11-ebb85995028c_Extended_MSFT_Method">
    <vt:lpwstr>Automatic</vt:lpwstr>
  </property>
  <property fmtid="{D5CDD505-2E9C-101B-9397-08002B2CF9AE}" pid="68" name="Sensitivity">
    <vt:lpwstr>General</vt:lpwstr>
  </property>
</Properties>
</file>