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6" r:id="rId7"/>
  </p:sldMasterIdLst>
  <p:notesMasterIdLst>
    <p:notesMasterId r:id="rId49"/>
  </p:notesMasterIdLst>
  <p:sldIdLst>
    <p:sldId id="302" r:id="rId8"/>
    <p:sldId id="303" r:id="rId9"/>
    <p:sldId id="263" r:id="rId10"/>
    <p:sldId id="270" r:id="rId11"/>
    <p:sldId id="277" r:id="rId12"/>
    <p:sldId id="284" r:id="rId13"/>
    <p:sldId id="296" r:id="rId14"/>
    <p:sldId id="295" r:id="rId15"/>
    <p:sldId id="285" r:id="rId16"/>
    <p:sldId id="297" r:id="rId17"/>
    <p:sldId id="291" r:id="rId18"/>
    <p:sldId id="264" r:id="rId19"/>
    <p:sldId id="271" r:id="rId20"/>
    <p:sldId id="278" r:id="rId21"/>
    <p:sldId id="286" r:id="rId22"/>
    <p:sldId id="298" r:id="rId23"/>
    <p:sldId id="292" r:id="rId24"/>
    <p:sldId id="265" r:id="rId25"/>
    <p:sldId id="272" r:id="rId26"/>
    <p:sldId id="279" r:id="rId27"/>
    <p:sldId id="287" r:id="rId28"/>
    <p:sldId id="299" r:id="rId29"/>
    <p:sldId id="293" r:id="rId30"/>
    <p:sldId id="288" r:id="rId31"/>
    <p:sldId id="300" r:id="rId32"/>
    <p:sldId id="294" r:id="rId33"/>
    <p:sldId id="266" r:id="rId34"/>
    <p:sldId id="273" r:id="rId35"/>
    <p:sldId id="280" r:id="rId36"/>
    <p:sldId id="267" r:id="rId37"/>
    <p:sldId id="274" r:id="rId38"/>
    <p:sldId id="281" r:id="rId39"/>
    <p:sldId id="268" r:id="rId40"/>
    <p:sldId id="275" r:id="rId41"/>
    <p:sldId id="282" r:id="rId42"/>
    <p:sldId id="289" r:id="rId43"/>
    <p:sldId id="301" r:id="rId44"/>
    <p:sldId id="290" r:id="rId45"/>
    <p:sldId id="269" r:id="rId46"/>
    <p:sldId id="276" r:id="rId47"/>
    <p:sldId id="283" r:id="rId48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22" autoAdjust="0"/>
    <p:restoredTop sz="96370" autoAdjust="0"/>
  </p:normalViewPr>
  <p:slideViewPr>
    <p:cSldViewPr>
      <p:cViewPr varScale="1">
        <p:scale>
          <a:sx n="59" d="100"/>
          <a:sy n="59" d="100"/>
        </p:scale>
        <p:origin x="108" y="4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8" Type="http://schemas.openxmlformats.org/officeDocument/2006/relationships/slide" Target="slides/slide1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Documents\Adcopy_Sitelink%20Analysis_Holiday_Deck_HeatMap_01Nov2015-31Dec2015(Round1..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Documents\Adcopy_Sitelink%20Analysis_Holiday_Deck_HeatMap_01Nov2015-31Dec2015(Round1...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Documents\Adcopy_Sitelink%20Analysis_Holiday_Deck_HeatMap_01Nov2015-31Dec2015(Round1...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AppData\Local\Microsoft\Windows\INetCache\Content.Outlook\MJ1WQQPE\Adcopy_Sitelink%20Analysis_Holiday_Deck_HeatMap_01Nov2015-31Dec2015(Round2...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Documents\Adcopy_Sitelink%20Analysis_Holiday_Deck_HeatMap_01Nov2015-31Dec2015(Round1...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AppData\Local\Microsoft\Windows\INetCache\Content.Outlook\MJ1WQQPE\Adcopy_Sitelink%20Analysis_Holiday_Deck_HeatMap_01Nov2015-31Dec2015(Round2..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AppData\Local\Microsoft\Windows\INetCache\Content.Outlook\MJ1WQQPE\Adcopy_Sitelink%20Analysis_Holiday_Deck_HeatMap_01Nov2015-31Dec2015(Round2...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Documents\Adcopy_Sitelink%20Analysis_Holiday_Deck_HeatMap_01Nov2015-31Dec2015(Round1...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AppData\Local\Microsoft\Windows\INetCache\Content.Outlook\MJ1WQQPE\Adcopy_Sitelink%20Analysis_Holiday_Deck_HeatMap_01Nov2015-31Dec2015(Round2...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Documents\Adcopy_Sitelink%20Analysis_Holiday_Deck_HeatMap_01Nov2015-31Dec2015(Round1...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AppData\Local\Microsoft\Windows\INetCache\Content.Outlook\MJ1WQQPE\Adcopy_Sitelink%20Analysis_Holiday_Deck_HeatMap_01Nov2015-31Dec2015(Round2...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AppData\Local\Microsoft\Windows\INetCache\Content.Outlook\MJ1WQQPE\Adcopy_Sitelink%20Analysis_Holiday_Deck_HeatMap_01Nov2015-31Dec2015(Round2...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-iairv\Documents\Adcopy_Sitelink%20Analysis_Holiday_Deck_HeatMap_01Nov2015-31Dec2015(Round1...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Apparel&amp;Accessories 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'Apparel&amp;Accessories_Data'!$I$5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'Apparel&amp;Accessories_Data'!$H$6:$H$15</c:f>
              <c:strCache>
                <c:ptCount val="10"/>
                <c:pt idx="0">
                  <c:v>Footwear</c:v>
                </c:pt>
                <c:pt idx="1">
                  <c:v>Call To Action</c:v>
                </c:pt>
                <c:pt idx="2">
                  <c:v>Superlatives</c:v>
                </c:pt>
                <c:pt idx="3">
                  <c:v>Style</c:v>
                </c:pt>
                <c:pt idx="4">
                  <c:v>Online</c:v>
                </c:pt>
                <c:pt idx="5">
                  <c:v>Brands</c:v>
                </c:pt>
                <c:pt idx="6">
                  <c:v>Sales</c:v>
                </c:pt>
                <c:pt idx="7">
                  <c:v>Official Site</c:v>
                </c:pt>
                <c:pt idx="8">
                  <c:v>Deals/Discounts</c:v>
                </c:pt>
                <c:pt idx="9">
                  <c:v>Seasonal</c:v>
                </c:pt>
              </c:strCache>
            </c:strRef>
          </c:cat>
          <c:val>
            <c:numRef>
              <c:f>'Apparel&amp;Accessories_Data'!$I$6:$I$15</c:f>
              <c:numCache>
                <c:formatCode>General</c:formatCode>
                <c:ptCount val="10"/>
                <c:pt idx="0">
                  <c:v>1167</c:v>
                </c:pt>
                <c:pt idx="1">
                  <c:v>3416</c:v>
                </c:pt>
                <c:pt idx="2">
                  <c:v>2369</c:v>
                </c:pt>
                <c:pt idx="3">
                  <c:v>3295</c:v>
                </c:pt>
                <c:pt idx="4">
                  <c:v>1127</c:v>
                </c:pt>
                <c:pt idx="5">
                  <c:v>1043</c:v>
                </c:pt>
                <c:pt idx="6">
                  <c:v>1335</c:v>
                </c:pt>
                <c:pt idx="7">
                  <c:v>258</c:v>
                </c:pt>
                <c:pt idx="8">
                  <c:v>1303</c:v>
                </c:pt>
                <c:pt idx="9">
                  <c:v>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A-4644-A281-417C06784B3F}"/>
            </c:ext>
          </c:extLst>
        </c:ser>
        <c:ser>
          <c:idx val="1"/>
          <c:order val="1"/>
          <c:tx>
            <c:strRef>
              <c:f>'Apparel&amp;Accessories_Data'!$J$5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'Apparel&amp;Accessories_Data'!$H$6:$H$15</c:f>
              <c:strCache>
                <c:ptCount val="10"/>
                <c:pt idx="0">
                  <c:v>Footwear</c:v>
                </c:pt>
                <c:pt idx="1">
                  <c:v>Call To Action</c:v>
                </c:pt>
                <c:pt idx="2">
                  <c:v>Superlatives</c:v>
                </c:pt>
                <c:pt idx="3">
                  <c:v>Style</c:v>
                </c:pt>
                <c:pt idx="4">
                  <c:v>Online</c:v>
                </c:pt>
                <c:pt idx="5">
                  <c:v>Brands</c:v>
                </c:pt>
                <c:pt idx="6">
                  <c:v>Sales</c:v>
                </c:pt>
                <c:pt idx="7">
                  <c:v>Official Site</c:v>
                </c:pt>
                <c:pt idx="8">
                  <c:v>Deals/Discounts</c:v>
                </c:pt>
                <c:pt idx="9">
                  <c:v>Seasonal</c:v>
                </c:pt>
              </c:strCache>
            </c:strRef>
          </c:cat>
          <c:val>
            <c:numRef>
              <c:f>'Apparel&amp;Accessories_Data'!$J$6:$J$15</c:f>
              <c:numCache>
                <c:formatCode>General</c:formatCode>
                <c:ptCount val="10"/>
                <c:pt idx="0">
                  <c:v>3689</c:v>
                </c:pt>
                <c:pt idx="1">
                  <c:v>3693</c:v>
                </c:pt>
                <c:pt idx="2">
                  <c:v>3719</c:v>
                </c:pt>
                <c:pt idx="3">
                  <c:v>3966</c:v>
                </c:pt>
                <c:pt idx="4">
                  <c:v>4041</c:v>
                </c:pt>
                <c:pt idx="5">
                  <c:v>4319</c:v>
                </c:pt>
                <c:pt idx="6">
                  <c:v>4326</c:v>
                </c:pt>
                <c:pt idx="7">
                  <c:v>4483</c:v>
                </c:pt>
                <c:pt idx="8">
                  <c:v>4584</c:v>
                </c:pt>
                <c:pt idx="9">
                  <c:v>5044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3A-4644-A281-417C06784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6075408"/>
        <c:axId val="526074864"/>
      </c:barChart>
      <c:catAx>
        <c:axId val="526075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074864"/>
        <c:crosses val="autoZero"/>
        <c:auto val="1"/>
        <c:lblAlgn val="ctr"/>
        <c:lblOffset val="100"/>
        <c:noMultiLvlLbl val="0"/>
      </c:catAx>
      <c:valAx>
        <c:axId val="52607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07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 Jewelry: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Jewelry_Data!$K$5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Jewelry_Data!$J$6:$J$15</c:f>
              <c:strCache>
                <c:ptCount val="10"/>
                <c:pt idx="0">
                  <c:v>DKI</c:v>
                </c:pt>
                <c:pt idx="1">
                  <c:v>Watches</c:v>
                </c:pt>
                <c:pt idx="2">
                  <c:v>Online</c:v>
                </c:pt>
                <c:pt idx="3">
                  <c:v>Category</c:v>
                </c:pt>
                <c:pt idx="4">
                  <c:v>Earrings/Neklaces</c:v>
                </c:pt>
                <c:pt idx="5">
                  <c:v>Wedding Shopping</c:v>
                </c:pt>
                <c:pt idx="6">
                  <c:v>Selection</c:v>
                </c:pt>
                <c:pt idx="7">
                  <c:v>Men/Women</c:v>
                </c:pt>
                <c:pt idx="8">
                  <c:v>Sales</c:v>
                </c:pt>
                <c:pt idx="9">
                  <c:v>Rings</c:v>
                </c:pt>
              </c:strCache>
            </c:strRef>
          </c:cat>
          <c:val>
            <c:numRef>
              <c:f>Jewelry_Data!$K$6:$K$15</c:f>
              <c:numCache>
                <c:formatCode>General</c:formatCode>
                <c:ptCount val="10"/>
                <c:pt idx="0">
                  <c:v>956</c:v>
                </c:pt>
                <c:pt idx="1">
                  <c:v>371</c:v>
                </c:pt>
                <c:pt idx="2">
                  <c:v>788</c:v>
                </c:pt>
                <c:pt idx="3">
                  <c:v>630</c:v>
                </c:pt>
                <c:pt idx="4">
                  <c:v>1075</c:v>
                </c:pt>
                <c:pt idx="5">
                  <c:v>932</c:v>
                </c:pt>
                <c:pt idx="6">
                  <c:v>1817</c:v>
                </c:pt>
                <c:pt idx="7">
                  <c:v>313</c:v>
                </c:pt>
                <c:pt idx="8">
                  <c:v>573</c:v>
                </c:pt>
                <c:pt idx="9">
                  <c:v>1741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05-47A6-804C-3CE1FFF9562E}"/>
            </c:ext>
          </c:extLst>
        </c:ser>
        <c:ser>
          <c:idx val="1"/>
          <c:order val="1"/>
          <c:tx>
            <c:strRef>
              <c:f>Jewelry_Data!$L$5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Jewelry_Data!$J$6:$J$15</c:f>
              <c:strCache>
                <c:ptCount val="10"/>
                <c:pt idx="0">
                  <c:v>DKI</c:v>
                </c:pt>
                <c:pt idx="1">
                  <c:v>Watches</c:v>
                </c:pt>
                <c:pt idx="2">
                  <c:v>Online</c:v>
                </c:pt>
                <c:pt idx="3">
                  <c:v>Category</c:v>
                </c:pt>
                <c:pt idx="4">
                  <c:v>Earrings/Neklaces</c:v>
                </c:pt>
                <c:pt idx="5">
                  <c:v>Wedding Shopping</c:v>
                </c:pt>
                <c:pt idx="6">
                  <c:v>Selection</c:v>
                </c:pt>
                <c:pt idx="7">
                  <c:v>Men/Women</c:v>
                </c:pt>
                <c:pt idx="8">
                  <c:v>Sales</c:v>
                </c:pt>
                <c:pt idx="9">
                  <c:v>Rings</c:v>
                </c:pt>
              </c:strCache>
            </c:strRef>
          </c:cat>
          <c:val>
            <c:numRef>
              <c:f>Jewelry_Data!$L$6:$L$15</c:f>
              <c:numCache>
                <c:formatCode>General</c:formatCode>
                <c:ptCount val="10"/>
                <c:pt idx="0">
                  <c:v>3062</c:v>
                </c:pt>
                <c:pt idx="1">
                  <c:v>3081</c:v>
                </c:pt>
                <c:pt idx="2">
                  <c:v>3091</c:v>
                </c:pt>
                <c:pt idx="3">
                  <c:v>3204</c:v>
                </c:pt>
                <c:pt idx="4">
                  <c:v>3250</c:v>
                </c:pt>
                <c:pt idx="5">
                  <c:v>3464</c:v>
                </c:pt>
                <c:pt idx="6">
                  <c:v>3494</c:v>
                </c:pt>
                <c:pt idx="7">
                  <c:v>3550</c:v>
                </c:pt>
                <c:pt idx="8">
                  <c:v>3568</c:v>
                </c:pt>
                <c:pt idx="9">
                  <c:v>3702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05-47A6-804C-3CE1FFF95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46247776"/>
        <c:axId val="1646242336"/>
      </c:barChart>
      <c:catAx>
        <c:axId val="1646247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6242336"/>
        <c:crosses val="autoZero"/>
        <c:auto val="1"/>
        <c:lblAlgn val="ctr"/>
        <c:lblOffset val="100"/>
        <c:noMultiLvlLbl val="0"/>
      </c:catAx>
      <c:valAx>
        <c:axId val="164624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624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Mass Merchants 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'Mass Merchants_Data'!$I$5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'Mass Merchants_Data'!$H$6:$H$15</c:f>
              <c:strCache>
                <c:ptCount val="10"/>
                <c:pt idx="0">
                  <c:v>Apprael</c:v>
                </c:pt>
                <c:pt idx="1">
                  <c:v>Call To Action</c:v>
                </c:pt>
                <c:pt idx="2">
                  <c:v>Products</c:v>
                </c:pt>
                <c:pt idx="3">
                  <c:v>Amazon Products</c:v>
                </c:pt>
                <c:pt idx="4">
                  <c:v>Seasonal</c:v>
                </c:pt>
                <c:pt idx="5">
                  <c:v>Deals/Discounts</c:v>
                </c:pt>
                <c:pt idx="6">
                  <c:v>Brands</c:v>
                </c:pt>
                <c:pt idx="7">
                  <c:v>Param Insertion</c:v>
                </c:pt>
                <c:pt idx="8">
                  <c:v>Goods</c:v>
                </c:pt>
                <c:pt idx="9">
                  <c:v>Electronics</c:v>
                </c:pt>
              </c:strCache>
            </c:strRef>
          </c:cat>
          <c:val>
            <c:numRef>
              <c:f>'Mass Merchants_Data'!$I$6:$I$15</c:f>
              <c:numCache>
                <c:formatCode>General</c:formatCode>
                <c:ptCount val="10"/>
                <c:pt idx="0">
                  <c:v>294</c:v>
                </c:pt>
                <c:pt idx="1">
                  <c:v>1018</c:v>
                </c:pt>
                <c:pt idx="2">
                  <c:v>1808</c:v>
                </c:pt>
                <c:pt idx="3">
                  <c:v>1476</c:v>
                </c:pt>
                <c:pt idx="4">
                  <c:v>476</c:v>
                </c:pt>
                <c:pt idx="5">
                  <c:v>1650</c:v>
                </c:pt>
                <c:pt idx="6">
                  <c:v>2623</c:v>
                </c:pt>
                <c:pt idx="7">
                  <c:v>2479</c:v>
                </c:pt>
                <c:pt idx="8">
                  <c:v>754</c:v>
                </c:pt>
                <c:pt idx="9">
                  <c:v>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A7-464C-8E58-6F5D80659AF4}"/>
            </c:ext>
          </c:extLst>
        </c:ser>
        <c:ser>
          <c:idx val="1"/>
          <c:order val="1"/>
          <c:tx>
            <c:strRef>
              <c:f>'Mass Merchants_Data'!$J$5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'Mass Merchants_Data'!$H$6:$H$15</c:f>
              <c:strCache>
                <c:ptCount val="10"/>
                <c:pt idx="0">
                  <c:v>Apprael</c:v>
                </c:pt>
                <c:pt idx="1">
                  <c:v>Call To Action</c:v>
                </c:pt>
                <c:pt idx="2">
                  <c:v>Products</c:v>
                </c:pt>
                <c:pt idx="3">
                  <c:v>Amazon Products</c:v>
                </c:pt>
                <c:pt idx="4">
                  <c:v>Seasonal</c:v>
                </c:pt>
                <c:pt idx="5">
                  <c:v>Deals/Discounts</c:v>
                </c:pt>
                <c:pt idx="6">
                  <c:v>Brands</c:v>
                </c:pt>
                <c:pt idx="7">
                  <c:v>Param Insertion</c:v>
                </c:pt>
                <c:pt idx="8">
                  <c:v>Goods</c:v>
                </c:pt>
                <c:pt idx="9">
                  <c:v>Electronics</c:v>
                </c:pt>
              </c:strCache>
            </c:strRef>
          </c:cat>
          <c:val>
            <c:numRef>
              <c:f>'Mass Merchants_Data'!$J$6:$J$15</c:f>
              <c:numCache>
                <c:formatCode>General</c:formatCode>
                <c:ptCount val="10"/>
                <c:pt idx="0">
                  <c:v>4118</c:v>
                </c:pt>
                <c:pt idx="1">
                  <c:v>4258</c:v>
                </c:pt>
                <c:pt idx="2">
                  <c:v>4583</c:v>
                </c:pt>
                <c:pt idx="3">
                  <c:v>4723</c:v>
                </c:pt>
                <c:pt idx="4">
                  <c:v>4802</c:v>
                </c:pt>
                <c:pt idx="5">
                  <c:v>4824</c:v>
                </c:pt>
                <c:pt idx="6">
                  <c:v>4910</c:v>
                </c:pt>
                <c:pt idx="7">
                  <c:v>5549</c:v>
                </c:pt>
                <c:pt idx="8">
                  <c:v>5551</c:v>
                </c:pt>
                <c:pt idx="9">
                  <c:v>8076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A7-464C-8E58-6F5D80659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304752"/>
        <c:axId val="22314000"/>
      </c:barChart>
      <c:catAx>
        <c:axId val="2230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14000"/>
        <c:crosses val="autoZero"/>
        <c:auto val="1"/>
        <c:lblAlgn val="ctr"/>
        <c:lblOffset val="100"/>
        <c:noMultiLvlLbl val="0"/>
      </c:catAx>
      <c:valAx>
        <c:axId val="2231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0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Sport. Goods/Fitness Equipment</a:t>
            </a:r>
            <a:r>
              <a:rPr lang="en-US" sz="1400" b="0" i="0" u="none" strike="noStrike" baseline="0"/>
              <a:t> </a:t>
            </a: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'Sport.Goods FitnessEquipme_Data'!$I$5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'Sport.Goods FitnessEquipme_Data'!$H$6:$H$15</c:f>
              <c:strCache>
                <c:ptCount val="10"/>
                <c:pt idx="0">
                  <c:v>Brands</c:v>
                </c:pt>
                <c:pt idx="1">
                  <c:v>Online</c:v>
                </c:pt>
                <c:pt idx="2">
                  <c:v>Sports Apparels</c:v>
                </c:pt>
                <c:pt idx="3">
                  <c:v>Superlatives</c:v>
                </c:pt>
                <c:pt idx="4">
                  <c:v>Call To Action</c:v>
                </c:pt>
                <c:pt idx="5">
                  <c:v>Places</c:v>
                </c:pt>
                <c:pt idx="6">
                  <c:v>Devices</c:v>
                </c:pt>
                <c:pt idx="7">
                  <c:v>Deals/Discounts</c:v>
                </c:pt>
                <c:pt idx="8">
                  <c:v>Fishing Equipment</c:v>
                </c:pt>
                <c:pt idx="9">
                  <c:v>Sports</c:v>
                </c:pt>
              </c:strCache>
            </c:strRef>
          </c:cat>
          <c:val>
            <c:numRef>
              <c:f>'Sport.Goods FitnessEquipme_Data'!$I$6:$I$15</c:f>
              <c:numCache>
                <c:formatCode>General</c:formatCode>
                <c:ptCount val="10"/>
                <c:pt idx="0">
                  <c:v>565</c:v>
                </c:pt>
                <c:pt idx="1">
                  <c:v>772</c:v>
                </c:pt>
                <c:pt idx="2">
                  <c:v>586</c:v>
                </c:pt>
                <c:pt idx="3">
                  <c:v>869</c:v>
                </c:pt>
                <c:pt idx="4">
                  <c:v>1828</c:v>
                </c:pt>
                <c:pt idx="5">
                  <c:v>131</c:v>
                </c:pt>
                <c:pt idx="6">
                  <c:v>199</c:v>
                </c:pt>
                <c:pt idx="7">
                  <c:v>816</c:v>
                </c:pt>
                <c:pt idx="8">
                  <c:v>170</c:v>
                </c:pt>
                <c:pt idx="9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6-45DC-B6D3-7BA2F36F6F10}"/>
            </c:ext>
          </c:extLst>
        </c:ser>
        <c:ser>
          <c:idx val="1"/>
          <c:order val="1"/>
          <c:tx>
            <c:strRef>
              <c:f>'Sport.Goods FitnessEquipme_Data'!$J$5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'Sport.Goods FitnessEquipme_Data'!$H$6:$H$15</c:f>
              <c:strCache>
                <c:ptCount val="10"/>
                <c:pt idx="0">
                  <c:v>Brands</c:v>
                </c:pt>
                <c:pt idx="1">
                  <c:v>Online</c:v>
                </c:pt>
                <c:pt idx="2">
                  <c:v>Sports Apparels</c:v>
                </c:pt>
                <c:pt idx="3">
                  <c:v>Superlatives</c:v>
                </c:pt>
                <c:pt idx="4">
                  <c:v>Call To Action</c:v>
                </c:pt>
                <c:pt idx="5">
                  <c:v>Places</c:v>
                </c:pt>
                <c:pt idx="6">
                  <c:v>Devices</c:v>
                </c:pt>
                <c:pt idx="7">
                  <c:v>Deals/Discounts</c:v>
                </c:pt>
                <c:pt idx="8">
                  <c:v>Fishing Equipment</c:v>
                </c:pt>
                <c:pt idx="9">
                  <c:v>Sports</c:v>
                </c:pt>
              </c:strCache>
            </c:strRef>
          </c:cat>
          <c:val>
            <c:numRef>
              <c:f>'Sport.Goods FitnessEquipme_Data'!$J$6:$J$15</c:f>
              <c:numCache>
                <c:formatCode>General</c:formatCode>
                <c:ptCount val="10"/>
                <c:pt idx="0">
                  <c:v>3587</c:v>
                </c:pt>
                <c:pt idx="1">
                  <c:v>3718</c:v>
                </c:pt>
                <c:pt idx="2">
                  <c:v>3773</c:v>
                </c:pt>
                <c:pt idx="3">
                  <c:v>3985</c:v>
                </c:pt>
                <c:pt idx="4">
                  <c:v>4169</c:v>
                </c:pt>
                <c:pt idx="5">
                  <c:v>4313</c:v>
                </c:pt>
                <c:pt idx="6">
                  <c:v>4525</c:v>
                </c:pt>
                <c:pt idx="7">
                  <c:v>5124</c:v>
                </c:pt>
                <c:pt idx="8">
                  <c:v>5835</c:v>
                </c:pt>
                <c:pt idx="9">
                  <c:v>6251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E6-45DC-B6D3-7BA2F36F6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610763984"/>
        <c:axId val="-610761264"/>
      </c:barChart>
      <c:catAx>
        <c:axId val="-61076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10761264"/>
        <c:crosses val="autoZero"/>
        <c:auto val="1"/>
        <c:lblAlgn val="ctr"/>
        <c:lblOffset val="100"/>
        <c:noMultiLvlLbl val="0"/>
      </c:catAx>
      <c:valAx>
        <c:axId val="-61076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1076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Toys &amp; Hobbies 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'Toys &amp; Hobbies_Data'!$I$5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'Toys &amp; Hobbies_Data'!$H$6:$H$15</c:f>
              <c:strCache>
                <c:ptCount val="10"/>
                <c:pt idx="0">
                  <c:v>Price/Pricing</c:v>
                </c:pt>
                <c:pt idx="1">
                  <c:v>Deals/Discounts</c:v>
                </c:pt>
                <c:pt idx="2">
                  <c:v>Call To Action</c:v>
                </c:pt>
                <c:pt idx="3">
                  <c:v>Features</c:v>
                </c:pt>
                <c:pt idx="4">
                  <c:v>Online</c:v>
                </c:pt>
                <c:pt idx="5">
                  <c:v>% Off</c:v>
                </c:pt>
                <c:pt idx="6">
                  <c:v>Free</c:v>
                </c:pt>
                <c:pt idx="7">
                  <c:v>Brands</c:v>
                </c:pt>
                <c:pt idx="8">
                  <c:v>Games</c:v>
                </c:pt>
                <c:pt idx="9">
                  <c:v>Param Insertion</c:v>
                </c:pt>
              </c:strCache>
            </c:strRef>
          </c:cat>
          <c:val>
            <c:numRef>
              <c:f>'Toys &amp; Hobbies_Data'!$I$6:$I$15</c:f>
              <c:numCache>
                <c:formatCode>General</c:formatCode>
                <c:ptCount val="10"/>
                <c:pt idx="0">
                  <c:v>529</c:v>
                </c:pt>
                <c:pt idx="1">
                  <c:v>791</c:v>
                </c:pt>
                <c:pt idx="2">
                  <c:v>1712</c:v>
                </c:pt>
                <c:pt idx="3">
                  <c:v>196</c:v>
                </c:pt>
                <c:pt idx="4">
                  <c:v>895</c:v>
                </c:pt>
                <c:pt idx="5">
                  <c:v>500</c:v>
                </c:pt>
                <c:pt idx="6">
                  <c:v>719</c:v>
                </c:pt>
                <c:pt idx="7">
                  <c:v>305</c:v>
                </c:pt>
                <c:pt idx="8">
                  <c:v>865</c:v>
                </c:pt>
                <c:pt idx="9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0E-45C2-8504-6CD4249F7178}"/>
            </c:ext>
          </c:extLst>
        </c:ser>
        <c:ser>
          <c:idx val="1"/>
          <c:order val="1"/>
          <c:tx>
            <c:strRef>
              <c:f>'Toys &amp; Hobbies_Data'!$J$5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'Toys &amp; Hobbies_Data'!$H$6:$H$15</c:f>
              <c:strCache>
                <c:ptCount val="10"/>
                <c:pt idx="0">
                  <c:v>Price/Pricing</c:v>
                </c:pt>
                <c:pt idx="1">
                  <c:v>Deals/Discounts</c:v>
                </c:pt>
                <c:pt idx="2">
                  <c:v>Call To Action</c:v>
                </c:pt>
                <c:pt idx="3">
                  <c:v>Features</c:v>
                </c:pt>
                <c:pt idx="4">
                  <c:v>Online</c:v>
                </c:pt>
                <c:pt idx="5">
                  <c:v>% Off</c:v>
                </c:pt>
                <c:pt idx="6">
                  <c:v>Free</c:v>
                </c:pt>
                <c:pt idx="7">
                  <c:v>Brands</c:v>
                </c:pt>
                <c:pt idx="8">
                  <c:v>Games</c:v>
                </c:pt>
                <c:pt idx="9">
                  <c:v>Param Insertion</c:v>
                </c:pt>
              </c:strCache>
            </c:strRef>
          </c:cat>
          <c:val>
            <c:numRef>
              <c:f>'Toys &amp; Hobbies_Data'!$J$6:$J$15</c:f>
              <c:numCache>
                <c:formatCode>General</c:formatCode>
                <c:ptCount val="10"/>
                <c:pt idx="0">
                  <c:v>3979</c:v>
                </c:pt>
                <c:pt idx="1">
                  <c:v>4070</c:v>
                </c:pt>
                <c:pt idx="2">
                  <c:v>4177</c:v>
                </c:pt>
                <c:pt idx="3">
                  <c:v>4239</c:v>
                </c:pt>
                <c:pt idx="4">
                  <c:v>4317</c:v>
                </c:pt>
                <c:pt idx="5">
                  <c:v>4321</c:v>
                </c:pt>
                <c:pt idx="6">
                  <c:v>4516</c:v>
                </c:pt>
                <c:pt idx="7">
                  <c:v>4953</c:v>
                </c:pt>
                <c:pt idx="8">
                  <c:v>5218</c:v>
                </c:pt>
                <c:pt idx="9">
                  <c:v>5950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0E-45C2-8504-6CD4249F71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03729152"/>
        <c:axId val="703728064"/>
      </c:barChart>
      <c:catAx>
        <c:axId val="703729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728064"/>
        <c:crosses val="autoZero"/>
        <c:auto val="1"/>
        <c:lblAlgn val="ctr"/>
        <c:lblOffset val="100"/>
        <c:noMultiLvlLbl val="0"/>
      </c:catAx>
      <c:valAx>
        <c:axId val="70372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72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Beauty &amp; Personal Care</a:t>
            </a:r>
            <a:r>
              <a:rPr lang="en-US" sz="1400" b="0" i="0" u="none" strike="noStrike" baseline="0"/>
              <a:t> </a:t>
            </a: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'Beauty &amp; Personal Care_Data'!$J$5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'Beauty &amp; Personal Care_Data'!$I$6:$I$15</c:f>
              <c:strCache>
                <c:ptCount val="10"/>
                <c:pt idx="0">
                  <c:v>Beauty Care</c:v>
                </c:pt>
                <c:pt idx="1">
                  <c:v>Deals/Discounts</c:v>
                </c:pt>
                <c:pt idx="2">
                  <c:v>Sales</c:v>
                </c:pt>
                <c:pt idx="3">
                  <c:v>Brands</c:v>
                </c:pt>
                <c:pt idx="4">
                  <c:v>Call To Action</c:v>
                </c:pt>
                <c:pt idx="5">
                  <c:v>Body parts</c:v>
                </c:pt>
                <c:pt idx="6">
                  <c:v>Price/Pricing</c:v>
                </c:pt>
                <c:pt idx="7">
                  <c:v>Products</c:v>
                </c:pt>
                <c:pt idx="8">
                  <c:v>Style</c:v>
                </c:pt>
                <c:pt idx="9">
                  <c:v>DKI</c:v>
                </c:pt>
              </c:strCache>
            </c:strRef>
          </c:cat>
          <c:val>
            <c:numRef>
              <c:f>'Beauty &amp; Personal Care_Data'!$J$6:$J$15</c:f>
              <c:numCache>
                <c:formatCode>General</c:formatCode>
                <c:ptCount val="10"/>
                <c:pt idx="0">
                  <c:v>356</c:v>
                </c:pt>
                <c:pt idx="1">
                  <c:v>1259</c:v>
                </c:pt>
                <c:pt idx="2">
                  <c:v>525</c:v>
                </c:pt>
                <c:pt idx="3">
                  <c:v>778</c:v>
                </c:pt>
                <c:pt idx="4">
                  <c:v>1814</c:v>
                </c:pt>
                <c:pt idx="5">
                  <c:v>620</c:v>
                </c:pt>
                <c:pt idx="6">
                  <c:v>608</c:v>
                </c:pt>
                <c:pt idx="7">
                  <c:v>1378</c:v>
                </c:pt>
                <c:pt idx="8">
                  <c:v>604</c:v>
                </c:pt>
                <c:pt idx="9">
                  <c:v>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0-424F-9CBE-5627C733E70E}"/>
            </c:ext>
          </c:extLst>
        </c:ser>
        <c:ser>
          <c:idx val="1"/>
          <c:order val="1"/>
          <c:tx>
            <c:strRef>
              <c:f>'Beauty &amp; Personal Care_Data'!$K$5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'Beauty &amp; Personal Care_Data'!$I$6:$I$15</c:f>
              <c:strCache>
                <c:ptCount val="10"/>
                <c:pt idx="0">
                  <c:v>Beauty Care</c:v>
                </c:pt>
                <c:pt idx="1">
                  <c:v>Deals/Discounts</c:v>
                </c:pt>
                <c:pt idx="2">
                  <c:v>Sales</c:v>
                </c:pt>
                <c:pt idx="3">
                  <c:v>Brands</c:v>
                </c:pt>
                <c:pt idx="4">
                  <c:v>Call To Action</c:v>
                </c:pt>
                <c:pt idx="5">
                  <c:v>Body parts</c:v>
                </c:pt>
                <c:pt idx="6">
                  <c:v>Price/Pricing</c:v>
                </c:pt>
                <c:pt idx="7">
                  <c:v>Products</c:v>
                </c:pt>
                <c:pt idx="8">
                  <c:v>Style</c:v>
                </c:pt>
                <c:pt idx="9">
                  <c:v>DKI</c:v>
                </c:pt>
              </c:strCache>
            </c:strRef>
          </c:cat>
          <c:val>
            <c:numRef>
              <c:f>'Beauty &amp; Personal Care_Data'!$K$6:$K$15</c:f>
              <c:numCache>
                <c:formatCode>General</c:formatCode>
                <c:ptCount val="10"/>
                <c:pt idx="0">
                  <c:v>3172</c:v>
                </c:pt>
                <c:pt idx="1">
                  <c:v>3251</c:v>
                </c:pt>
                <c:pt idx="2">
                  <c:v>3335</c:v>
                </c:pt>
                <c:pt idx="3">
                  <c:v>3428</c:v>
                </c:pt>
                <c:pt idx="4">
                  <c:v>3614</c:v>
                </c:pt>
                <c:pt idx="5">
                  <c:v>3827</c:v>
                </c:pt>
                <c:pt idx="6">
                  <c:v>3878</c:v>
                </c:pt>
                <c:pt idx="7">
                  <c:v>3936</c:v>
                </c:pt>
                <c:pt idx="8">
                  <c:v>4228</c:v>
                </c:pt>
                <c:pt idx="9">
                  <c:v>4587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D0-424F-9CBE-5627C733E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458027168"/>
        <c:axId val="-458030976"/>
      </c:barChart>
      <c:catAx>
        <c:axId val="-458027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58030976"/>
        <c:crosses val="autoZero"/>
        <c:auto val="1"/>
        <c:lblAlgn val="ctr"/>
        <c:lblOffset val="100"/>
        <c:noMultiLvlLbl val="0"/>
      </c:catAx>
      <c:valAx>
        <c:axId val="-45803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5802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Books</a:t>
            </a:r>
            <a:r>
              <a:rPr lang="en-US" sz="1400" b="0" i="0" u="none" strike="noStrike" baseline="0"/>
              <a:t> </a:t>
            </a: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Books_Data!$I$5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Books_Data!$H$6:$H$15</c:f>
              <c:strCache>
                <c:ptCount val="10"/>
                <c:pt idx="0">
                  <c:v>Call To Action</c:v>
                </c:pt>
                <c:pt idx="1">
                  <c:v>Books</c:v>
                </c:pt>
                <c:pt idx="2">
                  <c:v>Used</c:v>
                </c:pt>
                <c:pt idx="3">
                  <c:v>Covers/Papers</c:v>
                </c:pt>
                <c:pt idx="4">
                  <c:v>Superlatives</c:v>
                </c:pt>
                <c:pt idx="5">
                  <c:v>Free</c:v>
                </c:pt>
                <c:pt idx="6">
                  <c:v>Religious</c:v>
                </c:pt>
                <c:pt idx="7">
                  <c:v>AudioBooks</c:v>
                </c:pt>
                <c:pt idx="8">
                  <c:v>Quality</c:v>
                </c:pt>
                <c:pt idx="9">
                  <c:v>Subscription</c:v>
                </c:pt>
              </c:strCache>
            </c:strRef>
          </c:cat>
          <c:val>
            <c:numRef>
              <c:f>Books_Data!$I$6:$I$15</c:f>
              <c:numCache>
                <c:formatCode>General</c:formatCode>
                <c:ptCount val="10"/>
                <c:pt idx="0">
                  <c:v>1463</c:v>
                </c:pt>
                <c:pt idx="1">
                  <c:v>190</c:v>
                </c:pt>
                <c:pt idx="2">
                  <c:v>119</c:v>
                </c:pt>
                <c:pt idx="3">
                  <c:v>19</c:v>
                </c:pt>
                <c:pt idx="4">
                  <c:v>336</c:v>
                </c:pt>
                <c:pt idx="5">
                  <c:v>1167</c:v>
                </c:pt>
                <c:pt idx="6">
                  <c:v>245</c:v>
                </c:pt>
                <c:pt idx="7">
                  <c:v>1193</c:v>
                </c:pt>
                <c:pt idx="8">
                  <c:v>13</c:v>
                </c:pt>
                <c:pt idx="9">
                  <c:v>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42-47EB-83D8-3B04B75B9CA6}"/>
            </c:ext>
          </c:extLst>
        </c:ser>
        <c:ser>
          <c:idx val="1"/>
          <c:order val="1"/>
          <c:tx>
            <c:strRef>
              <c:f>Books_Data!$J$5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Books_Data!$H$6:$H$15</c:f>
              <c:strCache>
                <c:ptCount val="10"/>
                <c:pt idx="0">
                  <c:v>Call To Action</c:v>
                </c:pt>
                <c:pt idx="1">
                  <c:v>Books</c:v>
                </c:pt>
                <c:pt idx="2">
                  <c:v>Used</c:v>
                </c:pt>
                <c:pt idx="3">
                  <c:v>Covers/Papers</c:v>
                </c:pt>
                <c:pt idx="4">
                  <c:v>Superlatives</c:v>
                </c:pt>
                <c:pt idx="5">
                  <c:v>Free</c:v>
                </c:pt>
                <c:pt idx="6">
                  <c:v>Religious</c:v>
                </c:pt>
                <c:pt idx="7">
                  <c:v>AudioBooks</c:v>
                </c:pt>
                <c:pt idx="8">
                  <c:v>Quality</c:v>
                </c:pt>
                <c:pt idx="9">
                  <c:v>Subscription</c:v>
                </c:pt>
              </c:strCache>
            </c:strRef>
          </c:cat>
          <c:val>
            <c:numRef>
              <c:f>Books_Data!$J$6:$J$15</c:f>
              <c:numCache>
                <c:formatCode>General</c:formatCode>
                <c:ptCount val="10"/>
                <c:pt idx="0">
                  <c:v>4109</c:v>
                </c:pt>
                <c:pt idx="1">
                  <c:v>4126</c:v>
                </c:pt>
                <c:pt idx="2">
                  <c:v>4143</c:v>
                </c:pt>
                <c:pt idx="3">
                  <c:v>4155</c:v>
                </c:pt>
                <c:pt idx="4">
                  <c:v>4305</c:v>
                </c:pt>
                <c:pt idx="5">
                  <c:v>4358</c:v>
                </c:pt>
                <c:pt idx="6">
                  <c:v>4478</c:v>
                </c:pt>
                <c:pt idx="7">
                  <c:v>4551</c:v>
                </c:pt>
                <c:pt idx="8">
                  <c:v>5331</c:v>
                </c:pt>
                <c:pt idx="9">
                  <c:v>7145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42-47EB-83D8-3B04B75B9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522089696"/>
        <c:axId val="-522085344"/>
      </c:barChart>
      <c:catAx>
        <c:axId val="-522089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22085344"/>
        <c:crosses val="autoZero"/>
        <c:auto val="1"/>
        <c:lblAlgn val="ctr"/>
        <c:lblOffset val="100"/>
        <c:noMultiLvlLbl val="0"/>
      </c:catAx>
      <c:valAx>
        <c:axId val="-52208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2208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Consumer Electronics 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'Consumer Electronics_Data'!$J$5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'Consumer Electronics_Data'!$I$6:$I$15</c:f>
              <c:strCache>
                <c:ptCount val="10"/>
                <c:pt idx="0">
                  <c:v>Brand Product</c:v>
                </c:pt>
                <c:pt idx="1">
                  <c:v>Accessories</c:v>
                </c:pt>
                <c:pt idx="2">
                  <c:v>% Off</c:v>
                </c:pt>
                <c:pt idx="3">
                  <c:v>Deals/Discounts</c:v>
                </c:pt>
                <c:pt idx="4">
                  <c:v>Superlatives</c:v>
                </c:pt>
                <c:pt idx="5">
                  <c:v>Brands</c:v>
                </c:pt>
                <c:pt idx="6">
                  <c:v>Online</c:v>
                </c:pt>
                <c:pt idx="7">
                  <c:v>Call To Action</c:v>
                </c:pt>
                <c:pt idx="8">
                  <c:v>Stores</c:v>
                </c:pt>
                <c:pt idx="9">
                  <c:v>Sales</c:v>
                </c:pt>
              </c:strCache>
            </c:strRef>
          </c:cat>
          <c:val>
            <c:numRef>
              <c:f>'Consumer Electronics_Data'!$J$6:$J$15</c:f>
              <c:numCache>
                <c:formatCode>General</c:formatCode>
                <c:ptCount val="10"/>
                <c:pt idx="0">
                  <c:v>166</c:v>
                </c:pt>
                <c:pt idx="1">
                  <c:v>621</c:v>
                </c:pt>
                <c:pt idx="2">
                  <c:v>315</c:v>
                </c:pt>
                <c:pt idx="3">
                  <c:v>686</c:v>
                </c:pt>
                <c:pt idx="4">
                  <c:v>1021</c:v>
                </c:pt>
                <c:pt idx="5">
                  <c:v>447</c:v>
                </c:pt>
                <c:pt idx="6">
                  <c:v>119</c:v>
                </c:pt>
                <c:pt idx="7">
                  <c:v>946</c:v>
                </c:pt>
                <c:pt idx="8">
                  <c:v>441</c:v>
                </c:pt>
                <c:pt idx="9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B-40BA-A375-571DF986F267}"/>
            </c:ext>
          </c:extLst>
        </c:ser>
        <c:ser>
          <c:idx val="1"/>
          <c:order val="1"/>
          <c:tx>
            <c:strRef>
              <c:f>'Consumer Electronics_Data'!$K$5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'Consumer Electronics_Data'!$I$6:$I$15</c:f>
              <c:strCache>
                <c:ptCount val="10"/>
                <c:pt idx="0">
                  <c:v>Brand Product</c:v>
                </c:pt>
                <c:pt idx="1">
                  <c:v>Accessories</c:v>
                </c:pt>
                <c:pt idx="2">
                  <c:v>% Off</c:v>
                </c:pt>
                <c:pt idx="3">
                  <c:v>Deals/Discounts</c:v>
                </c:pt>
                <c:pt idx="4">
                  <c:v>Superlatives</c:v>
                </c:pt>
                <c:pt idx="5">
                  <c:v>Brands</c:v>
                </c:pt>
                <c:pt idx="6">
                  <c:v>Online</c:v>
                </c:pt>
                <c:pt idx="7">
                  <c:v>Call To Action</c:v>
                </c:pt>
                <c:pt idx="8">
                  <c:v>Stores</c:v>
                </c:pt>
                <c:pt idx="9">
                  <c:v>Sales</c:v>
                </c:pt>
              </c:strCache>
            </c:strRef>
          </c:cat>
          <c:val>
            <c:numRef>
              <c:f>'Consumer Electronics_Data'!$K$6:$K$15</c:f>
              <c:numCache>
                <c:formatCode>General</c:formatCode>
                <c:ptCount val="10"/>
                <c:pt idx="0">
                  <c:v>3396</c:v>
                </c:pt>
                <c:pt idx="1">
                  <c:v>3450</c:v>
                </c:pt>
                <c:pt idx="2">
                  <c:v>3455</c:v>
                </c:pt>
                <c:pt idx="3">
                  <c:v>3480</c:v>
                </c:pt>
                <c:pt idx="4">
                  <c:v>3698</c:v>
                </c:pt>
                <c:pt idx="5">
                  <c:v>3701</c:v>
                </c:pt>
                <c:pt idx="6">
                  <c:v>3838</c:v>
                </c:pt>
                <c:pt idx="7">
                  <c:v>3853</c:v>
                </c:pt>
                <c:pt idx="8">
                  <c:v>4544</c:v>
                </c:pt>
                <c:pt idx="9">
                  <c:v>5374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B-40BA-A375-571DF986F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6085744"/>
        <c:axId val="526091728"/>
      </c:barChart>
      <c:catAx>
        <c:axId val="526085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091728"/>
        <c:crosses val="autoZero"/>
        <c:auto val="1"/>
        <c:lblAlgn val="ctr"/>
        <c:lblOffset val="100"/>
        <c:noMultiLvlLbl val="0"/>
      </c:catAx>
      <c:valAx>
        <c:axId val="52609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08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Daily Deals &amp; Coupons</a:t>
            </a:r>
            <a:r>
              <a:rPr lang="en-US" sz="1400" b="0" i="0" u="none" strike="noStrike" baseline="0"/>
              <a:t> </a:t>
            </a: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 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'Daily Deals &amp; Coupons_Data'!$J$5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'Daily Deals &amp; Coupons_Data'!$I$6:$I$15</c:f>
              <c:strCache>
                <c:ptCount val="10"/>
                <c:pt idx="0">
                  <c:v>Seasonal</c:v>
                </c:pt>
                <c:pt idx="1">
                  <c:v>Coupons</c:v>
                </c:pt>
                <c:pt idx="2">
                  <c:v>Price/Pricing</c:v>
                </c:pt>
                <c:pt idx="3">
                  <c:v>Brands</c:v>
                </c:pt>
                <c:pt idx="4">
                  <c:v>% Off</c:v>
                </c:pt>
                <c:pt idx="5">
                  <c:v>Call To Action</c:v>
                </c:pt>
                <c:pt idx="6">
                  <c:v>Promo Codes</c:v>
                </c:pt>
                <c:pt idx="7">
                  <c:v>Products</c:v>
                </c:pt>
                <c:pt idx="8">
                  <c:v>Stores</c:v>
                </c:pt>
                <c:pt idx="9">
                  <c:v>Sales</c:v>
                </c:pt>
              </c:strCache>
            </c:strRef>
          </c:cat>
          <c:val>
            <c:numRef>
              <c:f>'Daily Deals &amp; Coupons_Data'!$J$6:$J$15</c:f>
              <c:numCache>
                <c:formatCode>General</c:formatCode>
                <c:ptCount val="10"/>
                <c:pt idx="0">
                  <c:v>403</c:v>
                </c:pt>
                <c:pt idx="1">
                  <c:v>2516</c:v>
                </c:pt>
                <c:pt idx="2">
                  <c:v>727</c:v>
                </c:pt>
                <c:pt idx="3">
                  <c:v>520</c:v>
                </c:pt>
                <c:pt idx="4">
                  <c:v>1021</c:v>
                </c:pt>
                <c:pt idx="5">
                  <c:v>1537</c:v>
                </c:pt>
                <c:pt idx="6">
                  <c:v>494</c:v>
                </c:pt>
                <c:pt idx="7">
                  <c:v>304</c:v>
                </c:pt>
                <c:pt idx="8">
                  <c:v>141</c:v>
                </c:pt>
                <c:pt idx="9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D-43A1-8D59-03FE40B47426}"/>
            </c:ext>
          </c:extLst>
        </c:ser>
        <c:ser>
          <c:idx val="1"/>
          <c:order val="1"/>
          <c:tx>
            <c:strRef>
              <c:f>'Daily Deals &amp; Coupons_Data'!$K$5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'Daily Deals &amp; Coupons_Data'!$I$6:$I$15</c:f>
              <c:strCache>
                <c:ptCount val="10"/>
                <c:pt idx="0">
                  <c:v>Seasonal</c:v>
                </c:pt>
                <c:pt idx="1">
                  <c:v>Coupons</c:v>
                </c:pt>
                <c:pt idx="2">
                  <c:v>Price/Pricing</c:v>
                </c:pt>
                <c:pt idx="3">
                  <c:v>Brands</c:v>
                </c:pt>
                <c:pt idx="4">
                  <c:v>% Off</c:v>
                </c:pt>
                <c:pt idx="5">
                  <c:v>Call To Action</c:v>
                </c:pt>
                <c:pt idx="6">
                  <c:v>Promo Codes</c:v>
                </c:pt>
                <c:pt idx="7">
                  <c:v>Products</c:v>
                </c:pt>
                <c:pt idx="8">
                  <c:v>Stores</c:v>
                </c:pt>
                <c:pt idx="9">
                  <c:v>Sales</c:v>
                </c:pt>
              </c:strCache>
            </c:strRef>
          </c:cat>
          <c:val>
            <c:numRef>
              <c:f>'Daily Deals &amp; Coupons_Data'!$K$6:$K$15</c:f>
              <c:numCache>
                <c:formatCode>General</c:formatCode>
                <c:ptCount val="10"/>
                <c:pt idx="0">
                  <c:v>4477</c:v>
                </c:pt>
                <c:pt idx="1">
                  <c:v>4556</c:v>
                </c:pt>
                <c:pt idx="2">
                  <c:v>4703</c:v>
                </c:pt>
                <c:pt idx="3">
                  <c:v>4830</c:v>
                </c:pt>
                <c:pt idx="4">
                  <c:v>4899</c:v>
                </c:pt>
                <c:pt idx="5">
                  <c:v>4916</c:v>
                </c:pt>
                <c:pt idx="6">
                  <c:v>5064</c:v>
                </c:pt>
                <c:pt idx="7">
                  <c:v>5141</c:v>
                </c:pt>
                <c:pt idx="8">
                  <c:v>5208</c:v>
                </c:pt>
                <c:pt idx="9">
                  <c:v>5599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2D-43A1-8D59-03FE40B47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522088064"/>
        <c:axId val="-522086976"/>
      </c:barChart>
      <c:catAx>
        <c:axId val="-52208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22086976"/>
        <c:crosses val="autoZero"/>
        <c:auto val="1"/>
        <c:lblAlgn val="ctr"/>
        <c:lblOffset val="100"/>
        <c:noMultiLvlLbl val="0"/>
      </c:catAx>
      <c:valAx>
        <c:axId val="-52208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2208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Department Stores 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'Department Stores_Data'!$I$5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'Department Stores_Data'!$H$6:$H$15</c:f>
              <c:strCache>
                <c:ptCount val="10"/>
                <c:pt idx="0">
                  <c:v>Online</c:v>
                </c:pt>
                <c:pt idx="1">
                  <c:v>Stores</c:v>
                </c:pt>
                <c:pt idx="2">
                  <c:v>Deals/Discounts</c:v>
                </c:pt>
                <c:pt idx="3">
                  <c:v>Brands</c:v>
                </c:pt>
                <c:pt idx="4">
                  <c:v>Sales</c:v>
                </c:pt>
                <c:pt idx="5">
                  <c:v>Style</c:v>
                </c:pt>
                <c:pt idx="6">
                  <c:v>Products</c:v>
                </c:pt>
                <c:pt idx="7">
                  <c:v>Electronics</c:v>
                </c:pt>
                <c:pt idx="8">
                  <c:v>DKI</c:v>
                </c:pt>
                <c:pt idx="9">
                  <c:v>Official Site</c:v>
                </c:pt>
              </c:strCache>
            </c:strRef>
          </c:cat>
          <c:val>
            <c:numRef>
              <c:f>'Department Stores_Data'!$I$6:$I$15</c:f>
              <c:numCache>
                <c:formatCode>General</c:formatCode>
                <c:ptCount val="10"/>
                <c:pt idx="0">
                  <c:v>562</c:v>
                </c:pt>
                <c:pt idx="1">
                  <c:v>691</c:v>
                </c:pt>
                <c:pt idx="2">
                  <c:v>3087</c:v>
                </c:pt>
                <c:pt idx="3">
                  <c:v>3790</c:v>
                </c:pt>
                <c:pt idx="4">
                  <c:v>353</c:v>
                </c:pt>
                <c:pt idx="5">
                  <c:v>621</c:v>
                </c:pt>
                <c:pt idx="6">
                  <c:v>706</c:v>
                </c:pt>
                <c:pt idx="7">
                  <c:v>139</c:v>
                </c:pt>
                <c:pt idx="8">
                  <c:v>458</c:v>
                </c:pt>
                <c:pt idx="9">
                  <c:v>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0-4F4F-B6D0-3535FCBF0EDE}"/>
            </c:ext>
          </c:extLst>
        </c:ser>
        <c:ser>
          <c:idx val="1"/>
          <c:order val="1"/>
          <c:tx>
            <c:strRef>
              <c:f>'Department Stores_Data'!$J$5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'Department Stores_Data'!$H$6:$H$15</c:f>
              <c:strCache>
                <c:ptCount val="10"/>
                <c:pt idx="0">
                  <c:v>Online</c:v>
                </c:pt>
                <c:pt idx="1">
                  <c:v>Stores</c:v>
                </c:pt>
                <c:pt idx="2">
                  <c:v>Deals/Discounts</c:v>
                </c:pt>
                <c:pt idx="3">
                  <c:v>Brands</c:v>
                </c:pt>
                <c:pt idx="4">
                  <c:v>Sales</c:v>
                </c:pt>
                <c:pt idx="5">
                  <c:v>Style</c:v>
                </c:pt>
                <c:pt idx="6">
                  <c:v>Products</c:v>
                </c:pt>
                <c:pt idx="7">
                  <c:v>Electronics</c:v>
                </c:pt>
                <c:pt idx="8">
                  <c:v>DKI</c:v>
                </c:pt>
                <c:pt idx="9">
                  <c:v>Official Site</c:v>
                </c:pt>
              </c:strCache>
            </c:strRef>
          </c:cat>
          <c:val>
            <c:numRef>
              <c:f>'Department Stores_Data'!$J$6:$J$15</c:f>
              <c:numCache>
                <c:formatCode>General</c:formatCode>
                <c:ptCount val="10"/>
                <c:pt idx="0">
                  <c:v>3133</c:v>
                </c:pt>
                <c:pt idx="1">
                  <c:v>3170</c:v>
                </c:pt>
                <c:pt idx="2">
                  <c:v>3312</c:v>
                </c:pt>
                <c:pt idx="3">
                  <c:v>3406</c:v>
                </c:pt>
                <c:pt idx="4">
                  <c:v>3415</c:v>
                </c:pt>
                <c:pt idx="5">
                  <c:v>3494</c:v>
                </c:pt>
                <c:pt idx="6">
                  <c:v>3522</c:v>
                </c:pt>
                <c:pt idx="7">
                  <c:v>4608</c:v>
                </c:pt>
                <c:pt idx="8">
                  <c:v>5227</c:v>
                </c:pt>
                <c:pt idx="9">
                  <c:v>5478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70-4F4F-B6D0-3535FCBF0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6106416"/>
        <c:axId val="526102608"/>
      </c:barChart>
      <c:catAx>
        <c:axId val="52610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102608"/>
        <c:crosses val="autoZero"/>
        <c:auto val="1"/>
        <c:lblAlgn val="ctr"/>
        <c:lblOffset val="100"/>
        <c:noMultiLvlLbl val="0"/>
      </c:catAx>
      <c:valAx>
        <c:axId val="52610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10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 </a:t>
            </a:r>
            <a:r>
              <a:rPr lang="en-US" sz="1400" b="0" i="0" u="none" strike="noStrike" baseline="0">
                <a:effectLst/>
              </a:rPr>
              <a:t>Flowers/Candy/Gifts/Greetings/Registeries</a:t>
            </a:r>
            <a:r>
              <a:rPr lang="en-US" sz="1400" b="0" i="0" u="none" strike="noStrike" baseline="0"/>
              <a:t> </a:t>
            </a: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Flower.Candy.Gift.Greeting_Data!$K$5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Flower.Candy.Gift.Greeting_Data!$J$6:$J$15</c:f>
              <c:strCache>
                <c:ptCount val="10"/>
                <c:pt idx="0">
                  <c:v>Deals/Discounts</c:v>
                </c:pt>
                <c:pt idx="1">
                  <c:v>Gifts</c:v>
                </c:pt>
                <c:pt idx="2">
                  <c:v>Call To Action</c:v>
                </c:pt>
                <c:pt idx="3">
                  <c:v>Greetings</c:v>
                </c:pt>
                <c:pt idx="4">
                  <c:v>Candy</c:v>
                </c:pt>
                <c:pt idx="5">
                  <c:v>Stores</c:v>
                </c:pt>
                <c:pt idx="6">
                  <c:v>Online</c:v>
                </c:pt>
                <c:pt idx="7">
                  <c:v>Gift Category</c:v>
                </c:pt>
                <c:pt idx="8">
                  <c:v>DKI</c:v>
                </c:pt>
                <c:pt idx="9">
                  <c:v>Brands</c:v>
                </c:pt>
              </c:strCache>
            </c:strRef>
          </c:cat>
          <c:val>
            <c:numRef>
              <c:f>Flower.Candy.Gift.Greeting_Data!$K$6:$K$15</c:f>
              <c:numCache>
                <c:formatCode>General</c:formatCode>
                <c:ptCount val="10"/>
                <c:pt idx="0">
                  <c:v>1837</c:v>
                </c:pt>
                <c:pt idx="1">
                  <c:v>2930</c:v>
                </c:pt>
                <c:pt idx="2">
                  <c:v>2953</c:v>
                </c:pt>
                <c:pt idx="3">
                  <c:v>327</c:v>
                </c:pt>
                <c:pt idx="4">
                  <c:v>203</c:v>
                </c:pt>
                <c:pt idx="5">
                  <c:v>23</c:v>
                </c:pt>
                <c:pt idx="6">
                  <c:v>576</c:v>
                </c:pt>
                <c:pt idx="7">
                  <c:v>334</c:v>
                </c:pt>
                <c:pt idx="8">
                  <c:v>941</c:v>
                </c:pt>
                <c:pt idx="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B2-48D0-8013-943FB8CA0CD6}"/>
            </c:ext>
          </c:extLst>
        </c:ser>
        <c:ser>
          <c:idx val="1"/>
          <c:order val="1"/>
          <c:tx>
            <c:strRef>
              <c:f>Flower.Candy.Gift.Greeting_Data!$L$5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Flower.Candy.Gift.Greeting_Data!$J$6:$J$15</c:f>
              <c:strCache>
                <c:ptCount val="10"/>
                <c:pt idx="0">
                  <c:v>Deals/Discounts</c:v>
                </c:pt>
                <c:pt idx="1">
                  <c:v>Gifts</c:v>
                </c:pt>
                <c:pt idx="2">
                  <c:v>Call To Action</c:v>
                </c:pt>
                <c:pt idx="3">
                  <c:v>Greetings</c:v>
                </c:pt>
                <c:pt idx="4">
                  <c:v>Candy</c:v>
                </c:pt>
                <c:pt idx="5">
                  <c:v>Stores</c:v>
                </c:pt>
                <c:pt idx="6">
                  <c:v>Online</c:v>
                </c:pt>
                <c:pt idx="7">
                  <c:v>Gift Category</c:v>
                </c:pt>
                <c:pt idx="8">
                  <c:v>DKI</c:v>
                </c:pt>
                <c:pt idx="9">
                  <c:v>Brands</c:v>
                </c:pt>
              </c:strCache>
            </c:strRef>
          </c:cat>
          <c:val>
            <c:numRef>
              <c:f>Flower.Candy.Gift.Greeting_Data!$L$6:$L$15</c:f>
              <c:numCache>
                <c:formatCode>General</c:formatCode>
                <c:ptCount val="10"/>
                <c:pt idx="0">
                  <c:v>5283</c:v>
                </c:pt>
                <c:pt idx="1">
                  <c:v>5356</c:v>
                </c:pt>
                <c:pt idx="2">
                  <c:v>5765</c:v>
                </c:pt>
                <c:pt idx="3">
                  <c:v>5876</c:v>
                </c:pt>
                <c:pt idx="4">
                  <c:v>6076</c:v>
                </c:pt>
                <c:pt idx="5">
                  <c:v>6433</c:v>
                </c:pt>
                <c:pt idx="6">
                  <c:v>6680</c:v>
                </c:pt>
                <c:pt idx="7">
                  <c:v>6899</c:v>
                </c:pt>
                <c:pt idx="8">
                  <c:v>7189</c:v>
                </c:pt>
                <c:pt idx="9">
                  <c:v>10063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B2-48D0-8013-943FB8CA0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458752176"/>
        <c:axId val="-458754352"/>
      </c:barChart>
      <c:catAx>
        <c:axId val="-458752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58754352"/>
        <c:crosses val="autoZero"/>
        <c:auto val="1"/>
        <c:lblAlgn val="ctr"/>
        <c:lblOffset val="100"/>
        <c:noMultiLvlLbl val="0"/>
      </c:catAx>
      <c:valAx>
        <c:axId val="-45875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5875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Grocery Stores</a:t>
            </a:r>
            <a:r>
              <a:rPr lang="en-US" sz="1400" b="0" i="0" u="none" strike="noStrike" baseline="0"/>
              <a:t> </a:t>
            </a: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'Grocery Stores_Data'!$I$5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'Grocery Stores_Data'!$H$6:$H$15</c:f>
              <c:strCache>
                <c:ptCount val="10"/>
                <c:pt idx="0">
                  <c:v>Seasonal</c:v>
                </c:pt>
                <c:pt idx="1">
                  <c:v>Food Products</c:v>
                </c:pt>
                <c:pt idx="2">
                  <c:v>Recipes</c:v>
                </c:pt>
                <c:pt idx="3">
                  <c:v>Features</c:v>
                </c:pt>
                <c:pt idx="4">
                  <c:v>Delivery/Shipping</c:v>
                </c:pt>
                <c:pt idx="5">
                  <c:v>Brands</c:v>
                </c:pt>
                <c:pt idx="6">
                  <c:v>Deals/Discounts</c:v>
                </c:pt>
                <c:pt idx="7">
                  <c:v>Call To Action</c:v>
                </c:pt>
                <c:pt idx="8">
                  <c:v>Grocery</c:v>
                </c:pt>
                <c:pt idx="9">
                  <c:v>Fruits/Dried Fruits</c:v>
                </c:pt>
              </c:strCache>
            </c:strRef>
          </c:cat>
          <c:val>
            <c:numRef>
              <c:f>'Grocery Stores_Data'!$I$6:$I$15</c:f>
              <c:numCache>
                <c:formatCode>General</c:formatCode>
                <c:ptCount val="10"/>
                <c:pt idx="0">
                  <c:v>155</c:v>
                </c:pt>
                <c:pt idx="1">
                  <c:v>268</c:v>
                </c:pt>
                <c:pt idx="2">
                  <c:v>44</c:v>
                </c:pt>
                <c:pt idx="3">
                  <c:v>165</c:v>
                </c:pt>
                <c:pt idx="4">
                  <c:v>42</c:v>
                </c:pt>
                <c:pt idx="5">
                  <c:v>199</c:v>
                </c:pt>
                <c:pt idx="6">
                  <c:v>176</c:v>
                </c:pt>
                <c:pt idx="7">
                  <c:v>189</c:v>
                </c:pt>
                <c:pt idx="8">
                  <c:v>16</c:v>
                </c:pt>
                <c:pt idx="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3B-42A6-B543-FBF22F4C3AD3}"/>
            </c:ext>
          </c:extLst>
        </c:ser>
        <c:ser>
          <c:idx val="1"/>
          <c:order val="1"/>
          <c:tx>
            <c:strRef>
              <c:f>'Grocery Stores_Data'!$J$5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'Grocery Stores_Data'!$H$6:$H$15</c:f>
              <c:strCache>
                <c:ptCount val="10"/>
                <c:pt idx="0">
                  <c:v>Seasonal</c:v>
                </c:pt>
                <c:pt idx="1">
                  <c:v>Food Products</c:v>
                </c:pt>
                <c:pt idx="2">
                  <c:v>Recipes</c:v>
                </c:pt>
                <c:pt idx="3">
                  <c:v>Features</c:v>
                </c:pt>
                <c:pt idx="4">
                  <c:v>Delivery/Shipping</c:v>
                </c:pt>
                <c:pt idx="5">
                  <c:v>Brands</c:v>
                </c:pt>
                <c:pt idx="6">
                  <c:v>Deals/Discounts</c:v>
                </c:pt>
                <c:pt idx="7">
                  <c:v>Call To Action</c:v>
                </c:pt>
                <c:pt idx="8">
                  <c:v>Grocery</c:v>
                </c:pt>
                <c:pt idx="9">
                  <c:v>Fruits/Dried Fruits</c:v>
                </c:pt>
              </c:strCache>
            </c:strRef>
          </c:cat>
          <c:val>
            <c:numRef>
              <c:f>'Grocery Stores_Data'!$J$6:$J$15</c:f>
              <c:numCache>
                <c:formatCode>General</c:formatCode>
                <c:ptCount val="10"/>
                <c:pt idx="0">
                  <c:v>2670</c:v>
                </c:pt>
                <c:pt idx="1">
                  <c:v>2908</c:v>
                </c:pt>
                <c:pt idx="2">
                  <c:v>3104</c:v>
                </c:pt>
                <c:pt idx="3">
                  <c:v>3153</c:v>
                </c:pt>
                <c:pt idx="4">
                  <c:v>3971</c:v>
                </c:pt>
                <c:pt idx="5">
                  <c:v>4054</c:v>
                </c:pt>
                <c:pt idx="6">
                  <c:v>4320</c:v>
                </c:pt>
                <c:pt idx="7">
                  <c:v>4372</c:v>
                </c:pt>
                <c:pt idx="8">
                  <c:v>5295</c:v>
                </c:pt>
                <c:pt idx="9">
                  <c:v>5587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3B-42A6-B543-FBF22F4C3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458753264"/>
        <c:axId val="-458747824"/>
      </c:barChart>
      <c:catAx>
        <c:axId val="-458753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58747824"/>
        <c:crosses val="autoZero"/>
        <c:auto val="1"/>
        <c:lblAlgn val="ctr"/>
        <c:lblOffset val="100"/>
        <c:noMultiLvlLbl val="0"/>
      </c:catAx>
      <c:valAx>
        <c:axId val="-45874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58753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Home &amp; Garden : Top Site Link variables</a:t>
            </a:r>
            <a:endParaRPr lang="en-US" sz="1400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="0" i="0" baseline="0">
                <a:solidFill>
                  <a:sysClr val="windowText" lastClr="000000"/>
                </a:solidFill>
                <a:effectLst/>
              </a:rPr>
              <a:t>Ad Quality &amp; Usage  </a:t>
            </a:r>
            <a:endParaRPr lang="en-US" sz="140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'Home &amp; Garden_Data'!$J$5</c:f>
              <c:strCache>
                <c:ptCount val="1"/>
                <c:pt idx="0">
                  <c:v>Advertiser #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'Home &amp; Garden_Data'!$I$6:$I$15</c:f>
              <c:strCache>
                <c:ptCount val="10"/>
                <c:pt idx="0">
                  <c:v>Sales</c:v>
                </c:pt>
                <c:pt idx="1">
                  <c:v>Jewelry</c:v>
                </c:pt>
                <c:pt idx="2">
                  <c:v>Online</c:v>
                </c:pt>
                <c:pt idx="3">
                  <c:v>Free</c:v>
                </c:pt>
                <c:pt idx="4">
                  <c:v>Features</c:v>
                </c:pt>
                <c:pt idx="5">
                  <c:v>Brands</c:v>
                </c:pt>
                <c:pt idx="6">
                  <c:v>Quality</c:v>
                </c:pt>
                <c:pt idx="7">
                  <c:v>Household</c:v>
                </c:pt>
                <c:pt idx="8">
                  <c:v>Electric Appliances</c:v>
                </c:pt>
                <c:pt idx="9">
                  <c:v>Find</c:v>
                </c:pt>
              </c:strCache>
            </c:strRef>
          </c:cat>
          <c:val>
            <c:numRef>
              <c:f>'Home &amp; Garden_Data'!$J$6:$J$15</c:f>
              <c:numCache>
                <c:formatCode>General</c:formatCode>
                <c:ptCount val="10"/>
                <c:pt idx="0">
                  <c:v>1747</c:v>
                </c:pt>
                <c:pt idx="1">
                  <c:v>93</c:v>
                </c:pt>
                <c:pt idx="2">
                  <c:v>1004</c:v>
                </c:pt>
                <c:pt idx="3">
                  <c:v>1706</c:v>
                </c:pt>
                <c:pt idx="4">
                  <c:v>1073</c:v>
                </c:pt>
                <c:pt idx="5">
                  <c:v>593</c:v>
                </c:pt>
                <c:pt idx="6">
                  <c:v>1038</c:v>
                </c:pt>
                <c:pt idx="7">
                  <c:v>327</c:v>
                </c:pt>
                <c:pt idx="8">
                  <c:v>412</c:v>
                </c:pt>
                <c:pt idx="9">
                  <c:v>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29-4D47-8D5A-AE945E64151B}"/>
            </c:ext>
          </c:extLst>
        </c:ser>
        <c:ser>
          <c:idx val="1"/>
          <c:order val="1"/>
          <c:tx>
            <c:strRef>
              <c:f>'Home &amp; Garden_Data'!$K$5</c:f>
              <c:strCache>
                <c:ptCount val="1"/>
                <c:pt idx="0">
                  <c:v>Ad Quality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'Home &amp; Garden_Data'!$I$6:$I$15</c:f>
              <c:strCache>
                <c:ptCount val="10"/>
                <c:pt idx="0">
                  <c:v>Sales</c:v>
                </c:pt>
                <c:pt idx="1">
                  <c:v>Jewelry</c:v>
                </c:pt>
                <c:pt idx="2">
                  <c:v>Online</c:v>
                </c:pt>
                <c:pt idx="3">
                  <c:v>Free</c:v>
                </c:pt>
                <c:pt idx="4">
                  <c:v>Features</c:v>
                </c:pt>
                <c:pt idx="5">
                  <c:v>Brands</c:v>
                </c:pt>
                <c:pt idx="6">
                  <c:v>Quality</c:v>
                </c:pt>
                <c:pt idx="7">
                  <c:v>Household</c:v>
                </c:pt>
                <c:pt idx="8">
                  <c:v>Electric Appliances</c:v>
                </c:pt>
                <c:pt idx="9">
                  <c:v>Find</c:v>
                </c:pt>
              </c:strCache>
            </c:strRef>
          </c:cat>
          <c:val>
            <c:numRef>
              <c:f>'Home &amp; Garden_Data'!$K$6:$K$15</c:f>
              <c:numCache>
                <c:formatCode>General</c:formatCode>
                <c:ptCount val="10"/>
                <c:pt idx="0">
                  <c:v>3528</c:v>
                </c:pt>
                <c:pt idx="1">
                  <c:v>3635</c:v>
                </c:pt>
                <c:pt idx="2">
                  <c:v>3722</c:v>
                </c:pt>
                <c:pt idx="3">
                  <c:v>3869</c:v>
                </c:pt>
                <c:pt idx="4">
                  <c:v>3883</c:v>
                </c:pt>
                <c:pt idx="5">
                  <c:v>4014</c:v>
                </c:pt>
                <c:pt idx="6">
                  <c:v>4017</c:v>
                </c:pt>
                <c:pt idx="7">
                  <c:v>4046</c:v>
                </c:pt>
                <c:pt idx="8">
                  <c:v>4097</c:v>
                </c:pt>
                <c:pt idx="9">
                  <c:v>7511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29-4D47-8D5A-AE945E641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826352"/>
        <c:axId val="29857360"/>
      </c:barChart>
      <c:catAx>
        <c:axId val="29826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57360"/>
        <c:crosses val="autoZero"/>
        <c:auto val="1"/>
        <c:lblAlgn val="ctr"/>
        <c:lblOffset val="100"/>
        <c:noMultiLvlLbl val="0"/>
      </c:catAx>
      <c:valAx>
        <c:axId val="298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2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FB95B-82DA-4A13-A77F-E3370165007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ABBE3-E458-47EC-9A5B-82ED89DFE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4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/4 Imag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12858" y="1627719"/>
            <a:ext cx="3224522" cy="5689600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2667">
                <a:latin typeface="Segoe UI Bold"/>
                <a:cs typeface="Segoe UI Bold"/>
              </a:defRPr>
            </a:lvl1pPr>
            <a:lvl2pPr marL="0" indent="0">
              <a:buNone/>
              <a:defRPr/>
            </a:lvl2pPr>
            <a:lvl3pPr marL="304792" indent="-304792">
              <a:buFont typeface="Arial"/>
              <a:buChar char="•"/>
              <a:defRPr/>
            </a:lvl3pPr>
            <a:lvl4pPr marL="609585" indent="-304792">
              <a:buFont typeface="Arial"/>
              <a:buChar char="•"/>
              <a:defRPr/>
            </a:lvl4pPr>
            <a:lvl5pPr marL="914377" indent="-304792">
              <a:buFont typeface="Arial"/>
              <a:buChar char="•"/>
              <a:defRPr/>
            </a:lvl5pPr>
            <a:lvl6pPr marL="1219170" indent="-304792">
              <a:buFont typeface="Arial"/>
              <a:buChar char="•"/>
              <a:defRPr/>
            </a:lvl6pPr>
            <a:lvl7pPr marL="1523962" indent="-304792">
              <a:buFont typeface="Arial"/>
              <a:buChar char="•"/>
              <a:defRPr/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8"/>
            <a:ext cx="3226852" cy="8727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412858" y="7700434"/>
            <a:ext cx="3224522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-1" y="1140904"/>
            <a:ext cx="16256000" cy="7576376"/>
          </a:xfrm>
          <a:prstGeom prst="rect">
            <a:avLst/>
          </a:prstGeom>
          <a:solidFill>
            <a:srgbClr val="F5F5F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3840" tIns="195072" rIns="243840" bIns="19507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124326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Text Placeholder 35"/>
          <p:cNvSpPr txBox="1">
            <a:spLocks/>
          </p:cNvSpPr>
          <p:nvPr userDrawn="1"/>
        </p:nvSpPr>
        <p:spPr>
          <a:xfrm>
            <a:off x="8127999" y="8722821"/>
            <a:ext cx="8003264" cy="410433"/>
          </a:xfrm>
          <a:prstGeom prst="rect">
            <a:avLst/>
          </a:prstGeom>
        </p:spPr>
        <p:txBody>
          <a:bodyPr vert="horz" wrap="square" lIns="195072" tIns="121920" rIns="195072" bIns="121920" rtlCol="0">
            <a:spAutoFit/>
          </a:bodyPr>
          <a:lstStyle>
            <a:lvl1pPr marL="336152" marR="0" indent="-336152" algn="l" defTabSz="91438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3922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72703" marR="0" indent="-236551" algn="l" defTabSz="91438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84352" marR="0" indent="-224101" algn="l" defTabSz="91438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08453" marR="0" indent="-224101" algn="l" defTabSz="91438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32554" marR="0" indent="-224101" algn="l" defTabSz="91438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55" indent="-228596" algn="l" defTabSz="9143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49" indent="-228596" algn="l" defTabSz="9143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40" indent="-228596" algn="l" defTabSz="9143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34" indent="-228596" algn="l" defTabSz="9143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067" dirty="0">
                <a:solidFill>
                  <a:schemeClr val="bg1">
                    <a:lumMod val="65000"/>
                  </a:schemeClr>
                </a:solidFill>
                <a:latin typeface="Segoe UI (Body)"/>
                <a:cs typeface="Segoe Pro Display Semibold"/>
              </a:rPr>
              <a:t>Microsoft internal data, all devices, US only</a:t>
            </a:r>
            <a:endParaRPr lang="en-US" sz="1067" dirty="0">
              <a:solidFill>
                <a:schemeClr val="bg1">
                  <a:lumMod val="65000"/>
                </a:schemeClr>
              </a:solidFill>
              <a:latin typeface="Segoe UI (Body)"/>
            </a:endParaRPr>
          </a:p>
        </p:txBody>
      </p:sp>
    </p:spTree>
    <p:extLst>
      <p:ext uri="{BB962C8B-B14F-4D97-AF65-F5344CB8AC3E}">
        <p14:creationId xmlns:p14="http://schemas.microsoft.com/office/powerpoint/2010/main" val="856619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al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125883" y="1"/>
            <a:ext cx="8130117" cy="9143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7312871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30" y="408516"/>
            <a:ext cx="7315198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9"/>
          <p:cNvSpPr>
            <a:spLocks noGrp="1"/>
          </p:cNvSpPr>
          <p:nvPr>
            <p:ph sz="quarter" idx="18"/>
          </p:nvPr>
        </p:nvSpPr>
        <p:spPr>
          <a:xfrm>
            <a:off x="8536625" y="1627719"/>
            <a:ext cx="7312871" cy="5689600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  <a:lvl6pPr>
              <a:defRPr>
                <a:solidFill>
                  <a:srgbClr val="FFFFFF"/>
                </a:solidFill>
              </a:defRPr>
            </a:lvl6pPr>
            <a:lvl7pPr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52603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58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Imag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8125883" y="0"/>
            <a:ext cx="8130117" cy="9144000"/>
          </a:xfrm>
        </p:spPr>
        <p:txBody>
          <a:bodyPr anchor="ctr" anchorCtr="0"/>
          <a:lstStyle>
            <a:lvl1pPr algn="ctr">
              <a:defRPr sz="2667"/>
            </a:lvl1pPr>
          </a:lstStyle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7312871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30" y="408516"/>
            <a:ext cx="7315198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39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Overlay Imag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1" y="0"/>
            <a:ext cx="16256000" cy="9144000"/>
          </a:xfrm>
        </p:spPr>
        <p:txBody>
          <a:bodyPr anchor="ctr" anchorCtr="0"/>
          <a:lstStyle>
            <a:lvl1pPr algn="ctr">
              <a:defRPr sz="2667"/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2" y="0"/>
            <a:ext cx="8125881" cy="9144000"/>
          </a:xfrm>
          <a:solidFill>
            <a:srgbClr val="000000">
              <a:alpha val="28000"/>
            </a:srgb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7312871" cy="5689600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  <a:lvl6pPr>
              <a:defRPr>
                <a:solidFill>
                  <a:srgbClr val="FFFFFF"/>
                </a:solidFill>
              </a:defRPr>
            </a:lvl6pPr>
            <a:lvl7pPr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30" y="408516"/>
            <a:ext cx="7315198" cy="914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rgbClr val="FFFFFF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13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Image/Teal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8125883" y="0"/>
            <a:ext cx="8130117" cy="9144000"/>
          </a:xfrm>
        </p:spPr>
        <p:txBody>
          <a:bodyPr anchor="ctr" anchorCtr="0"/>
          <a:lstStyle>
            <a:lvl1pPr algn="ctr">
              <a:defRPr sz="2667"/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8125884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7312871" cy="5689600"/>
          </a:xfrm>
        </p:spPr>
        <p:txBody>
          <a:bodyPr>
            <a:noAutofit/>
          </a:bodyPr>
          <a:lstStyle>
            <a:lvl1pPr marL="0" marR="0" indent="0" algn="l" defTabSz="609585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>
                <a:solidFill>
                  <a:srgbClr val="FFFFFF"/>
                </a:solidFill>
              </a:defRPr>
            </a:lvl1pPr>
            <a:lvl2pPr marL="30479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>
                <a:solidFill>
                  <a:srgbClr val="FFFFFF"/>
                </a:solidFill>
              </a:defRPr>
            </a:lvl2pPr>
            <a:lvl3pPr marL="609585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>
                <a:solidFill>
                  <a:srgbClr val="FFFFFF"/>
                </a:solidFill>
              </a:defRPr>
            </a:lvl3pPr>
            <a:lvl4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>
                <a:solidFill>
                  <a:srgbClr val="FFFFFF"/>
                </a:solidFill>
              </a:defRPr>
            </a:lvl4pPr>
            <a:lvl5pPr marL="1219170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>
                <a:solidFill>
                  <a:srgbClr val="FFFFFF"/>
                </a:solidFill>
              </a:defRPr>
            </a:lvl5pPr>
            <a:lvl6pPr marL="152396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>
                <a:solidFill>
                  <a:srgbClr val="FFFFFF"/>
                </a:solidFill>
              </a:defRPr>
            </a:lvl6pPr>
            <a:lvl7pPr marL="1828754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30" y="408516"/>
            <a:ext cx="7315198" cy="914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rgbClr val="FFFFFF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37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4870307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quarter" idx="19"/>
          </p:nvPr>
        </p:nvSpPr>
        <p:spPr>
          <a:xfrm>
            <a:off x="5690729" y="1627719"/>
            <a:ext cx="4870307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4" name="Content Placeholder 9"/>
          <p:cNvSpPr>
            <a:spLocks noGrp="1"/>
          </p:cNvSpPr>
          <p:nvPr>
            <p:ph sz="quarter" idx="20"/>
          </p:nvPr>
        </p:nvSpPr>
        <p:spPr>
          <a:xfrm>
            <a:off x="10979188" y="1627719"/>
            <a:ext cx="4870307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10528" y="7700434"/>
            <a:ext cx="10150507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10979187" y="7700434"/>
            <a:ext cx="486205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23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4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 Teal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0"/>
            <a:ext cx="162560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4870307" cy="5689600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  <a:lvl6pPr>
              <a:defRPr>
                <a:solidFill>
                  <a:srgbClr val="FFFFFF"/>
                </a:solidFill>
              </a:defRPr>
            </a:lvl6pPr>
            <a:lvl7pPr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quarter" idx="19"/>
          </p:nvPr>
        </p:nvSpPr>
        <p:spPr>
          <a:xfrm>
            <a:off x="5690729" y="1627719"/>
            <a:ext cx="4870307" cy="5689600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  <a:lvl6pPr>
              <a:defRPr>
                <a:solidFill>
                  <a:srgbClr val="FFFFFF"/>
                </a:solidFill>
              </a:defRPr>
            </a:lvl6pPr>
            <a:lvl7pPr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4" name="Content Placeholder 9"/>
          <p:cNvSpPr>
            <a:spLocks noGrp="1"/>
          </p:cNvSpPr>
          <p:nvPr>
            <p:ph sz="quarter" idx="20"/>
          </p:nvPr>
        </p:nvSpPr>
        <p:spPr>
          <a:xfrm>
            <a:off x="10979188" y="1627719"/>
            <a:ext cx="4870307" cy="5689600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  <a:lvl6pPr>
              <a:defRPr>
                <a:solidFill>
                  <a:srgbClr val="FFFFFF"/>
                </a:solidFill>
              </a:defRPr>
            </a:lvl6pPr>
            <a:lvl7pPr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10528" y="7700434"/>
            <a:ext cx="10150507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rgbClr val="FFFFFF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10979187" y="7700434"/>
            <a:ext cx="486205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rgbClr val="FFFFFF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23"/>
          </p:nvPr>
        </p:nvSpPr>
        <p:spPr>
          <a:xfrm>
            <a:off x="412859" y="8384565"/>
            <a:ext cx="7312871" cy="34084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78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Box Teal Box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5013888" cy="5689600"/>
          </a:xfrm>
          <a:solidFill>
            <a:schemeClr val="accent1"/>
          </a:solidFill>
        </p:spPr>
        <p:txBody>
          <a:bodyPr lIns="274320" tIns="301752" rIns="274320" bIns="301752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  <a:lvl6pPr>
              <a:defRPr>
                <a:solidFill>
                  <a:srgbClr val="FFFFFF"/>
                </a:solidFill>
              </a:defRPr>
            </a:lvl6pPr>
            <a:lvl7pPr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9"/>
          <p:cNvSpPr>
            <a:spLocks noGrp="1"/>
          </p:cNvSpPr>
          <p:nvPr>
            <p:ph sz="quarter" idx="19"/>
          </p:nvPr>
        </p:nvSpPr>
        <p:spPr>
          <a:xfrm>
            <a:off x="5628977" y="1627719"/>
            <a:ext cx="5013888" cy="5689600"/>
          </a:xfrm>
          <a:solidFill>
            <a:schemeClr val="accent1"/>
          </a:solidFill>
        </p:spPr>
        <p:txBody>
          <a:bodyPr lIns="274320" tIns="301752" rIns="274320" bIns="301752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  <a:lvl6pPr>
              <a:defRPr>
                <a:solidFill>
                  <a:srgbClr val="FFFFFF"/>
                </a:solidFill>
              </a:defRPr>
            </a:lvl6pPr>
            <a:lvl7pPr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0"/>
          </p:nvPr>
        </p:nvSpPr>
        <p:spPr>
          <a:xfrm>
            <a:off x="10831607" y="1627719"/>
            <a:ext cx="5013888" cy="5689600"/>
          </a:xfrm>
          <a:solidFill>
            <a:schemeClr val="accent1"/>
          </a:solidFill>
        </p:spPr>
        <p:txBody>
          <a:bodyPr lIns="274320" tIns="301752" rIns="274320" bIns="301752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  <a:lvl6pPr>
              <a:defRPr>
                <a:solidFill>
                  <a:srgbClr val="FFFFFF"/>
                </a:solidFill>
              </a:defRPr>
            </a:lvl6pPr>
            <a:lvl7pPr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10528" y="7700434"/>
            <a:ext cx="10150507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10831607" y="7700434"/>
            <a:ext cx="500963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23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09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Imag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412859" y="1627718"/>
            <a:ext cx="5015689" cy="4359567"/>
          </a:xfrm>
        </p:spPr>
        <p:txBody>
          <a:bodyPr anchor="ctr" anchorCtr="0"/>
          <a:lstStyle>
            <a:lvl1pPr algn="ctr">
              <a:defRPr sz="2667"/>
            </a:lvl1pPr>
          </a:lstStyle>
          <a:p>
            <a:endParaRPr lang="en-US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12859" y="6198626"/>
            <a:ext cx="5015689" cy="1118692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667"/>
            </a:lvl1pPr>
            <a:lvl2pPr marL="304792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baseline="0"/>
            </a:lvl2pPr>
            <a:lvl3pPr marL="609585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3pPr>
            <a:lvl4pPr marL="914377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4pPr>
            <a:lvl5pPr marL="1219170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5pPr>
            <a:lvl6pPr marL="1523962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6pPr>
            <a:lvl7pPr marL="1828754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5623333" y="1627718"/>
            <a:ext cx="5015689" cy="4359567"/>
          </a:xfrm>
        </p:spPr>
        <p:txBody>
          <a:bodyPr anchor="ctr" anchorCtr="0"/>
          <a:lstStyle>
            <a:lvl1pPr algn="ctr">
              <a:defRPr sz="2667"/>
            </a:lvl1pPr>
          </a:lstStyle>
          <a:p>
            <a:endParaRPr lang="en-US" dirty="0"/>
          </a:p>
        </p:txBody>
      </p:sp>
      <p:sp>
        <p:nvSpPr>
          <p:cNvPr id="20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10825337" y="1627718"/>
            <a:ext cx="5015689" cy="4359567"/>
          </a:xfrm>
        </p:spPr>
        <p:txBody>
          <a:bodyPr anchor="ctr" anchorCtr="0"/>
          <a:lstStyle>
            <a:lvl1pPr algn="ctr">
              <a:defRPr sz="2667"/>
            </a:lvl1pPr>
          </a:lstStyle>
          <a:p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10528" y="7700434"/>
            <a:ext cx="10150507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10825338" y="7700434"/>
            <a:ext cx="50159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26" hasCustomPrompt="1"/>
          </p:nvPr>
        </p:nvSpPr>
        <p:spPr>
          <a:xfrm>
            <a:off x="5623333" y="6198626"/>
            <a:ext cx="5015689" cy="1118692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667"/>
            </a:lvl1pPr>
            <a:lvl2pPr marL="304792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baseline="0"/>
            </a:lvl2pPr>
            <a:lvl3pPr marL="609585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3pPr>
            <a:lvl4pPr marL="914377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4pPr>
            <a:lvl5pPr marL="1219170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5pPr>
            <a:lvl6pPr marL="1523962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6pPr>
            <a:lvl7pPr marL="1828754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4" name="Content Placeholder 9"/>
          <p:cNvSpPr>
            <a:spLocks noGrp="1"/>
          </p:cNvSpPr>
          <p:nvPr>
            <p:ph sz="quarter" idx="27" hasCustomPrompt="1"/>
          </p:nvPr>
        </p:nvSpPr>
        <p:spPr>
          <a:xfrm>
            <a:off x="10825337" y="6198626"/>
            <a:ext cx="5015689" cy="1118692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667"/>
            </a:lvl1pPr>
            <a:lvl2pPr marL="304792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baseline="0"/>
            </a:lvl2pPr>
            <a:lvl3pPr marL="609585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3pPr>
            <a:lvl4pPr marL="914377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4pPr>
            <a:lvl5pPr marL="1219170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5pPr>
            <a:lvl6pPr marL="1523962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6pPr>
            <a:lvl7pPr marL="1828754" indent="-304792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9"/>
          <p:cNvSpPr>
            <a:spLocks noGrp="1"/>
          </p:cNvSpPr>
          <p:nvPr>
            <p:ph type="ftr" sz="quarter" idx="28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38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Column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12858" y="1627719"/>
            <a:ext cx="3710753" cy="5689600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2667">
                <a:latin typeface="Segoe UI Bold"/>
                <a:cs typeface="Segoe UI Bold"/>
              </a:defRPr>
            </a:lvl1pPr>
            <a:lvl2pPr marL="0" indent="0">
              <a:buNone/>
              <a:defRPr/>
            </a:lvl2pPr>
            <a:lvl3pPr marL="304792" indent="-304792">
              <a:buFont typeface="Arial"/>
              <a:buChar char="•"/>
              <a:defRPr/>
            </a:lvl3pPr>
            <a:lvl4pPr marL="609585" indent="-304792">
              <a:buFont typeface="Arial"/>
              <a:buChar char="•"/>
              <a:defRPr/>
            </a:lvl4pPr>
            <a:lvl5pPr marL="914377" indent="-304792">
              <a:buFont typeface="Arial"/>
              <a:buChar char="•"/>
              <a:defRPr/>
            </a:lvl5pPr>
            <a:lvl6pPr marL="1219170" indent="-304792">
              <a:buFont typeface="Arial"/>
              <a:buChar char="•"/>
              <a:defRPr/>
            </a:lvl6pPr>
            <a:lvl7pPr marL="1523962" indent="-304792">
              <a:buFont typeface="Arial"/>
              <a:buChar char="•"/>
              <a:defRPr/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12138741" y="1627719"/>
            <a:ext cx="3710753" cy="5689600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2667">
                <a:latin typeface="Segoe UI Bold"/>
                <a:cs typeface="Segoe UI Bold"/>
              </a:defRPr>
            </a:lvl1pPr>
            <a:lvl2pPr marL="0" indent="0">
              <a:buNone/>
              <a:defRPr/>
            </a:lvl2pPr>
            <a:lvl3pPr marL="304792" indent="-304792">
              <a:buFont typeface="Arial"/>
              <a:buChar char="•"/>
              <a:defRPr/>
            </a:lvl3pPr>
            <a:lvl4pPr marL="609585" indent="-304792">
              <a:buFont typeface="Arial"/>
              <a:buChar char="•"/>
              <a:defRPr/>
            </a:lvl4pPr>
            <a:lvl5pPr marL="914377" indent="-304792">
              <a:buFont typeface="Arial"/>
              <a:buChar char="•"/>
              <a:defRPr/>
            </a:lvl5pPr>
            <a:lvl6pPr marL="1219170" indent="-304792">
              <a:buFont typeface="Arial"/>
              <a:buChar char="•"/>
              <a:defRPr/>
            </a:lvl6pPr>
            <a:lvl7pPr marL="1523962" indent="-304792">
              <a:buFont typeface="Arial"/>
              <a:buChar char="•"/>
              <a:defRPr/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4321485" y="1627719"/>
            <a:ext cx="3710753" cy="5689600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2667">
                <a:latin typeface="Segoe UI Bold"/>
                <a:cs typeface="Segoe UI Bold"/>
              </a:defRPr>
            </a:lvl1pPr>
            <a:lvl2pPr marL="0" indent="0">
              <a:buNone/>
              <a:defRPr/>
            </a:lvl2pPr>
            <a:lvl3pPr marL="304792" indent="-304792">
              <a:buFont typeface="Arial"/>
              <a:buChar char="•"/>
              <a:defRPr/>
            </a:lvl3pPr>
            <a:lvl4pPr marL="609585" indent="-304792">
              <a:buFont typeface="Arial"/>
              <a:buChar char="•"/>
              <a:defRPr/>
            </a:lvl4pPr>
            <a:lvl5pPr marL="914377" indent="-304792">
              <a:buFont typeface="Arial"/>
              <a:buChar char="•"/>
              <a:defRPr/>
            </a:lvl5pPr>
            <a:lvl6pPr marL="1219170" indent="-304792">
              <a:buFont typeface="Arial"/>
              <a:buChar char="•"/>
              <a:defRPr/>
            </a:lvl6pPr>
            <a:lvl7pPr marL="1523962" indent="-304792">
              <a:buFont typeface="Arial"/>
              <a:buChar char="•"/>
              <a:defRPr/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3" hasCustomPrompt="1"/>
          </p:nvPr>
        </p:nvSpPr>
        <p:spPr>
          <a:xfrm>
            <a:off x="8230113" y="1627719"/>
            <a:ext cx="3710753" cy="5689600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2667">
                <a:latin typeface="Segoe UI Bold"/>
                <a:cs typeface="Segoe UI Bold"/>
              </a:defRPr>
            </a:lvl1pPr>
            <a:lvl2pPr marL="0" indent="0">
              <a:buNone/>
              <a:defRPr/>
            </a:lvl2pPr>
            <a:lvl3pPr marL="304792" indent="-304792">
              <a:buFont typeface="Arial"/>
              <a:buChar char="•"/>
              <a:defRPr/>
            </a:lvl3pPr>
            <a:lvl4pPr marL="609585" indent="-304792">
              <a:buFont typeface="Arial"/>
              <a:buChar char="•"/>
              <a:defRPr/>
            </a:lvl4pPr>
            <a:lvl5pPr marL="914377" indent="-304792">
              <a:buFont typeface="Arial"/>
              <a:buChar char="•"/>
              <a:defRPr/>
            </a:lvl5pPr>
            <a:lvl6pPr marL="1219170" indent="-304792">
              <a:buFont typeface="Arial"/>
              <a:buChar char="•"/>
              <a:defRPr/>
            </a:lvl6pPr>
            <a:lvl7pPr marL="1523962" indent="-304792">
              <a:buFont typeface="Arial"/>
              <a:buChar char="•"/>
              <a:defRPr/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9"/>
          <p:cNvSpPr>
            <a:spLocks noGrp="1"/>
          </p:cNvSpPr>
          <p:nvPr>
            <p:ph type="ftr" sz="quarter" idx="24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52603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72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Callouts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7312871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30" y="408516"/>
            <a:ext cx="7315201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8125883" y="408517"/>
            <a:ext cx="7723611" cy="2499360"/>
          </a:xfrm>
          <a:solidFill>
            <a:schemeClr val="bg2"/>
          </a:solidFill>
        </p:spPr>
        <p:txBody>
          <a:bodyPr lIns="274320" tIns="301752" rIns="274320" bIns="301752" anchor="ctr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</a:defRPr>
            </a:lvl2pPr>
            <a:lvl3pPr marL="30479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3pPr>
            <a:lvl4pPr marL="609585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4pPr>
            <a:lvl5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5pPr>
            <a:lvl6pPr marL="1219170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6pPr>
            <a:lvl7pPr marL="152396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8125883" y="5809781"/>
            <a:ext cx="7723611" cy="2499360"/>
          </a:xfrm>
          <a:solidFill>
            <a:schemeClr val="accent2"/>
          </a:solidFill>
        </p:spPr>
        <p:txBody>
          <a:bodyPr lIns="274320" tIns="301752" rIns="274320" bIns="301752" anchor="ctr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</a:defRPr>
            </a:lvl2pPr>
            <a:lvl3pPr marL="30479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3pPr>
            <a:lvl4pPr marL="609585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4pPr>
            <a:lvl5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5pPr>
            <a:lvl6pPr marL="1219170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6pPr>
            <a:lvl7pPr marL="152396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8125883" y="3109149"/>
            <a:ext cx="7723611" cy="2499360"/>
          </a:xfrm>
          <a:solidFill>
            <a:schemeClr val="accent1"/>
          </a:solidFill>
        </p:spPr>
        <p:txBody>
          <a:bodyPr lIns="274320" tIns="301752" rIns="274320" bIns="301752" anchor="ctr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</a:defRPr>
            </a:lvl2pPr>
            <a:lvl3pPr marL="30479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3pPr>
            <a:lvl4pPr marL="609585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4pPr>
            <a:lvl5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5pPr>
            <a:lvl6pPr marL="1219170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6pPr>
            <a:lvl7pPr marL="152396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62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Figure Callou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8125883" y="408517"/>
            <a:ext cx="7723611" cy="2499360"/>
          </a:xfrm>
          <a:solidFill>
            <a:schemeClr val="accent1"/>
          </a:solidFill>
        </p:spPr>
        <p:txBody>
          <a:bodyPr lIns="3017520" tIns="301752" rIns="274320" bIns="301752" anchor="ctr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</a:defRPr>
            </a:lvl2pPr>
            <a:lvl3pPr marL="30479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3pPr>
            <a:lvl4pPr marL="609585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4pPr>
            <a:lvl5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5pPr>
            <a:lvl6pPr marL="1219170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6pPr>
            <a:lvl7pPr marL="152396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8125883" y="5809781"/>
            <a:ext cx="7723611" cy="2499360"/>
          </a:xfrm>
          <a:solidFill>
            <a:schemeClr val="accent1"/>
          </a:solidFill>
        </p:spPr>
        <p:txBody>
          <a:bodyPr lIns="3017520" tIns="301752" rIns="274320" bIns="301752" anchor="ctr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</a:defRPr>
            </a:lvl2pPr>
            <a:lvl3pPr marL="30479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3pPr>
            <a:lvl4pPr marL="609585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4pPr>
            <a:lvl5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5pPr>
            <a:lvl6pPr marL="1219170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6pPr>
            <a:lvl7pPr marL="152396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7312871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30" y="408516"/>
            <a:ext cx="7315201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8125883" y="3109149"/>
            <a:ext cx="7723611" cy="2499360"/>
          </a:xfrm>
          <a:solidFill>
            <a:schemeClr val="accent1"/>
          </a:solidFill>
        </p:spPr>
        <p:txBody>
          <a:bodyPr lIns="3017520" tIns="301752" rIns="274320" bIns="301752" anchor="ctr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FFFFFF"/>
                </a:solidFill>
              </a:defRPr>
            </a:lvl2pPr>
            <a:lvl3pPr marL="30479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3pPr>
            <a:lvl4pPr marL="609585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4pPr>
            <a:lvl5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5pPr>
            <a:lvl6pPr marL="1219170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6pPr>
            <a:lvl7pPr marL="152396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FFFFFF"/>
                </a:solidFill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8125883" y="408517"/>
            <a:ext cx="3931675" cy="2499360"/>
          </a:xfrm>
        </p:spPr>
        <p:txBody>
          <a:bodyPr lIns="274320" tIns="301752" rIns="274320" bIns="301752" anchor="ctr" anchorCtr="1">
            <a:noAutofit/>
          </a:bodyPr>
          <a:lstStyle>
            <a:lvl1pPr algn="ctr">
              <a:spcAft>
                <a:spcPts val="2400"/>
              </a:spcAft>
              <a:defRPr sz="10000">
                <a:solidFill>
                  <a:schemeClr val="bg1"/>
                </a:solidFill>
                <a:latin typeface="+mj-lt"/>
                <a:cs typeface="Segoe UI Bold"/>
              </a:defRPr>
            </a:lvl1pPr>
            <a:lvl2pPr marL="0" indent="0">
              <a:buNone/>
              <a:defRPr sz="5333">
                <a:solidFill>
                  <a:schemeClr val="bg1"/>
                </a:solidFill>
                <a:latin typeface="Segoe UI Light"/>
                <a:cs typeface="Segoe UI Bold"/>
              </a:defRPr>
            </a:lvl2pPr>
            <a:lvl3pPr>
              <a:defRPr>
                <a:solidFill>
                  <a:srgbClr val="FFFFFF"/>
                </a:solidFill>
                <a:latin typeface="Segoe UI Bold"/>
                <a:cs typeface="Segoe UI Bold"/>
              </a:defRPr>
            </a:lvl3pPr>
            <a:lvl4pPr>
              <a:defRPr>
                <a:solidFill>
                  <a:srgbClr val="FFFFFF"/>
                </a:solidFill>
                <a:latin typeface="Segoe UI Bold"/>
                <a:cs typeface="Segoe UI Bold"/>
              </a:defRPr>
            </a:lvl4pPr>
            <a:lvl5pPr>
              <a:defRPr>
                <a:solidFill>
                  <a:srgbClr val="FFFFFF"/>
                </a:solidFill>
                <a:latin typeface="Segoe UI Bold"/>
                <a:cs typeface="Segoe UI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latin typeface="Segoe UI Light"/>
              </a:rPr>
              <a:t>Subhead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8125883" y="3109149"/>
            <a:ext cx="3931675" cy="2499360"/>
          </a:xfrm>
        </p:spPr>
        <p:txBody>
          <a:bodyPr lIns="274320" tIns="301752" rIns="274320" bIns="301752" anchor="ctr" anchorCtr="1">
            <a:noAutofit/>
          </a:bodyPr>
          <a:lstStyle>
            <a:lvl1pPr algn="ctr">
              <a:spcAft>
                <a:spcPts val="2400"/>
              </a:spcAft>
              <a:defRPr sz="10000">
                <a:solidFill>
                  <a:schemeClr val="bg1"/>
                </a:solidFill>
                <a:latin typeface="+mj-lt"/>
                <a:cs typeface="Segoe UI Bold"/>
              </a:defRPr>
            </a:lvl1pPr>
            <a:lvl2pPr marL="0" indent="0">
              <a:buNone/>
              <a:defRPr sz="5333">
                <a:solidFill>
                  <a:schemeClr val="bg1"/>
                </a:solidFill>
                <a:latin typeface="Segoe UI Light"/>
                <a:cs typeface="Segoe UI Bold"/>
              </a:defRPr>
            </a:lvl2pPr>
            <a:lvl3pPr>
              <a:defRPr>
                <a:solidFill>
                  <a:srgbClr val="FFFFFF"/>
                </a:solidFill>
                <a:latin typeface="Segoe UI Bold"/>
                <a:cs typeface="Segoe UI Bold"/>
              </a:defRPr>
            </a:lvl3pPr>
            <a:lvl4pPr>
              <a:defRPr>
                <a:solidFill>
                  <a:srgbClr val="FFFFFF"/>
                </a:solidFill>
                <a:latin typeface="Segoe UI Bold"/>
                <a:cs typeface="Segoe UI Bold"/>
              </a:defRPr>
            </a:lvl4pPr>
            <a:lvl5pPr>
              <a:defRPr>
                <a:solidFill>
                  <a:srgbClr val="FFFFFF"/>
                </a:solidFill>
                <a:latin typeface="Segoe UI Bold"/>
                <a:cs typeface="Segoe UI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latin typeface="Segoe UI Light"/>
              </a:rPr>
              <a:t>Subhead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8125883" y="5809781"/>
            <a:ext cx="3931675" cy="2499360"/>
          </a:xfrm>
        </p:spPr>
        <p:txBody>
          <a:bodyPr lIns="274320" tIns="301752" rIns="274320" bIns="301752" anchor="ctr" anchorCtr="1">
            <a:noAutofit/>
          </a:bodyPr>
          <a:lstStyle>
            <a:lvl1pPr algn="ctr">
              <a:spcAft>
                <a:spcPts val="2400"/>
              </a:spcAft>
              <a:defRPr sz="10000">
                <a:solidFill>
                  <a:schemeClr val="bg1"/>
                </a:solidFill>
                <a:latin typeface="+mj-lt"/>
                <a:cs typeface="Segoe UI Bold"/>
              </a:defRPr>
            </a:lvl1pPr>
            <a:lvl2pPr marL="0" indent="0">
              <a:buNone/>
              <a:defRPr sz="5333">
                <a:solidFill>
                  <a:schemeClr val="bg1"/>
                </a:solidFill>
                <a:latin typeface="Segoe UI Light"/>
                <a:cs typeface="Segoe UI Bold"/>
              </a:defRPr>
            </a:lvl2pPr>
            <a:lvl3pPr>
              <a:defRPr>
                <a:solidFill>
                  <a:srgbClr val="FFFFFF"/>
                </a:solidFill>
                <a:latin typeface="Segoe UI Bold"/>
                <a:cs typeface="Segoe UI Bold"/>
              </a:defRPr>
            </a:lvl3pPr>
            <a:lvl4pPr>
              <a:defRPr>
                <a:solidFill>
                  <a:srgbClr val="FFFFFF"/>
                </a:solidFill>
                <a:latin typeface="Segoe UI Bold"/>
                <a:cs typeface="Segoe UI Bold"/>
              </a:defRPr>
            </a:lvl4pPr>
            <a:lvl5pPr>
              <a:defRPr>
                <a:solidFill>
                  <a:srgbClr val="FFFFFF"/>
                </a:solidFill>
                <a:latin typeface="Segoe UI Bold"/>
                <a:cs typeface="Segoe UI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latin typeface="Segoe UI Light"/>
              </a:rPr>
              <a:t>Subhead</a:t>
            </a:r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27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, 4 Figure Squares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7312871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30" y="408516"/>
            <a:ext cx="7315201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6" name="Content Placeholder 7"/>
          <p:cNvSpPr>
            <a:spLocks noGrp="1"/>
          </p:cNvSpPr>
          <p:nvPr>
            <p:ph sz="quarter" idx="23"/>
          </p:nvPr>
        </p:nvSpPr>
        <p:spPr>
          <a:xfrm>
            <a:off x="8136470" y="408517"/>
            <a:ext cx="3756114" cy="3852672"/>
          </a:xfrm>
          <a:ln w="12700">
            <a:solidFill>
              <a:schemeClr val="accent2"/>
            </a:solidFill>
          </a:ln>
        </p:spPr>
        <p:txBody>
          <a:bodyPr lIns="274320" rIns="274320" bIns="301752" anchor="ctr" anchorCtr="0"/>
          <a:lstStyle>
            <a:lvl1pPr>
              <a:spcAft>
                <a:spcPts val="2133"/>
              </a:spcAft>
              <a:defRPr sz="10666">
                <a:solidFill>
                  <a:srgbClr val="008272"/>
                </a:solidFill>
              </a:defRPr>
            </a:lvl1pPr>
            <a:lvl2pPr marL="0" indent="0">
              <a:buNone/>
              <a:defRPr>
                <a:solidFill>
                  <a:srgbClr val="008272"/>
                </a:solidFill>
              </a:defRPr>
            </a:lvl2pPr>
            <a:lvl3pPr marL="304792" indent="-304792">
              <a:buFont typeface="Arial"/>
              <a:buChar char="•"/>
              <a:defRPr>
                <a:solidFill>
                  <a:srgbClr val="008272"/>
                </a:solidFill>
              </a:defRPr>
            </a:lvl3pPr>
            <a:lvl4pPr marL="609585" indent="-304792">
              <a:buFont typeface="Arial"/>
              <a:buChar char="•"/>
              <a:defRPr>
                <a:solidFill>
                  <a:srgbClr val="008272"/>
                </a:solidFill>
              </a:defRPr>
            </a:lvl4pPr>
            <a:lvl5pPr marL="914377" indent="-304792">
              <a:buFont typeface="Arial"/>
              <a:buChar char="•"/>
              <a:defRPr>
                <a:solidFill>
                  <a:srgbClr val="008272"/>
                </a:solidFill>
              </a:defRPr>
            </a:lvl5pPr>
            <a:lvl6pPr marL="1219170" indent="-304792">
              <a:buFont typeface="Arial"/>
              <a:buChar char="•"/>
              <a:defRPr baseline="0">
                <a:solidFill>
                  <a:srgbClr val="008272"/>
                </a:solidFill>
              </a:defRPr>
            </a:lvl6pPr>
            <a:lvl7pPr marL="1523962" indent="-304792">
              <a:buFont typeface="Arial"/>
              <a:buChar char="•"/>
              <a:defRPr baseline="0">
                <a:solidFill>
                  <a:srgbClr val="008272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24"/>
          </p:nvPr>
        </p:nvSpPr>
        <p:spPr>
          <a:xfrm>
            <a:off x="12093380" y="408517"/>
            <a:ext cx="3756114" cy="3852672"/>
          </a:xfrm>
          <a:ln w="12700">
            <a:solidFill>
              <a:schemeClr val="accent2"/>
            </a:solidFill>
          </a:ln>
        </p:spPr>
        <p:txBody>
          <a:bodyPr lIns="274320" rIns="274320" bIns="301752" anchor="ctr" anchorCtr="0"/>
          <a:lstStyle>
            <a:lvl1pPr>
              <a:spcAft>
                <a:spcPts val="2133"/>
              </a:spcAft>
              <a:defRPr sz="10666">
                <a:solidFill>
                  <a:srgbClr val="008272"/>
                </a:solidFill>
              </a:defRPr>
            </a:lvl1pPr>
            <a:lvl2pPr marL="0" indent="0">
              <a:buNone/>
              <a:defRPr>
                <a:solidFill>
                  <a:srgbClr val="008272"/>
                </a:solidFill>
              </a:defRPr>
            </a:lvl2pPr>
            <a:lvl3pPr marL="304792" indent="-304792">
              <a:buFont typeface="Arial"/>
              <a:buChar char="•"/>
              <a:defRPr>
                <a:solidFill>
                  <a:srgbClr val="008272"/>
                </a:solidFill>
              </a:defRPr>
            </a:lvl3pPr>
            <a:lvl4pPr marL="609585" indent="-304792">
              <a:buFont typeface="Arial"/>
              <a:buChar char="•"/>
              <a:defRPr>
                <a:solidFill>
                  <a:srgbClr val="008272"/>
                </a:solidFill>
              </a:defRPr>
            </a:lvl4pPr>
            <a:lvl5pPr marL="914377" indent="-304792">
              <a:buFont typeface="Arial"/>
              <a:buChar char="•"/>
              <a:defRPr>
                <a:solidFill>
                  <a:srgbClr val="008272"/>
                </a:solidFill>
              </a:defRPr>
            </a:lvl5pPr>
            <a:lvl6pPr marL="1219170" indent="-304792">
              <a:buFont typeface="Arial"/>
              <a:buChar char="•"/>
              <a:defRPr baseline="0">
                <a:solidFill>
                  <a:srgbClr val="008272"/>
                </a:solidFill>
              </a:defRPr>
            </a:lvl6pPr>
            <a:lvl7pPr marL="1523962" indent="-304792">
              <a:buFont typeface="Arial"/>
              <a:buChar char="•"/>
              <a:defRPr baseline="0">
                <a:solidFill>
                  <a:srgbClr val="008272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5" name="Content Placeholder 7"/>
          <p:cNvSpPr>
            <a:spLocks noGrp="1"/>
          </p:cNvSpPr>
          <p:nvPr>
            <p:ph sz="quarter" idx="25"/>
          </p:nvPr>
        </p:nvSpPr>
        <p:spPr>
          <a:xfrm>
            <a:off x="8136470" y="4456469"/>
            <a:ext cx="3756114" cy="3852672"/>
          </a:xfrm>
          <a:ln w="12700">
            <a:solidFill>
              <a:schemeClr val="accent2"/>
            </a:solidFill>
          </a:ln>
        </p:spPr>
        <p:txBody>
          <a:bodyPr lIns="274320" rIns="274320" bIns="301752" anchor="ctr" anchorCtr="0"/>
          <a:lstStyle>
            <a:lvl1pPr>
              <a:spcAft>
                <a:spcPts val="2133"/>
              </a:spcAft>
              <a:defRPr sz="10666">
                <a:solidFill>
                  <a:srgbClr val="008272"/>
                </a:solidFill>
              </a:defRPr>
            </a:lvl1pPr>
            <a:lvl2pPr marL="0" indent="0">
              <a:buNone/>
              <a:defRPr>
                <a:solidFill>
                  <a:srgbClr val="008272"/>
                </a:solidFill>
              </a:defRPr>
            </a:lvl2pPr>
            <a:lvl3pPr marL="304792" indent="-304792">
              <a:buFont typeface="Arial"/>
              <a:buChar char="•"/>
              <a:defRPr>
                <a:solidFill>
                  <a:srgbClr val="008272"/>
                </a:solidFill>
              </a:defRPr>
            </a:lvl3pPr>
            <a:lvl4pPr marL="609585" indent="-304792">
              <a:buFont typeface="Arial"/>
              <a:buChar char="•"/>
              <a:defRPr>
                <a:solidFill>
                  <a:srgbClr val="008272"/>
                </a:solidFill>
              </a:defRPr>
            </a:lvl4pPr>
            <a:lvl5pPr marL="914377" indent="-304792">
              <a:buFont typeface="Arial"/>
              <a:buChar char="•"/>
              <a:defRPr>
                <a:solidFill>
                  <a:srgbClr val="008272"/>
                </a:solidFill>
              </a:defRPr>
            </a:lvl5pPr>
            <a:lvl6pPr marL="1219170" indent="-304792">
              <a:buFont typeface="Arial"/>
              <a:buChar char="•"/>
              <a:defRPr baseline="0">
                <a:solidFill>
                  <a:srgbClr val="008272"/>
                </a:solidFill>
              </a:defRPr>
            </a:lvl6pPr>
            <a:lvl7pPr marL="1523962" indent="-304792">
              <a:buFont typeface="Arial"/>
              <a:buChar char="•"/>
              <a:defRPr baseline="0">
                <a:solidFill>
                  <a:srgbClr val="008272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6" name="Content Placeholder 7"/>
          <p:cNvSpPr>
            <a:spLocks noGrp="1"/>
          </p:cNvSpPr>
          <p:nvPr>
            <p:ph sz="quarter" idx="26"/>
          </p:nvPr>
        </p:nvSpPr>
        <p:spPr>
          <a:xfrm>
            <a:off x="12093380" y="4456469"/>
            <a:ext cx="3756114" cy="3852672"/>
          </a:xfrm>
          <a:ln w="12700">
            <a:solidFill>
              <a:schemeClr val="accent2"/>
            </a:solidFill>
          </a:ln>
        </p:spPr>
        <p:txBody>
          <a:bodyPr lIns="274320" rIns="274320" bIns="301752" anchor="ctr" anchorCtr="0"/>
          <a:lstStyle>
            <a:lvl1pPr>
              <a:spcAft>
                <a:spcPts val="2133"/>
              </a:spcAft>
              <a:defRPr sz="10666">
                <a:solidFill>
                  <a:srgbClr val="008272"/>
                </a:solidFill>
              </a:defRPr>
            </a:lvl1pPr>
            <a:lvl2pPr marL="0" indent="0">
              <a:buNone/>
              <a:defRPr>
                <a:solidFill>
                  <a:srgbClr val="008272"/>
                </a:solidFill>
              </a:defRPr>
            </a:lvl2pPr>
            <a:lvl3pPr marL="304792" indent="-304792">
              <a:buFont typeface="Arial"/>
              <a:buChar char="•"/>
              <a:defRPr>
                <a:solidFill>
                  <a:srgbClr val="008272"/>
                </a:solidFill>
              </a:defRPr>
            </a:lvl3pPr>
            <a:lvl4pPr marL="609585" indent="-304792">
              <a:buFont typeface="Arial"/>
              <a:buChar char="•"/>
              <a:defRPr>
                <a:solidFill>
                  <a:srgbClr val="008272"/>
                </a:solidFill>
              </a:defRPr>
            </a:lvl4pPr>
            <a:lvl5pPr marL="914377" indent="-304792">
              <a:buFont typeface="Arial"/>
              <a:buChar char="•"/>
              <a:defRPr>
                <a:solidFill>
                  <a:srgbClr val="008272"/>
                </a:solidFill>
              </a:defRPr>
            </a:lvl5pPr>
            <a:lvl6pPr marL="1219170" indent="-304792">
              <a:buFont typeface="Arial"/>
              <a:buChar char="•"/>
              <a:defRPr baseline="0">
                <a:solidFill>
                  <a:srgbClr val="008272"/>
                </a:solidFill>
              </a:defRPr>
            </a:lvl6pPr>
            <a:lvl7pPr marL="1523962" indent="-304792">
              <a:buFont typeface="Arial"/>
              <a:buChar char="•"/>
              <a:defRPr baseline="0">
                <a:solidFill>
                  <a:srgbClr val="008272"/>
                </a:solidFill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86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4 Squares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7312871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30" y="408516"/>
            <a:ext cx="7315201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8125883" y="408517"/>
            <a:ext cx="3756114" cy="3852672"/>
          </a:xfrm>
          <a:noFill/>
          <a:ln w="12700">
            <a:solidFill>
              <a:schemeClr val="accent2"/>
            </a:solidFill>
          </a:ln>
        </p:spPr>
        <p:txBody>
          <a:bodyPr lIns="274320" tIns="301752" rIns="274320" bIns="301752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2667">
                <a:solidFill>
                  <a:srgbClr val="008272"/>
                </a:solidFill>
              </a:defRPr>
            </a:lvl2pPr>
            <a:lvl3pPr marL="30479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3pPr>
            <a:lvl4pPr marL="609585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4pPr>
            <a:lvl5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5pPr>
            <a:lvl6pPr marL="1219170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6pPr>
            <a:lvl7pPr marL="152396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12093380" y="408517"/>
            <a:ext cx="3756114" cy="3852672"/>
          </a:xfrm>
          <a:noFill/>
          <a:ln w="12700">
            <a:solidFill>
              <a:schemeClr val="accent2"/>
            </a:solidFill>
          </a:ln>
        </p:spPr>
        <p:txBody>
          <a:bodyPr lIns="274320" tIns="301752" rIns="274320" bIns="301752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2667">
                <a:solidFill>
                  <a:srgbClr val="008272"/>
                </a:solidFill>
              </a:defRPr>
            </a:lvl2pPr>
            <a:lvl3pPr marL="30479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3pPr>
            <a:lvl4pPr marL="609585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4pPr>
            <a:lvl5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5pPr>
            <a:lvl6pPr marL="1219170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6pPr>
            <a:lvl7pPr marL="152396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8125883" y="4456469"/>
            <a:ext cx="3756114" cy="3852672"/>
          </a:xfrm>
          <a:noFill/>
          <a:ln w="12700">
            <a:solidFill>
              <a:schemeClr val="accent2"/>
            </a:solidFill>
          </a:ln>
        </p:spPr>
        <p:txBody>
          <a:bodyPr lIns="274320" tIns="301752" rIns="274320" bIns="301752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2667">
                <a:solidFill>
                  <a:srgbClr val="008272"/>
                </a:solidFill>
              </a:defRPr>
            </a:lvl2pPr>
            <a:lvl3pPr marL="30479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3pPr>
            <a:lvl4pPr marL="609585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4pPr>
            <a:lvl5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5pPr>
            <a:lvl6pPr marL="1219170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6pPr>
            <a:lvl7pPr marL="152396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12093380" y="4456469"/>
            <a:ext cx="3756114" cy="3852672"/>
          </a:xfrm>
          <a:noFill/>
          <a:ln w="12700">
            <a:solidFill>
              <a:schemeClr val="accent2"/>
            </a:solidFill>
          </a:ln>
        </p:spPr>
        <p:txBody>
          <a:bodyPr lIns="274320" tIns="301752" rIns="274320" bIns="301752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2667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2667">
                <a:solidFill>
                  <a:srgbClr val="008272"/>
                </a:solidFill>
              </a:defRPr>
            </a:lvl2pPr>
            <a:lvl3pPr marL="30479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3pPr>
            <a:lvl4pPr marL="609585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4pPr>
            <a:lvl5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5pPr>
            <a:lvl6pPr marL="1219170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6pPr>
            <a:lvl7pPr marL="1523962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2667">
                <a:solidFill>
                  <a:srgbClr val="008272"/>
                </a:solidFill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34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9 Squares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7312871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30" y="408516"/>
            <a:ext cx="7315201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8141567" y="416696"/>
            <a:ext cx="2463426" cy="2499360"/>
          </a:xfrm>
          <a:noFill/>
          <a:ln w="12700">
            <a:solidFill>
              <a:schemeClr val="accent2"/>
            </a:solidFill>
          </a:ln>
        </p:spPr>
        <p:txBody>
          <a:bodyPr lIns="182880" tIns="146304" rIns="182880" bIns="146304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2pPr>
            <a:lvl3pPr marL="243834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3pPr>
            <a:lvl4pPr marL="487668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4pPr>
            <a:lvl5pPr marL="731502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5pPr>
            <a:lvl6pPr marL="975336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6pPr>
            <a:lvl7pPr marL="1219170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13386068" y="416696"/>
            <a:ext cx="2463426" cy="2499360"/>
          </a:xfrm>
          <a:noFill/>
          <a:ln w="12700">
            <a:solidFill>
              <a:schemeClr val="accent2"/>
            </a:solidFill>
          </a:ln>
        </p:spPr>
        <p:txBody>
          <a:bodyPr lIns="182880" tIns="146304" rIns="182880" bIns="146304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2pPr>
            <a:lvl3pPr marL="243834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3pPr>
            <a:lvl4pPr marL="487668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4pPr>
            <a:lvl5pPr marL="731502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5pPr>
            <a:lvl6pPr marL="975336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6pPr>
            <a:lvl7pPr marL="1219170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10763818" y="416696"/>
            <a:ext cx="2463426" cy="2499360"/>
          </a:xfrm>
          <a:noFill/>
          <a:ln w="12700">
            <a:solidFill>
              <a:schemeClr val="accent2"/>
            </a:solidFill>
          </a:ln>
        </p:spPr>
        <p:txBody>
          <a:bodyPr lIns="182880" tIns="146304" rIns="182880" bIns="146304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2pPr>
            <a:lvl3pPr marL="243834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3pPr>
            <a:lvl4pPr marL="487668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4pPr>
            <a:lvl5pPr marL="731502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5pPr>
            <a:lvl6pPr marL="975336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6pPr>
            <a:lvl7pPr marL="1219170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8141567" y="5809781"/>
            <a:ext cx="2463426" cy="2499360"/>
          </a:xfrm>
          <a:noFill/>
          <a:ln w="12700">
            <a:solidFill>
              <a:schemeClr val="accent2"/>
            </a:solidFill>
          </a:ln>
        </p:spPr>
        <p:txBody>
          <a:bodyPr lIns="182880" tIns="146304" rIns="182880" bIns="146304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2pPr>
            <a:lvl3pPr marL="243834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3pPr>
            <a:lvl4pPr marL="487668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4pPr>
            <a:lvl5pPr marL="731502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5pPr>
            <a:lvl6pPr marL="975336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6pPr>
            <a:lvl7pPr marL="1219170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3386068" y="5809781"/>
            <a:ext cx="2463426" cy="2499360"/>
          </a:xfrm>
          <a:noFill/>
          <a:ln w="12700">
            <a:solidFill>
              <a:schemeClr val="accent2"/>
            </a:solidFill>
          </a:ln>
        </p:spPr>
        <p:txBody>
          <a:bodyPr lIns="182880" tIns="146304" rIns="182880" bIns="146304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2pPr>
            <a:lvl3pPr marL="243834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3pPr>
            <a:lvl4pPr marL="487668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4pPr>
            <a:lvl5pPr marL="731502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5pPr>
            <a:lvl6pPr marL="975336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6pPr>
            <a:lvl7pPr marL="1219170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10763818" y="5809781"/>
            <a:ext cx="2463426" cy="2499360"/>
          </a:xfrm>
          <a:noFill/>
          <a:ln w="12700">
            <a:solidFill>
              <a:schemeClr val="accent2"/>
            </a:solidFill>
          </a:ln>
        </p:spPr>
        <p:txBody>
          <a:bodyPr lIns="182880" tIns="146304" rIns="182880" bIns="146304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2pPr>
            <a:lvl3pPr marL="243834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3pPr>
            <a:lvl4pPr marL="487668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4pPr>
            <a:lvl5pPr marL="731502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5pPr>
            <a:lvl6pPr marL="975336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6pPr>
            <a:lvl7pPr marL="1219170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8141567" y="3113239"/>
            <a:ext cx="2463426" cy="2499360"/>
          </a:xfrm>
          <a:noFill/>
          <a:ln w="12700">
            <a:solidFill>
              <a:schemeClr val="accent2"/>
            </a:solidFill>
          </a:ln>
        </p:spPr>
        <p:txBody>
          <a:bodyPr lIns="182880" tIns="146304" rIns="182880" bIns="146304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2pPr>
            <a:lvl3pPr marL="243834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3pPr>
            <a:lvl4pPr marL="487668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4pPr>
            <a:lvl5pPr marL="731502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5pPr>
            <a:lvl6pPr marL="975336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6pPr>
            <a:lvl7pPr marL="1219170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13386068" y="3113239"/>
            <a:ext cx="2463426" cy="2499360"/>
          </a:xfrm>
          <a:noFill/>
          <a:ln w="12700">
            <a:solidFill>
              <a:schemeClr val="accent2"/>
            </a:solidFill>
          </a:ln>
        </p:spPr>
        <p:txBody>
          <a:bodyPr lIns="182880" tIns="146304" rIns="182880" bIns="146304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2pPr>
            <a:lvl3pPr marL="243834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3pPr>
            <a:lvl4pPr marL="487668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4pPr>
            <a:lvl5pPr marL="731502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5pPr>
            <a:lvl6pPr marL="975336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6pPr>
            <a:lvl7pPr marL="1219170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10763818" y="3113239"/>
            <a:ext cx="2463426" cy="2499360"/>
          </a:xfrm>
          <a:noFill/>
          <a:ln w="12700">
            <a:solidFill>
              <a:schemeClr val="accent2"/>
            </a:solidFill>
          </a:ln>
        </p:spPr>
        <p:txBody>
          <a:bodyPr lIns="182880" tIns="146304" rIns="182880" bIns="146304" anchor="t" anchorCtr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None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2pPr>
            <a:lvl3pPr marL="243834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3pPr>
            <a:lvl4pPr marL="487668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4pPr>
            <a:lvl5pPr marL="731502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5pPr>
            <a:lvl6pPr marL="975336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6pPr>
            <a:lvl7pPr marL="1219170" marR="0" indent="-243834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40"/>
              </a:spcAft>
              <a:buClrTx/>
              <a:buSzTx/>
              <a:buFont typeface="Arial"/>
              <a:buChar char="•"/>
              <a:tabLst/>
              <a:defRPr sz="1733">
                <a:solidFill>
                  <a:srgbClr val="008272"/>
                </a:solidFill>
                <a:latin typeface="Segoe UI"/>
                <a:cs typeface="Segoe UI"/>
              </a:defRPr>
            </a:lvl7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38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trum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12858" y="4574117"/>
            <a:ext cx="15428380" cy="0"/>
          </a:xfrm>
          <a:prstGeom prst="line">
            <a:avLst/>
          </a:prstGeom>
          <a:ln w="12700">
            <a:solidFill>
              <a:srgbClr val="50505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412858" y="1627717"/>
            <a:ext cx="15428380" cy="7680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412858" y="2982548"/>
            <a:ext cx="2439035" cy="1368381"/>
          </a:xfrm>
        </p:spPr>
        <p:txBody>
          <a:bodyPr anchor="b" anchorCtr="0"/>
          <a:lstStyle>
            <a:lvl1pPr>
              <a:defRPr sz="2667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>
              <a:defRPr sz="2667">
                <a:solidFill>
                  <a:srgbClr val="008272"/>
                </a:solidFill>
              </a:defRPr>
            </a:lvl2pPr>
            <a:lvl3pPr>
              <a:defRPr sz="2667">
                <a:solidFill>
                  <a:srgbClr val="008272"/>
                </a:solidFill>
              </a:defRPr>
            </a:lvl3pPr>
            <a:lvl4pPr>
              <a:defRPr sz="2667">
                <a:solidFill>
                  <a:srgbClr val="008272"/>
                </a:solidFill>
              </a:defRPr>
            </a:lvl4pPr>
            <a:lvl5pPr>
              <a:defRPr sz="2667">
                <a:solidFill>
                  <a:srgbClr val="00827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13398259" y="2982548"/>
            <a:ext cx="2439035" cy="1368381"/>
          </a:xfrm>
        </p:spPr>
        <p:txBody>
          <a:bodyPr anchor="b" anchorCtr="0"/>
          <a:lstStyle>
            <a:lvl1pPr algn="r">
              <a:defRPr sz="2667">
                <a:solidFill>
                  <a:srgbClr val="008272"/>
                </a:solidFill>
                <a:latin typeface="Segoe UI Bold"/>
                <a:cs typeface="Segoe UI Bold"/>
              </a:defRPr>
            </a:lvl1pPr>
            <a:lvl2pPr algn="r">
              <a:defRPr sz="2667">
                <a:solidFill>
                  <a:srgbClr val="008272"/>
                </a:solidFill>
              </a:defRPr>
            </a:lvl2pPr>
            <a:lvl3pPr algn="r">
              <a:defRPr sz="2667">
                <a:solidFill>
                  <a:srgbClr val="008272"/>
                </a:solidFill>
              </a:defRPr>
            </a:lvl3pPr>
            <a:lvl4pPr algn="r">
              <a:defRPr sz="2667">
                <a:solidFill>
                  <a:srgbClr val="008272"/>
                </a:solidFill>
              </a:defRPr>
            </a:lvl4pPr>
            <a:lvl5pPr algn="r">
              <a:defRPr sz="2667">
                <a:solidFill>
                  <a:srgbClr val="00827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9"/>
          <p:cNvSpPr>
            <a:spLocks noGrp="1"/>
          </p:cNvSpPr>
          <p:nvPr>
            <p:ph type="ftr" sz="quarter" idx="24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52603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76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412858" y="1627717"/>
            <a:ext cx="7312871" cy="7680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22"/>
          </p:nvPr>
        </p:nvSpPr>
        <p:spPr>
          <a:xfrm>
            <a:off x="412858" y="2596896"/>
            <a:ext cx="15428380" cy="472253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23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52603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87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412858" y="1627717"/>
            <a:ext cx="15428380" cy="7680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12859" y="2840524"/>
            <a:ext cx="15428379" cy="472253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12858" y="2444539"/>
            <a:ext cx="15428379" cy="304096"/>
          </a:xfrm>
        </p:spPr>
        <p:txBody>
          <a:bodyPr/>
          <a:lstStyle>
            <a:lvl1pPr>
              <a:defRPr sz="1333">
                <a:latin typeface="Segoe UI"/>
                <a:cs typeface="Segoe UI"/>
              </a:defRPr>
            </a:lvl1pPr>
            <a:lvl2pPr marL="243834" indent="-243834">
              <a:defRPr sz="1333">
                <a:latin typeface="Segoe UI"/>
                <a:cs typeface="Segoe UI"/>
              </a:defRPr>
            </a:lvl2pPr>
            <a:lvl3pPr marL="487668" indent="-243834">
              <a:defRPr sz="1333">
                <a:latin typeface="Segoe UI"/>
                <a:cs typeface="Segoe UI"/>
              </a:defRPr>
            </a:lvl3pPr>
            <a:lvl4pPr marL="731502" indent="-243834">
              <a:defRPr sz="1333">
                <a:latin typeface="Segoe UI"/>
                <a:cs typeface="Segoe UI"/>
              </a:defRPr>
            </a:lvl4pPr>
            <a:lvl5pPr marL="975336" indent="-243834">
              <a:defRPr sz="1333">
                <a:latin typeface="Segoe UI"/>
                <a:cs typeface="Segoe UI"/>
              </a:defRPr>
            </a:lvl5pPr>
            <a:lvl6pPr marL="1219170" indent="-243834">
              <a:defRPr sz="1333">
                <a:latin typeface="Segoe UI"/>
                <a:cs typeface="Segoe UI"/>
              </a:defRPr>
            </a:lvl6pPr>
            <a:lvl7pPr marL="1463003" indent="-243834">
              <a:defRPr sz="1333">
                <a:latin typeface="Segoe UI"/>
                <a:cs typeface="Segoe UI"/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9"/>
          <p:cNvSpPr>
            <a:spLocks noGrp="1"/>
          </p:cNvSpPr>
          <p:nvPr>
            <p:ph type="ftr" sz="quarter" idx="24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52603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74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Chart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412858" y="1627717"/>
            <a:ext cx="15428380" cy="7680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12858" y="2840523"/>
            <a:ext cx="7512228" cy="215798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8337266" y="2840523"/>
            <a:ext cx="7512228" cy="2157984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Chart Placeholder 5"/>
          <p:cNvSpPr>
            <a:spLocks noGrp="1"/>
          </p:cNvSpPr>
          <p:nvPr>
            <p:ph type="chart" sz="quarter" idx="25"/>
          </p:nvPr>
        </p:nvSpPr>
        <p:spPr>
          <a:xfrm>
            <a:off x="412858" y="5161449"/>
            <a:ext cx="7512228" cy="2157984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Chart Placeholder 5"/>
          <p:cNvSpPr>
            <a:spLocks noGrp="1"/>
          </p:cNvSpPr>
          <p:nvPr>
            <p:ph type="chart" sz="quarter" idx="26"/>
          </p:nvPr>
        </p:nvSpPr>
        <p:spPr>
          <a:xfrm>
            <a:off x="8337266" y="5161449"/>
            <a:ext cx="7512228" cy="2157984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12858" y="2444539"/>
            <a:ext cx="15428379" cy="304096"/>
          </a:xfrm>
        </p:spPr>
        <p:txBody>
          <a:bodyPr/>
          <a:lstStyle>
            <a:lvl1pPr>
              <a:defRPr sz="1333">
                <a:latin typeface="Segoe UI"/>
                <a:cs typeface="Segoe UI"/>
              </a:defRPr>
            </a:lvl1pPr>
            <a:lvl2pPr marL="243834" indent="-243834">
              <a:defRPr sz="1333">
                <a:latin typeface="Segoe UI"/>
                <a:cs typeface="Segoe UI"/>
              </a:defRPr>
            </a:lvl2pPr>
            <a:lvl3pPr marL="487668" indent="-243834">
              <a:defRPr sz="1333">
                <a:latin typeface="Segoe UI"/>
                <a:cs typeface="Segoe UI"/>
              </a:defRPr>
            </a:lvl3pPr>
            <a:lvl4pPr marL="731502" indent="-243834">
              <a:defRPr sz="1333">
                <a:latin typeface="Segoe UI"/>
                <a:cs typeface="Segoe UI"/>
              </a:defRPr>
            </a:lvl4pPr>
            <a:lvl5pPr marL="975336" indent="-243834">
              <a:defRPr sz="1333">
                <a:latin typeface="Segoe UI"/>
                <a:cs typeface="Segoe UI"/>
              </a:defRPr>
            </a:lvl5pPr>
            <a:lvl6pPr marL="1219170" indent="-243834">
              <a:defRPr sz="1333">
                <a:latin typeface="Segoe UI"/>
                <a:cs typeface="Segoe UI"/>
              </a:defRPr>
            </a:lvl6pPr>
            <a:lvl7pPr marL="1463003" indent="-243834">
              <a:defRPr sz="1333">
                <a:latin typeface="Segoe UI"/>
                <a:cs typeface="Segoe UI"/>
              </a:defRPr>
            </a:lvl7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9"/>
          <p:cNvSpPr>
            <a:spLocks noGrp="1"/>
          </p:cNvSpPr>
          <p:nvPr>
            <p:ph type="ftr" sz="quarter" idx="27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52603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48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9"/>
          <p:cNvSpPr>
            <a:spLocks noGrp="1"/>
          </p:cNvSpPr>
          <p:nvPr>
            <p:ph type="ftr" sz="quarter" idx="27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40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26804" y="2761984"/>
            <a:ext cx="11765199" cy="2419617"/>
          </a:xfrm>
          <a:noFill/>
        </p:spPr>
        <p:txBody>
          <a:bodyPr lIns="146304" tIns="91440" rIns="146304" bIns="91440" anchor="t" anchorCtr="0"/>
          <a:lstStyle>
            <a:lvl1pPr>
              <a:defRPr sz="5295" b="1" spc="-99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26803" y="5181600"/>
            <a:ext cx="8513999" cy="2430400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137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0050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-1" y="1140904"/>
            <a:ext cx="16256000" cy="7576376"/>
          </a:xfrm>
          <a:prstGeom prst="rect">
            <a:avLst/>
          </a:prstGeom>
          <a:solidFill>
            <a:srgbClr val="F5F5F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3840" tIns="195072" rIns="243840" bIns="19507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124326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35"/>
          <p:cNvSpPr txBox="1">
            <a:spLocks/>
          </p:cNvSpPr>
          <p:nvPr userDrawn="1"/>
        </p:nvSpPr>
        <p:spPr>
          <a:xfrm>
            <a:off x="8127999" y="8722821"/>
            <a:ext cx="8003264" cy="410433"/>
          </a:xfrm>
          <a:prstGeom prst="rect">
            <a:avLst/>
          </a:prstGeom>
        </p:spPr>
        <p:txBody>
          <a:bodyPr vert="horz" wrap="square" lIns="195072" tIns="121920" rIns="195072" bIns="121920" rtlCol="0">
            <a:spAutoFit/>
          </a:bodyPr>
          <a:lstStyle>
            <a:lvl1pPr marL="336152" marR="0" indent="-336152" algn="l" defTabSz="91438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3922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72703" marR="0" indent="-236551" algn="l" defTabSz="91438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84352" marR="0" indent="-224101" algn="l" defTabSz="91438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08453" marR="0" indent="-224101" algn="l" defTabSz="91438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32554" marR="0" indent="-224101" algn="l" defTabSz="91438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55" indent="-228596" algn="l" defTabSz="9143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49" indent="-228596" algn="l" defTabSz="9143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40" indent="-228596" algn="l" defTabSz="9143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34" indent="-228596" algn="l" defTabSz="9143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067" dirty="0">
                <a:solidFill>
                  <a:schemeClr val="bg1">
                    <a:lumMod val="65000"/>
                  </a:schemeClr>
                </a:solidFill>
                <a:latin typeface="Segoe UI (Body)"/>
                <a:cs typeface="Segoe Pro Display Semibold"/>
              </a:rPr>
              <a:t>Microsoft internal data, weekly searches Oct-Dec 2015, all devices, US only</a:t>
            </a:r>
            <a:endParaRPr lang="en-US" sz="1067" dirty="0">
              <a:solidFill>
                <a:schemeClr val="bg1">
                  <a:lumMod val="65000"/>
                </a:schemeClr>
              </a:solidFill>
              <a:latin typeface="Segoe U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12796510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13173" y="1551703"/>
            <a:ext cx="15436428" cy="2413652"/>
          </a:xfrm>
        </p:spPr>
        <p:txBody>
          <a:bodyPr wrap="square">
            <a:spAutoFit/>
          </a:bodyPr>
          <a:lstStyle>
            <a:lvl1pPr>
              <a:defRPr sz="3921"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037884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List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8" y="1627719"/>
            <a:ext cx="15436636" cy="5689600"/>
          </a:xfrm>
        </p:spPr>
        <p:txBody>
          <a:bodyPr>
            <a:noAutofit/>
          </a:bodyPr>
          <a:lstStyle>
            <a:lvl1pPr marL="743693" indent="-743693">
              <a:buFont typeface="+mj-lt"/>
              <a:buAutoNum type="arabicPeriod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52603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35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8" y="1627719"/>
            <a:ext cx="15436636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52603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74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no Footer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8" y="1627719"/>
            <a:ext cx="15436636" cy="637641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52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12859" y="1627719"/>
            <a:ext cx="7312871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4" name="Content Placeholder 9"/>
          <p:cNvSpPr>
            <a:spLocks noGrp="1"/>
          </p:cNvSpPr>
          <p:nvPr>
            <p:ph sz="quarter" idx="16"/>
          </p:nvPr>
        </p:nvSpPr>
        <p:spPr>
          <a:xfrm>
            <a:off x="8530273" y="1627719"/>
            <a:ext cx="7312871" cy="5689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5099897" y="8384565"/>
            <a:ext cx="749597" cy="340843"/>
          </a:xfrm>
        </p:spPr>
        <p:txBody>
          <a:bodyPr/>
          <a:lstStyle/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412859" y="8384565"/>
            <a:ext cx="7312871" cy="340843"/>
          </a:xfrm>
        </p:spPr>
        <p:txBody>
          <a:bodyPr/>
          <a:lstStyle/>
          <a:p>
            <a:r>
              <a:rPr lang="en-US"/>
              <a:t>Presentation title — edit on Slide Master using Insert &gt; Header &amp; Footer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1285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526038" y="7700434"/>
            <a:ext cx="7315201" cy="60870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1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31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30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8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800" y="2103120"/>
            <a:ext cx="146304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529" y="408516"/>
            <a:ext cx="15438966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858" y="1627719"/>
            <a:ext cx="15436636" cy="56895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5553464" y="8238576"/>
            <a:ext cx="5149074" cy="4868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600" b="0" i="0">
                <a:solidFill>
                  <a:srgbClr val="737373"/>
                </a:solidFill>
                <a:latin typeface="Segoe UI"/>
                <a:cs typeface="Segoe UI"/>
              </a:defRPr>
            </a:lvl1pPr>
          </a:lstStyle>
          <a:p>
            <a:r>
              <a:rPr lang="en-US" dirty="0"/>
              <a:t>Presentation title — edit on Slide Master using Insert &gt; Header &amp;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2057557" y="8238576"/>
            <a:ext cx="3791937" cy="4868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600" b="0" i="0">
                <a:solidFill>
                  <a:srgbClr val="737373"/>
                </a:solidFill>
                <a:latin typeface="Segoe UI"/>
                <a:cs typeface="Segoe UI"/>
              </a:defRPr>
            </a:lvl1pPr>
          </a:lstStyle>
          <a:p>
            <a:fld id="{941BBFA0-3636-3246-B0A2-797033B224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9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  <p:sldLayoutId id="2147483688" r:id="rId22"/>
    <p:sldLayoutId id="2147483689" r:id="rId23"/>
    <p:sldLayoutId id="2147483690" r:id="rId24"/>
    <p:sldLayoutId id="2147483691" r:id="rId25"/>
    <p:sldLayoutId id="2147483692" r:id="rId26"/>
    <p:sldLayoutId id="2147483693" r:id="rId27"/>
  </p:sldLayoutIdLst>
  <p:hf hdr="0"/>
  <p:txStyles>
    <p:titleStyle>
      <a:lvl1pPr algn="l" defTabSz="609585" rtl="0" eaLnBrk="1" latinLnBrk="0" hangingPunct="1">
        <a:spcBef>
          <a:spcPct val="0"/>
        </a:spcBef>
        <a:buNone/>
        <a:defRPr sz="2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09585" rtl="0" eaLnBrk="1" latinLnBrk="0" hangingPunct="1">
        <a:lnSpc>
          <a:spcPct val="90000"/>
        </a:lnSpc>
        <a:spcBef>
          <a:spcPts val="800"/>
        </a:spcBef>
        <a:spcAft>
          <a:spcPts val="1067"/>
        </a:spcAft>
        <a:buFont typeface="Arial"/>
        <a:buNone/>
        <a:defRPr sz="5333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04792" indent="-304792" algn="l" defTabSz="609585" rtl="0" eaLnBrk="1" latinLnBrk="0" hangingPunct="1">
        <a:lnSpc>
          <a:spcPct val="100000"/>
        </a:lnSpc>
        <a:spcBef>
          <a:spcPts val="0"/>
        </a:spcBef>
        <a:spcAft>
          <a:spcPts val="640"/>
        </a:spcAft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609585" indent="-304792" algn="l" defTabSz="609585" rtl="0" eaLnBrk="1" latinLnBrk="0" hangingPunct="1">
        <a:spcBef>
          <a:spcPts val="0"/>
        </a:spcBef>
        <a:spcAft>
          <a:spcPts val="640"/>
        </a:spcAft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77" indent="-304792" algn="l" defTabSz="609585" rtl="0" eaLnBrk="1" latinLnBrk="0" hangingPunct="1">
        <a:spcBef>
          <a:spcPts val="0"/>
        </a:spcBef>
        <a:spcAft>
          <a:spcPts val="640"/>
        </a:spcAft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170" indent="-304792" algn="l" defTabSz="609585" rtl="0" eaLnBrk="1" latinLnBrk="0" hangingPunct="1">
        <a:spcBef>
          <a:spcPts val="0"/>
        </a:spcBef>
        <a:spcAft>
          <a:spcPts val="640"/>
        </a:spcAft>
        <a:buFont typeface="Arial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1523962" indent="-304792" algn="l" defTabSz="609585" rtl="0" eaLnBrk="1" latinLnBrk="0" hangingPunct="1">
        <a:spcBef>
          <a:spcPts val="0"/>
        </a:spcBef>
        <a:spcAft>
          <a:spcPts val="640"/>
        </a:spcAft>
        <a:buFont typeface="Arial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304792" algn="l" defTabSz="609585" rtl="0" eaLnBrk="1" latinLnBrk="0" hangingPunct="1">
        <a:spcBef>
          <a:spcPts val="0"/>
        </a:spcBef>
        <a:spcAft>
          <a:spcPts val="640"/>
        </a:spcAft>
        <a:buFont typeface="Arial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609585" rtl="0" eaLnBrk="1" latinLnBrk="0" hangingPunct="1">
        <a:spcBef>
          <a:spcPct val="20000"/>
        </a:spcBef>
        <a:buFont typeface="Arial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39.xml"/><Relationship Id="rId3" Type="http://schemas.openxmlformats.org/officeDocument/2006/relationships/slide" Target="slide6.xml"/><Relationship Id="rId7" Type="http://schemas.openxmlformats.org/officeDocument/2006/relationships/slide" Target="slide21.xml"/><Relationship Id="rId12" Type="http://schemas.openxmlformats.org/officeDocument/2006/relationships/slide" Target="slide3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2.xml"/><Relationship Id="rId6" Type="http://schemas.openxmlformats.org/officeDocument/2006/relationships/slide" Target="slide18.xml"/><Relationship Id="rId11" Type="http://schemas.openxmlformats.org/officeDocument/2006/relationships/slide" Target="slide33.xml"/><Relationship Id="rId5" Type="http://schemas.openxmlformats.org/officeDocument/2006/relationships/slide" Target="slide12.xml"/><Relationship Id="rId10" Type="http://schemas.openxmlformats.org/officeDocument/2006/relationships/slide" Target="slide30.xml"/><Relationship Id="rId4" Type="http://schemas.openxmlformats.org/officeDocument/2006/relationships/slide" Target="slide9.xml"/><Relationship Id="rId9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Bold" panose="020B0802040204020203" pitchFamily="34" charset="0"/>
                <a:cs typeface="Segoe UI Bold" panose="020B0802040204020203" pitchFamily="34" charset="0"/>
              </a:rPr>
              <a:t>Holiday Expansion Pack #2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79290" y="3669058"/>
            <a:ext cx="7940889" cy="3455991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  <a:ea typeface="+mj-ea"/>
                <a:cs typeface="+mj-cs"/>
              </a:rPr>
              <a:t>Ad Copy Analysis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2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Books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413408"/>
              </p:ext>
            </p:extLst>
          </p:nvPr>
        </p:nvGraphicFramePr>
        <p:xfrm>
          <a:off x="1346200" y="2419315"/>
          <a:ext cx="10834691" cy="488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4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Books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815219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Free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Time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Subscription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Books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Magazine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%Off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770591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Religious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Children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books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E-books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656985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Free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28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923330"/>
          </a:xfrm>
        </p:spPr>
        <p:txBody>
          <a:bodyPr/>
          <a:lstStyle/>
          <a:p>
            <a:r>
              <a:rPr lang="en-US" sz="6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r>
              <a:rPr lang="en-US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Consumer Electronics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33200" y="1601393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1864079" y="1601393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4959" y="1601393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2325838" y="1601393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556718" y="1601393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091160" y="1601393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24055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029941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32280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080715" y="1955782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903563"/>
              </p:ext>
            </p:extLst>
          </p:nvPr>
        </p:nvGraphicFramePr>
        <p:xfrm>
          <a:off x="812800" y="1449233"/>
          <a:ext cx="9766601" cy="70012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8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2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2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82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8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824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825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824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824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032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1489666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Accessories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 Product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</a:t>
                      </a:r>
                      <a:r>
                        <a:rPr lang="en-US" sz="1200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Devices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Features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01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5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03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Accessories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8EC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A8D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C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86C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A0D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58A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DAE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8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4F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D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02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 Product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3D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9B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8D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4A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8E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02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AE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CF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EE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03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</a:t>
                      </a:r>
                      <a:r>
                        <a:rPr lang="en-US" sz="1200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CD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4C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DA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3A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03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EE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C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88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B8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B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E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4F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02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03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Devices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AE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DE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9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46A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F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1C8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7E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02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AF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2E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0E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CD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03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Features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E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ACD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BCD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D5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64B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74B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D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6DB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DFE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EAF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6CB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79B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BED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02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4C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03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EF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8D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02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FA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09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E9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1A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6E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DF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039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78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BC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CD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FD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DC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9E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8D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02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89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18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C9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EE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98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D8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DF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03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DC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ED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9F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5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0A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FA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CD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02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5E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8E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7C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2C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7E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903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2B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BA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BE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69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3E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89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18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99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BA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9F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39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77B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56A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A0D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EAF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A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83C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B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6FB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8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B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C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A1D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CAE400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E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304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Consumer Electronics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235395"/>
              </p:ext>
            </p:extLst>
          </p:nvPr>
        </p:nvGraphicFramePr>
        <p:xfrm>
          <a:off x="812800" y="2438400"/>
          <a:ext cx="10902160" cy="465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706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Consumer Electronics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207175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Price/Pricing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 err="1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 err="1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Devices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218342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Free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Accessories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 Product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Devices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Product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355679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Free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 Product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Devices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88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935200" cy="1107996"/>
          </a:xfrm>
        </p:spPr>
        <p:txBody>
          <a:bodyPr/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b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Daily Deals &amp; Coupons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99345" y="2079460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0730224" y="2079460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961104" y="2079460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1191983" y="2079460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22863" y="2079460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57305" y="2079460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90200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96086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298425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946860" y="2433849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55561"/>
              </p:ext>
            </p:extLst>
          </p:nvPr>
        </p:nvGraphicFramePr>
        <p:xfrm>
          <a:off x="812800" y="1816308"/>
          <a:ext cx="8534401" cy="6451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7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2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82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8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2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82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82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82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82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825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825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825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825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825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438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% Off</a:t>
                      </a:r>
                      <a:endParaRPr sz="15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Brands</a:t>
                      </a:r>
                      <a:endParaRPr sz="15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Call to Action</a:t>
                      </a:r>
                      <a:endParaRPr sz="15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Coupons</a:t>
                      </a:r>
                      <a:endParaRPr sz="15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Deals/Discounts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Delivery/Shipping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DKI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Find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Free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Grocery Coupons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Online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Price/Pricing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Printable Coupons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Products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Promo Codes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Sales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Seasonal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Stores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Superlatives</a:t>
                      </a:r>
                      <a:endParaRPr sz="15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% Off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BCDB0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BF4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C0DC0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9D5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8BBE0B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DFEC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CAE2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BE9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AE2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8F1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B8D70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6CAD0F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36901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8CC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BE6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Brands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DF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CAE1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EBF4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85BB0B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E42C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D2E6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F6B7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EA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B8D70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F08E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EF89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E1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84BA0D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0">
                      <a:solidFill>
                        <a:srgbClr val="FFFFFF"/>
                      </a:solidFill>
                      <a:prstDash val="solid"/>
                    </a:lnB>
                    <a:solidFill>
                      <a:srgbClr val="D3E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Call to Action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DB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E21B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D0E4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CEE3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EC6E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EC6E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EB67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9FC909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61A81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10">
                      <a:solidFill>
                        <a:srgbClr val="FFFFFF"/>
                      </a:solidFill>
                      <a:prstDash val="solid"/>
                    </a:lnT>
                    <a:lnB w="17326">
                      <a:solidFill>
                        <a:srgbClr val="FFFFFF"/>
                      </a:solidFill>
                      <a:prstDash val="solid"/>
                    </a:lnB>
                    <a:solidFill>
                      <a:srgbClr val="F5AD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Coupons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0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E7B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DD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DC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2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4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7BB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39D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D2E6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ADE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E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D3E7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0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BAD90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70AF0F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C9E1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26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9D7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Deals/Discounts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DEEC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F6B7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D74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F5AC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D79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B5F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D4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B7D60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D77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F6B6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F199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D75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B5F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F39B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Delivery/Shipping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DKI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CFE4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A51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7C3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CEE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C6D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B58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E7E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ABD107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1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94A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6B4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A4CD08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DA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B68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843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C9E1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5">
                      <a:solidFill>
                        <a:srgbClr val="FFFFFF"/>
                      </a:solidFill>
                      <a:prstDash val="solid"/>
                    </a:lnB>
                    <a:solidFill>
                      <a:srgbClr val="FCEE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Find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B62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B62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B62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15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Free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37901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5FA61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D2E7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CCE2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7BB70D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E21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C3DE0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6CAD0F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B7D60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E4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FAE4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FADE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B1D307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F9DD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F192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E846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4">
                      <a:solidFill>
                        <a:srgbClr val="FFFFFF"/>
                      </a:solidFill>
                      <a:prstDash val="solid"/>
                    </a:lnB>
                    <a:solidFill>
                      <a:srgbClr val="7AB6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Grocery Coupons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45971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86BC0B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509E1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84BA0D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318D1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D5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F5AF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DFEC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D0E4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E1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ACD107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F4A9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24">
                      <a:solidFill>
                        <a:srgbClr val="FFFFFF"/>
                      </a:solidFill>
                      <a:prstDash val="solid"/>
                    </a:lnT>
                    <a:lnB w="17313">
                      <a:solidFill>
                        <a:srgbClr val="FFFFFF"/>
                      </a:solidFill>
                      <a:prstDash val="solid"/>
                    </a:lnB>
                    <a:solidFill>
                      <a:srgbClr val="8DC0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Online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EA57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E94E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EF84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EF85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F5AF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E006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EC6E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EB62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E73D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E94A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F6B8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CEE3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EB62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13">
                      <a:solidFill>
                        <a:srgbClr val="FFFFFF"/>
                      </a:solidFill>
                      <a:prstDash val="solid"/>
                    </a:lnT>
                    <a:lnB w="17318">
                      <a:solidFill>
                        <a:srgbClr val="FFFFFF"/>
                      </a:solidFill>
                      <a:prstDash val="solid"/>
                    </a:lnB>
                    <a:solidFill>
                      <a:srgbClr val="DBEB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 err="1"/>
                        <a:t>Param</a:t>
                      </a:r>
                      <a:r>
                        <a:rPr lang="en-US" sz="1500" dirty="0"/>
                        <a:t> Insertion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94C40A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6B6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C5DF0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2F8B1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529F1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B0D307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DF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DA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18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7AB6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Price/Pricing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B5F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73D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7BC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B0D307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631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F83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DF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94B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8C5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F88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BE6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Printable Coupons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F8CF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C69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B57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F7BC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321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8F1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A51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94A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F39B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634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B62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17">
                      <a:solidFill>
                        <a:srgbClr val="FFFFFF"/>
                      </a:solidFill>
                      <a:prstDash val="solid"/>
                    </a:lnB>
                    <a:solidFill>
                      <a:srgbClr val="E94D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Products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8871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A8CF08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E0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66AA1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ADD207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D9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17">
                      <a:solidFill>
                        <a:srgbClr val="FFFFFF"/>
                      </a:solidFill>
                      <a:prstDash val="solid"/>
                    </a:lnT>
                    <a:lnB w="1732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Promo Codes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EE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FD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EBF4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F8D3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D1E6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EF84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EA52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E0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F08F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FBEB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FAE2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FDFD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E320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529F1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FADE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21">
                      <a:solidFill>
                        <a:srgbClr val="FFFFFF"/>
                      </a:solidFill>
                      <a:prstDash val="solid"/>
                    </a:lnT>
                    <a:lnB w="17312">
                      <a:solidFill>
                        <a:srgbClr val="FFFFFF"/>
                      </a:solidFill>
                      <a:prstDash val="solid"/>
                    </a:lnB>
                    <a:solidFill>
                      <a:srgbClr val="E8F1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Sales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D9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DAEB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97C509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F6B6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C1DD0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949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F85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AFD207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12">
                      <a:solidFill>
                        <a:srgbClr val="FFFFFF"/>
                      </a:solidFill>
                      <a:prstDash val="solid"/>
                    </a:lnT>
                    <a:lnB w="17322">
                      <a:solidFill>
                        <a:srgbClr val="FFFFFF"/>
                      </a:solidFill>
                      <a:prstDash val="solid"/>
                    </a:lnB>
                    <a:solidFill>
                      <a:srgbClr val="DCEB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Seasonal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843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B60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31E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D7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FCF1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F199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FCF101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21D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846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22">
                      <a:solidFill>
                        <a:srgbClr val="FFFFFF"/>
                      </a:solidFill>
                      <a:prstDash val="solid"/>
                    </a:lnT>
                    <a:lnB w="17320">
                      <a:solidFill>
                        <a:srgbClr val="FFFFFF"/>
                      </a:solidFill>
                      <a:prstDash val="solid"/>
                    </a:lnB>
                    <a:solidFill>
                      <a:srgbClr val="E73C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Stores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  <a:solidFill>
                      <a:srgbClr val="ABD008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  <a:solidFill>
                      <a:srgbClr val="C1DD0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20">
                      <a:solidFill>
                        <a:srgbClr val="FFFFFF"/>
                      </a:solidFill>
                      <a:prstDash val="solid"/>
                    </a:lnT>
                    <a:lnB w="17311">
                      <a:solidFill>
                        <a:srgbClr val="FFFFFF"/>
                      </a:solidFill>
                      <a:prstDash val="solid"/>
                    </a:lnB>
                    <a:solidFill>
                      <a:srgbClr val="77B4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6387">
                <a:tc>
                  <a:txBody>
                    <a:bodyPr/>
                    <a:lstStyle/>
                    <a:p>
                      <a:r>
                        <a:rPr lang="en-US" sz="1500" dirty="0"/>
                        <a:t>Superlatives</a:t>
                      </a:r>
                      <a:endParaRPr sz="15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F4A3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84BA0D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17136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42A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6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C6F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41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C6F03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41">
                      <a:solidFill>
                        <a:srgbClr val="FFFFFF"/>
                      </a:solidFill>
                      <a:prstDash val="solid"/>
                    </a:lnL>
                    <a:lnR w="17137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7">
                      <a:solidFill>
                        <a:srgbClr val="FFFFFF"/>
                      </a:solidFill>
                      <a:prstDash val="solid"/>
                    </a:lnL>
                    <a:lnR w="17133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3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F6B8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F5AD0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5FA71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539F12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8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CEE3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8">
                      <a:solidFill>
                        <a:srgbClr val="FFFFFF"/>
                      </a:solidFill>
                      <a:prstDash val="solid"/>
                    </a:lnL>
                    <a:lnR w="17134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4">
                      <a:solidFill>
                        <a:srgbClr val="FFFFFF"/>
                      </a:solidFill>
                      <a:prstDash val="solid"/>
                    </a:lnL>
                    <a:lnR w="17132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86BB0B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17132">
                      <a:solidFill>
                        <a:srgbClr val="FFFFFF"/>
                      </a:solidFill>
                      <a:prstDash val="solid"/>
                    </a:lnL>
                    <a:lnR w="17139">
                      <a:solidFill>
                        <a:srgbClr val="FFFFFF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32305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 dirty="0"/>
                    </a:p>
                  </a:txBody>
                  <a:tcPr marL="0" marR="0" marT="0" marB="0">
                    <a:lnL w="17139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311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32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083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Daily Deals &amp; Coupons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960728"/>
              </p:ext>
            </p:extLst>
          </p:nvPr>
        </p:nvGraphicFramePr>
        <p:xfrm>
          <a:off x="1117600" y="2419315"/>
          <a:ext cx="10834691" cy="488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2830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Daily Deals &amp; Coupons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004353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Products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Products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%Off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290353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Sales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Promo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Codes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/Shipping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%Off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487621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Products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Products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Products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Grocery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Coupons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Grocery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Coupons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59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923330"/>
          </a:xfrm>
        </p:spPr>
        <p:txBody>
          <a:bodyPr/>
          <a:lstStyle/>
          <a:p>
            <a:r>
              <a:rPr lang="en-US" sz="6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r>
              <a:rPr lang="en-US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Department Stores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2811790" y="1601393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3042669" y="1601393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273549" y="1601393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3504428" y="1601393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35308" y="1601393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69750" y="1601393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02645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208531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610870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259305" y="1955782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978408"/>
              </p:ext>
            </p:extLst>
          </p:nvPr>
        </p:nvGraphicFramePr>
        <p:xfrm>
          <a:off x="813577" y="1598732"/>
          <a:ext cx="11738269" cy="6717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1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5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5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85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85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85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85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854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853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854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853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853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854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853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853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853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854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8359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1490744"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Apparel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Bedroom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Home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Official Site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Products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Style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Watches &amp; Accessories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25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Apparel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0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2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AF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2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24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Bedroom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18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9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7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8DC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9DC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90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53A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CE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A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3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23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1B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8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A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5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D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C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7D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2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7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8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7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0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3C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F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E8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9D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BC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D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A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D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D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A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229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289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3C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3D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70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9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5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2A9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2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29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2C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3B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9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BA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C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D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9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A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7B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Jewelry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A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B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5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4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A2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4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A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9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5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5E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2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8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C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6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2C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FC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9E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AC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Official Site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67B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E8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E8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5CA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7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B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2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1C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B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2A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B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2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Products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4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E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D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0D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9E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0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0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7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AF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0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9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D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4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4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D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2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B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4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3A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A8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A8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A8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2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Style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4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F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AE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9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E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A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1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9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3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9A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DD6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E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5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A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0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DD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21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Watches &amp; Accessories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E8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7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E4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BBD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8A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E7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E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B3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97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solidFill>
                      <a:srgbClr val="FFF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910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Department Stores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449257"/>
              </p:ext>
            </p:extLst>
          </p:nvPr>
        </p:nvGraphicFramePr>
        <p:xfrm>
          <a:off x="965200" y="2534409"/>
          <a:ext cx="10902160" cy="465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2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67" dirty="0"/>
              <a:t>Table of Contents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8064" y="1118465"/>
            <a:ext cx="6757261" cy="590931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hlinkClick r:id="rId2" action="ppaction://hlinksldjump"/>
              </a:rPr>
              <a:t>Apparel &amp; Accessories</a:t>
            </a:r>
            <a:endParaRPr lang="en-US" sz="3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hlinkClick r:id="rId3" action="ppaction://hlinksldjump"/>
              </a:rPr>
              <a:t>Beauty &amp; Personal Care</a:t>
            </a:r>
            <a:endParaRPr lang="en-US" sz="3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hlinkClick r:id="rId4" action="ppaction://hlinksldjump"/>
              </a:rPr>
              <a:t>Books</a:t>
            </a:r>
            <a:endParaRPr lang="en-US" sz="3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hlinkClick r:id="rId5" action="ppaction://hlinksldjump"/>
              </a:rPr>
              <a:t>Consumer Electronics</a:t>
            </a:r>
            <a:endParaRPr lang="en-US" sz="3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hlinkClick r:id="rId5" action="ppaction://hlinksldjump"/>
              </a:rPr>
              <a:t>Daily Deals &amp; Coupons</a:t>
            </a:r>
            <a:endParaRPr lang="en-US" sz="3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hlinkClick r:id="rId6" action="ppaction://hlinksldjump"/>
              </a:rPr>
              <a:t>Department Stores</a:t>
            </a:r>
            <a:endParaRPr lang="en-US" sz="3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hlinkClick r:id="rId7" action="ppaction://hlinksldjump"/>
              </a:rPr>
              <a:t>Flowers, Candy, Gifts, Greetings</a:t>
            </a:r>
            <a:endParaRPr lang="en-US" sz="3200" dirty="0"/>
          </a:p>
          <a:p>
            <a:pPr defTabSz="914437">
              <a:lnSpc>
                <a:spcPct val="150000"/>
              </a:lnSpc>
              <a:spcBef>
                <a:spcPts val="0"/>
              </a:spcBef>
            </a:pPr>
            <a:endParaRPr lang="en-US" sz="32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381382" y="974469"/>
            <a:ext cx="6614017" cy="4678204"/>
          </a:xfrm>
          <a:prstGeom prst="rect">
            <a:avLst/>
          </a:prstGeom>
        </p:spPr>
        <p:txBody>
          <a:bodyPr vert="horz" wrap="square" lIns="195072" tIns="121920" rIns="195072" bIns="121920" rtlCol="0">
            <a:spAutoFit/>
          </a:bodyPr>
          <a:lstStyle>
            <a:lvl1pPr marL="252134" marR="0" indent="-252134" algn="l" defTabSz="68584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941" kern="1200" spc="0" baseline="0"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429562" marR="0" indent="-177428" algn="l" defTabSz="68584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588314" marR="0" indent="-168090" algn="l" defTabSz="68584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47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756403" marR="0" indent="-168090" algn="l" defTabSz="68584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324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924493" marR="0" indent="-168090" algn="l" defTabSz="68584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324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1886074" indent="-171462" algn="l" defTabSz="68584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97" indent="-171462" algn="l" defTabSz="68584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20" indent="-171462" algn="l" defTabSz="68584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43" indent="-171462" algn="l" defTabSz="68584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37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dirty="0">
                <a:hlinkClick r:id="rId8" action="ppaction://hlinksldjump"/>
              </a:rPr>
              <a:t>Grocery Stores</a:t>
            </a:r>
            <a:endParaRPr lang="en-US" sz="3200" dirty="0"/>
          </a:p>
          <a:p>
            <a:pPr marL="0" indent="0" defTabSz="914437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dirty="0">
                <a:hlinkClick r:id="rId9" action="ppaction://hlinksldjump"/>
              </a:rPr>
              <a:t>Home &amp; Garden</a:t>
            </a:r>
            <a:endParaRPr lang="en-US" sz="3200" dirty="0"/>
          </a:p>
          <a:p>
            <a:pPr marL="0" indent="0" defTabSz="914437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dirty="0">
                <a:hlinkClick r:id="rId10" action="ppaction://hlinksldjump"/>
              </a:rPr>
              <a:t>Jewelry</a:t>
            </a:r>
            <a:endParaRPr lang="en-US" sz="3200" dirty="0"/>
          </a:p>
          <a:p>
            <a:pPr marL="0" indent="0" defTabSz="914437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dirty="0">
                <a:hlinkClick r:id="rId11" action="ppaction://hlinksldjump"/>
              </a:rPr>
              <a:t>Mass Merchants</a:t>
            </a:r>
            <a:endParaRPr lang="en-US" sz="3200" dirty="0"/>
          </a:p>
          <a:p>
            <a:pPr marL="0" indent="0" defTabSz="914437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dirty="0">
                <a:hlinkClick r:id="rId12" action="ppaction://hlinksldjump"/>
              </a:rPr>
              <a:t>Sports Goods &amp; Fitness Equipment</a:t>
            </a:r>
            <a:endParaRPr lang="en-US" sz="3200" dirty="0"/>
          </a:p>
          <a:p>
            <a:pPr marL="0" indent="0" defTabSz="914437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dirty="0">
                <a:hlinkClick r:id="rId13" action="ppaction://hlinksldjump"/>
              </a:rPr>
              <a:t>Toys &amp; Hobbies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599629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Department Stores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917316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Electronics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Official Site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Official Site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16852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Electronics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Style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Off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Products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584020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Electronics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Bedroom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46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935200" cy="1107996"/>
          </a:xfrm>
        </p:spPr>
        <p:txBody>
          <a:bodyPr/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b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Flowers, Candy, Gifts &amp; Greetings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47145" y="2079460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2178024" y="2079460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08904" y="2079460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2639783" y="2079460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870663" y="2079460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405105" y="2079460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38000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43886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746225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94660" y="2433849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273517"/>
              </p:ext>
            </p:extLst>
          </p:nvPr>
        </p:nvGraphicFramePr>
        <p:xfrm>
          <a:off x="812801" y="1600206"/>
          <a:ext cx="9296395" cy="68910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4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4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4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49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4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49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49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49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49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49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499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49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497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499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498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498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4497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4499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074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1447794">
                <a:tc>
                  <a:txBody>
                    <a:bodyPr/>
                    <a:lstStyle/>
                    <a:p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% Off</a:t>
                      </a:r>
                      <a:endParaRPr sz="14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Brands</a:t>
                      </a:r>
                      <a:endParaRPr sz="14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Call to Action</a:t>
                      </a:r>
                      <a:endParaRPr sz="14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Candy</a:t>
                      </a:r>
                      <a:endParaRPr sz="14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Deals/Discounts</a:t>
                      </a:r>
                      <a:endParaRPr sz="14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Delivery/Shipping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DKI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Flowers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Food Gifts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Gift Category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Gifts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Greetings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Men/Women/Kids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Online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Price/Pricing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Quality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Sales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Seasonal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Selection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Stores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Superlatives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% Off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5AD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CDA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CC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8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3A92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DFC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840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A54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D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Brands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D0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D0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5EA61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D0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D1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Call to Action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CE2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E8B1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BF5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75B10E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4699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42A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8CF0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CD1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634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B68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3A92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1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AD9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4F9D1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218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FED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Candy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4697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9BC709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489A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7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75B10E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C8A1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E79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E7D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F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4A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77B40E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5CA41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5B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4597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90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C6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D73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Deals/Discounts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EC10B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CF5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6DF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94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6B7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38911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C6C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F84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 err="1"/>
                        <a:t>Decoratives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EE79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EB63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EA52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EE81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FBEC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3E93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F8C5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F4A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EF85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D2E7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EB5B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EB5C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2">
                      <a:solidFill>
                        <a:srgbClr val="FFFFFF"/>
                      </a:solidFill>
                      <a:prstDash val="solid"/>
                    </a:lnB>
                    <a:solidFill>
                      <a:srgbClr val="F9D6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Delivery/Shipping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39D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845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5DA41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F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E7C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9BC709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5BB0D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42B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9EC909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A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67AB1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B64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5B1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12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C7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DKI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9D6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CE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7BB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31E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192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FC10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F85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6DF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214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0DC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CED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AE2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3A1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C7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C6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AE2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Flowers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BF4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CE2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948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D2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4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6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4CD0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6DAE0F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7F1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4699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39C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ABE0B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FD2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4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CD2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113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8BD0B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74B1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Food Gifts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8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5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113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BF5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6DF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7CF0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FE4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ED2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4D5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AE1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4BA0D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D77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CD2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CA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Gift Category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1E6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8E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A56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C6C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7BD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4A9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AD00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4094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C6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3D4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4A4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73B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5BA31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5AE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Gifts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9D7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5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843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CED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BF5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8F1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7E0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DDB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0D3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EC00B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192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FD2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DDB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B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EC10B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58A2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Greetings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73B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31E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63A91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BD10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7BC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94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B61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Men/Women/Kids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EEC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9DB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D1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64AA1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4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489A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4699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CC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9CF0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D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C6D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3DE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9D7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Online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B67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EC10B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4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C6C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79B50E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EDC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BE8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Param</a:t>
                      </a:r>
                      <a:r>
                        <a:rPr lang="en-US" sz="1400" dirty="0"/>
                        <a:t> Insertion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F88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A50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840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B5B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E7A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42C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C6C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631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94B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31E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Price/Pricing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7D6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9D9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348E1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8D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9EC809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99C609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9BD0B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73C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94C40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5BB0B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8E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A53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AE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Quality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196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5B0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5B0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6BA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EE3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8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A53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8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8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A53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Sales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10F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4699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90C10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CF4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B63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217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C6C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324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3EF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841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ADE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F82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CE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DFD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Seasonal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6CAD0F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9DC809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EF88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79B50E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6FAF0F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BCDA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70AF0F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7AB60E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499B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6BAC0F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F7BD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4799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B8D7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FBEC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83B90D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529F1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A4CD0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Selection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5B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CF1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8E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F82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5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CE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7C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5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8D7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E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CDB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7C2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F86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39B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15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AE1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Stores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FC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F8CF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ED71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EC69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FCF4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F8D1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EB5A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13411">
                      <a:solidFill>
                        <a:srgbClr val="FFFFFF"/>
                      </a:solidFill>
                      <a:prstDash val="solid"/>
                    </a:lnB>
                    <a:solidFill>
                      <a:srgbClr val="FCF6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Superlatives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3CD0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CF5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EDC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CF5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E7D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4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D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C4DE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70AF0F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94E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87BC0B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92C30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D3E7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E6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8D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4F9D1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B1D3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F091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ADD2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11">
                      <a:solidFill>
                        <a:srgbClr val="FFFFFF"/>
                      </a:solidFill>
                      <a:prstDash val="solid"/>
                    </a:lnT>
                    <a:lnB w="1342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6803"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4">
                      <a:solidFill>
                        <a:srgbClr val="777777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  <a:solidFill>
                      <a:srgbClr val="63A91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5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5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  <a:solidFill>
                      <a:srgbClr val="4B9C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  <a:solidFill>
                      <a:srgbClr val="62A81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1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1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89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89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900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900">
                      <a:solidFill>
                        <a:srgbClr val="FFFFFF"/>
                      </a:solidFill>
                      <a:prstDash val="solid"/>
                    </a:lnL>
                    <a:lnR w="13898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  <a:solidFill>
                      <a:srgbClr val="63A91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8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7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  <a:solidFill>
                      <a:srgbClr val="308D1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7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13893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3893">
                      <a:solidFill>
                        <a:srgbClr val="FFFFFF"/>
                      </a:solidFill>
                      <a:prstDash val="solid"/>
                    </a:lnL>
                    <a:lnR w="13896">
                      <a:solidFill>
                        <a:srgbClr val="FFFFFF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 dirty="0"/>
                    </a:p>
                  </a:txBody>
                  <a:tcPr marL="0" marR="0" marT="0" marB="0">
                    <a:lnL w="13896">
                      <a:solidFill>
                        <a:srgbClr val="FFFFFF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13423">
                      <a:solidFill>
                        <a:srgbClr val="FFFFFF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  <a:solidFill>
                      <a:srgbClr val="368F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801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Flowers, Candy, Gifts, &amp; Greetings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677298"/>
              </p:ext>
            </p:extLst>
          </p:nvPr>
        </p:nvGraphicFramePr>
        <p:xfrm>
          <a:off x="1193800" y="2419315"/>
          <a:ext cx="10834691" cy="488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7503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Flowers, Candy, Gifts, &amp; Greetings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696371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Gift</a:t>
                      </a:r>
                      <a:r>
                        <a:rPr lang="en-US" sz="1100" u="none" strike="noStrike" kern="1200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Category</a:t>
                      </a:r>
                      <a:endParaRPr lang="en-US" sz="1100" u="none" strike="noStrike" kern="1200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Flowers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Greetings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375145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Brands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to Action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Category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747931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Gift</a:t>
                      </a:r>
                      <a:r>
                        <a:rPr lang="en-US" sz="1100" u="none" strike="noStrike" kern="1200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Category</a:t>
                      </a:r>
                      <a:endParaRPr lang="en-US" sz="1100" u="none" strike="noStrike" kern="1200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Greetings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83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935200" cy="1107996"/>
          </a:xfrm>
        </p:spPr>
        <p:txBody>
          <a:bodyPr/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b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Grocery Stores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42345" y="2079460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1873224" y="2079460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04104" y="2079460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2334983" y="2079460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565863" y="2079460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100305" y="2079460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33200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039086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1425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089860" y="2433849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466614"/>
              </p:ext>
            </p:extLst>
          </p:nvPr>
        </p:nvGraphicFramePr>
        <p:xfrm>
          <a:off x="812801" y="1600197"/>
          <a:ext cx="9677399" cy="6781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5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1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1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11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11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11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11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11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11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114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113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113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114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114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799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1479795"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Bakery Products</a:t>
                      </a:r>
                      <a:endParaRPr sz="14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Brands</a:t>
                      </a:r>
                      <a:endParaRPr sz="14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Call to Action</a:t>
                      </a:r>
                      <a:endParaRPr sz="14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Deals/Discounts</a:t>
                      </a:r>
                      <a:endParaRPr sz="14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Delivery/Shipping</a:t>
                      </a:r>
                      <a:endParaRPr sz="14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Features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Food Products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Fruits/Dried Fruits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Gifts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Grocery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Household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Online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Price/Pricing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Recipes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Seasonal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Selection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Shop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Stores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Superlatives</a:t>
                      </a:r>
                      <a:endParaRPr sz="14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392">
                <a:tc>
                  <a:txBody>
                    <a:bodyPr/>
                    <a:lstStyle/>
                    <a:p>
                      <a:r>
                        <a:rPr lang="en-US" sz="1400" dirty="0"/>
                        <a:t>Bakery Products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4597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93C40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4295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3A2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9D6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F88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08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7C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B881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745">
                <a:tc>
                  <a:txBody>
                    <a:bodyPr/>
                    <a:lstStyle/>
                    <a:p>
                      <a:r>
                        <a:rPr lang="en-US" sz="1400" dirty="0"/>
                        <a:t>Brands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338E1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B0D3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79B60E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BEB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89BD0B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93C40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5FA71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67AB1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21A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DFC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110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37901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64A91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529F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740">
                <a:tc>
                  <a:txBody>
                    <a:bodyPr/>
                    <a:lstStyle/>
                    <a:p>
                      <a:r>
                        <a:rPr lang="en-US" sz="1400" dirty="0"/>
                        <a:t>Call to Action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DF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4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1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AE1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5AB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ADE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D7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39C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CDE2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DFA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DF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r>
                        <a:rPr lang="en-US" sz="1400" dirty="0"/>
                        <a:t>Deals/Discounts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4D9C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66AA1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4D9C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ADE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BEC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C6E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DFD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36">
                <a:tc>
                  <a:txBody>
                    <a:bodyPr/>
                    <a:lstStyle/>
                    <a:p>
                      <a:r>
                        <a:rPr lang="en-US" sz="1400" dirty="0"/>
                        <a:t>Delivery/Shipping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ACD2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D77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E80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E7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6B6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5AE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DEEC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636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8D1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B61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D3E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740">
                <a:tc>
                  <a:txBody>
                    <a:bodyPr/>
                    <a:lstStyle/>
                    <a:p>
                      <a:r>
                        <a:rPr lang="en-US" sz="1400" dirty="0"/>
                        <a:t>DKI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C4DE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8D3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F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CEE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4A8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745">
                <a:tc>
                  <a:txBody>
                    <a:bodyPr/>
                    <a:lstStyle/>
                    <a:p>
                      <a:r>
                        <a:rPr lang="en-US" sz="1400" dirty="0"/>
                        <a:t>Features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ADD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4295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6B4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4A7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8D2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D75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BEA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6B5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6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F6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28871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740">
                <a:tc>
                  <a:txBody>
                    <a:bodyPr/>
                    <a:lstStyle/>
                    <a:p>
                      <a:r>
                        <a:rPr lang="en-US" sz="1400" dirty="0"/>
                        <a:t>Food Products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A9D00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9D5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F89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9DD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322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DB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DC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31E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08D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F86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8FC10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4A9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FF7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736">
                <a:tc>
                  <a:txBody>
                    <a:bodyPr/>
                    <a:lstStyle/>
                    <a:p>
                      <a:r>
                        <a:rPr lang="en-US" sz="1400" dirty="0"/>
                        <a:t>Fruits/Dried Fruits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60A81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3C93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B7D6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D73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8CF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A881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A881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ADE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21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8BBE0B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3B92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318D1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740">
                <a:tc>
                  <a:txBody>
                    <a:bodyPr/>
                    <a:lstStyle/>
                    <a:p>
                      <a:r>
                        <a:rPr lang="en-US" sz="1400" dirty="0"/>
                        <a:t>Gifts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93C40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94F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DB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A51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C8E0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5FA61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846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BEC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4A6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6BAC0F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9FC909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744">
                <a:tc>
                  <a:txBody>
                    <a:bodyPr/>
                    <a:lstStyle/>
                    <a:p>
                      <a:r>
                        <a:rPr lang="en-US" sz="1400" dirty="0"/>
                        <a:t>Grocery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112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006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42C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42C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4A7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CF5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CF1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r>
                        <a:rPr lang="en-US" sz="1400" dirty="0"/>
                        <a:t>Official Site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A53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B5A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A53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A53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B5A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  <a:solidFill>
                      <a:srgbClr val="EB5C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4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736">
                <a:tc>
                  <a:txBody>
                    <a:bodyPr/>
                    <a:lstStyle/>
                    <a:p>
                      <a:r>
                        <a:rPr lang="en-US" sz="1400" dirty="0"/>
                        <a:t>Online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BCDA0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73A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F7C3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844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84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9FC9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740">
                <a:tc>
                  <a:txBody>
                    <a:bodyPr/>
                    <a:lstStyle/>
                    <a:p>
                      <a:r>
                        <a:rPr lang="en-US" sz="1400" dirty="0"/>
                        <a:t>Price/Pricing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846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  <a:solidFill>
                      <a:srgbClr val="E846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9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744">
                <a:tc>
                  <a:txBody>
                    <a:bodyPr/>
                    <a:lstStyle/>
                    <a:p>
                      <a:r>
                        <a:rPr lang="en-US" sz="1400" dirty="0"/>
                        <a:t>Recipes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8C5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F86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3A2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110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90C20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08B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4A2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636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5AD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E324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95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740">
                <a:tc>
                  <a:txBody>
                    <a:bodyPr/>
                    <a:lstStyle/>
                    <a:p>
                      <a:r>
                        <a:rPr lang="en-US" sz="1400" dirty="0"/>
                        <a:t>Seasonal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93C40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EF85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F7BB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E633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EC6F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84BA0D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39911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DDEC0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F5AC0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CAE1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FAE0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17987">
                      <a:solidFill>
                        <a:srgbClr val="FFFFFF"/>
                      </a:solidFill>
                      <a:prstDash val="solid"/>
                    </a:lnB>
                    <a:solidFill>
                      <a:srgbClr val="6CAD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r>
                        <a:rPr lang="en-US" sz="1400" dirty="0"/>
                        <a:t>Shop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338E1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70AF0F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338E1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A4CD0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4597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5FA71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F9DA0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5FA71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87">
                      <a:solidFill>
                        <a:srgbClr val="FFFFFF"/>
                      </a:solidFill>
                      <a:prstDash val="solid"/>
                    </a:lnT>
                    <a:lnB w="17985">
                      <a:solidFill>
                        <a:srgbClr val="FFFFFF"/>
                      </a:solidFill>
                      <a:prstDash val="solid"/>
                    </a:lnB>
                    <a:solidFill>
                      <a:srgbClr val="70AF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5770">
                <a:tc>
                  <a:txBody>
                    <a:bodyPr/>
                    <a:lstStyle/>
                    <a:p>
                      <a:r>
                        <a:rPr lang="en-US" sz="1400" dirty="0"/>
                        <a:t>Stores</a:t>
                      </a:r>
                      <a:endParaRPr sz="14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6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6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F8B1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9871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79B50E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509E12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ADD207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9871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2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C891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2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79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79">
                      <a:solidFill>
                        <a:srgbClr val="FFFFFF"/>
                      </a:solidFill>
                      <a:prstDash val="solid"/>
                    </a:lnL>
                    <a:lnR w="15368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8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113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67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308D14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>
                    <a:lnL w="15367">
                      <a:solidFill>
                        <a:srgbClr val="FFFFFF"/>
                      </a:solidFill>
                      <a:prstDash val="solid"/>
                    </a:lnL>
                    <a:lnR w="15374">
                      <a:solidFill>
                        <a:srgbClr val="FFFFFF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3C9313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 dirty="0"/>
                    </a:p>
                  </a:txBody>
                  <a:tcPr marL="0" marR="0" marT="0" marB="0">
                    <a:lnL w="1537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985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9617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Grocery Stores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886234"/>
              </p:ext>
            </p:extLst>
          </p:nvPr>
        </p:nvGraphicFramePr>
        <p:xfrm>
          <a:off x="965200" y="2419315"/>
          <a:ext cx="10834691" cy="488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424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Grocery Stores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786875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Online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Features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Food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Products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Grocery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Food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Products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521951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Bakery</a:t>
                      </a:r>
                      <a:r>
                        <a:rPr lang="en-US" sz="1100" u="none" strike="noStrike" kern="1200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Products</a:t>
                      </a:r>
                      <a:endParaRPr lang="en-US" sz="1100" u="none" strike="noStrike" kern="1200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Fruits/Dried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Fruits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Selection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25949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Deals/Discounts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Bakery Products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Bakery Products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Bakery Products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Grocery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Household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Bakery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Products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81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923330"/>
          </a:xfrm>
        </p:spPr>
        <p:txBody>
          <a:bodyPr/>
          <a:lstStyle/>
          <a:p>
            <a:r>
              <a:rPr lang="en-US" sz="6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r>
              <a:rPr lang="en-US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Home &amp; Garden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44990" y="1601393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1975869" y="1601393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206749" y="1601393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2437628" y="1601393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68508" y="1601393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2950" y="1601393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35845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41731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44070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192505" y="1955782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7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791063"/>
              </p:ext>
            </p:extLst>
          </p:nvPr>
        </p:nvGraphicFramePr>
        <p:xfrm>
          <a:off x="817252" y="1289090"/>
          <a:ext cx="10053948" cy="7219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3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9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9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9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98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9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98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98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98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98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98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988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989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989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98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988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988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989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98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988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988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402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1236228">
                <a:tc>
                  <a:txBody>
                    <a:bodyPr/>
                    <a:lstStyle/>
                    <a:p>
                      <a:endParaRPr sz="1500" dirty="0"/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Elec. Appliances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Features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Furniture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Garden Equip.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Home decor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Household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Jewelry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Lighting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Selection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2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6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9B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38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19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BA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59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2B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F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7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4C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5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C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3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FF4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92C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AC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C2E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92C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D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91C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D5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E2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FF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2C9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FF9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7">
                      <a:solidFill>
                        <a:srgbClr val="FFFFFF"/>
                      </a:solidFill>
                      <a:prstDash val="solid"/>
                    </a:lnB>
                    <a:solidFill>
                      <a:srgbClr val="BCD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1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7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78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B8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55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D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9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5FA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57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DA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E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A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8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7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7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1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D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28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C9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1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EA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0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41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A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5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C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1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B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AF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1A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8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3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 Appliances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D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8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85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4AA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B8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B3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6A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CC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BE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81C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41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Features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5C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4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4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C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7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7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99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B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CB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3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C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9E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A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FC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41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42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5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D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EC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4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42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Furniture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5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DD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3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5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B9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44A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76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41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Garden Equipment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AA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8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F8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6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9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3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4B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ED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2C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CF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41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Home décor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CB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FA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6A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2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DC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5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42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Household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C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1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9D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7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2C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9D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C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5C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2D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42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Jewelry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61B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B0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5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78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AB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2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B4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7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52A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309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8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4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A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5DA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8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941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Lighting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9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8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D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8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7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6D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941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8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B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9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942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Outdoor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18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8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B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9425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8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A2D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A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AFD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9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3D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A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56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C0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C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9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9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941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7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D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8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3E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9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08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9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4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941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6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C9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D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7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6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1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9E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2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A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942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B5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F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EB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F6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DB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9F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C9E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F8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A4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67B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399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0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3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942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5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FA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4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5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5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C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941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Selection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39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B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942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6350">
                      <a:solidFill>
                        <a:srgbClr val="C8C8C8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C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F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3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D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ECF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354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5EAE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E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A9D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B0D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2D96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45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E9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E1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DA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D4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D3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4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 dirty="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EBF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087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Home &amp; Garden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365831"/>
              </p:ext>
            </p:extLst>
          </p:nvPr>
        </p:nvGraphicFramePr>
        <p:xfrm>
          <a:off x="812800" y="2320115"/>
          <a:ext cx="10925972" cy="475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5834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Home &amp; Garden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155722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Jewelry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Household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Electric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Appliances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to Action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177298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 err="1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100" u="none" strike="noStrike" kern="1200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Insertion</a:t>
                      </a:r>
                      <a:endParaRPr lang="en-US" sz="1100" u="none" strike="noStrike" kern="1200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Jewelry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Lighting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Garden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Equipment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666466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Furniture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Household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 err="1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Household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Household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Lighting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Electric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Appliances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Off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39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923330"/>
          </a:xfrm>
        </p:spPr>
        <p:txBody>
          <a:bodyPr/>
          <a:lstStyle/>
          <a:p>
            <a:r>
              <a:rPr lang="en-US" sz="6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r>
              <a:rPr lang="en-US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Apparel &amp; Accessories</a:t>
            </a:r>
          </a:p>
        </p:txBody>
      </p:sp>
      <p:graphicFrame>
        <p:nvGraphicFramePr>
          <p:cNvPr id="5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499661"/>
              </p:ext>
            </p:extLst>
          </p:nvPr>
        </p:nvGraphicFramePr>
        <p:xfrm>
          <a:off x="812800" y="1601393"/>
          <a:ext cx="10032919" cy="6696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8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8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8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8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8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8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8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8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8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84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82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84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83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84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82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7041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368422">
                <a:tc>
                  <a:txBody>
                    <a:bodyPr/>
                    <a:lstStyle/>
                    <a:p>
                      <a:endParaRPr sz="1700" dirty="0"/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Accesories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Apparel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Footwear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Official Site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Shop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Style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 dirty="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58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C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A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3B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E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5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F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9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3B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51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Accessories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5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2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6A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4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B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3B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C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3E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51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Apparel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5DA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DB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8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D0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7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C3E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E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50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88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9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B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C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5C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1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78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51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C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9F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A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6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D7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D4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A1D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DD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42A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178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9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95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B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51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D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8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359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209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0D8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A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379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4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8B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E8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97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EB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0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5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Designer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1A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50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9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51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9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7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51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Footwear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8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5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71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87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B1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5FA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A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B4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8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9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7E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52A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0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95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AED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5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BA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D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0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EA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50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Official Site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D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8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AA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3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C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C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51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CD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09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0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1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68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B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3E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512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AED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7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E8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E7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79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D5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D0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E8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63B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8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A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B7D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50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4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9A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D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6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68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E9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9E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50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9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5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09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5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5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69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F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B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3B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69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51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F8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1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0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551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Shop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8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6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9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E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95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8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8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9A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550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Style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FD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5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C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B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2C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EC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D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924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AED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B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5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86C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9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EBF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9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 dirty="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33200" y="1601393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1864079" y="1601393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4959" y="1601393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2325838" y="1601393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556718" y="1601393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091160" y="1601393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24055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029941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32280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080715" y="1955782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</p:spTree>
    <p:extLst>
      <p:ext uri="{BB962C8B-B14F-4D97-AF65-F5344CB8AC3E}">
        <p14:creationId xmlns:p14="http://schemas.microsoft.com/office/powerpoint/2010/main" val="423757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923330"/>
          </a:xfrm>
        </p:spPr>
        <p:txBody>
          <a:bodyPr/>
          <a:lstStyle/>
          <a:p>
            <a:r>
              <a:rPr lang="en-US" sz="6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r>
              <a:rPr lang="en-US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Jewelry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25990" y="1601393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2356869" y="1601393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87749" y="1601393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2818628" y="1601393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049508" y="1601393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83950" y="1601393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16845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22731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925070" y="1955782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573505" y="1955782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81969"/>
              </p:ext>
            </p:extLst>
          </p:nvPr>
        </p:nvGraphicFramePr>
        <p:xfrm>
          <a:off x="832745" y="1447800"/>
          <a:ext cx="10102701" cy="701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6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7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7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70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70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70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70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70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708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707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707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708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707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708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5708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5707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708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70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154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1297265"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Category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Earrings/Necklaces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Jewelry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Men/Women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Quality/Guarantee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Rings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Selection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Stones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Watches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Wedding Shopping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2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F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A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D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A3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C0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AA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9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C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AFD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6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61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C3E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0A8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D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FF6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FFC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048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B4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AB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60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95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ED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B6D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B6D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349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A9D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BC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6BB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4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4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79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40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60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Category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74B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5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9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A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CD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ED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D1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8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DA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90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71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69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61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90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7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99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9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E0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7BB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C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9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E9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5FA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3C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8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69B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A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7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9DC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0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88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51A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99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7A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B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6F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C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B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B0D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DB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D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A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45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60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Earrings/Necklaces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6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5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E1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E9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ED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79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CC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BC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D5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FF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34">
                      <a:solidFill>
                        <a:srgbClr val="FFFFFF"/>
                      </a:solidFill>
                      <a:prstDash val="solid"/>
                    </a:lnB>
                    <a:solidFill>
                      <a:srgbClr val="68B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61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E1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E6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C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B4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A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DD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5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8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34">
                      <a:solidFill>
                        <a:srgbClr val="FFFFFF"/>
                      </a:solidFill>
                      <a:prstDash val="solid"/>
                    </a:lnT>
                    <a:lnB w="10748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60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Jewelry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9B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E1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F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A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DA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8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A7D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9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E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D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48">
                      <a:solidFill>
                        <a:srgbClr val="FFFFFF"/>
                      </a:solidFill>
                      <a:prstDash val="solid"/>
                    </a:lnT>
                    <a:lnB w="10737">
                      <a:solidFill>
                        <a:srgbClr val="FFFFFF"/>
                      </a:solidFill>
                      <a:prstDash val="solid"/>
                    </a:lnB>
                    <a:solidFill>
                      <a:srgbClr val="FF5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60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Men/Women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A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DC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42A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B8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E2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69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B1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9FC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DE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E7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A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68B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37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C4E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61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25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6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5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53A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6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9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A7D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7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9">
                      <a:solidFill>
                        <a:srgbClr val="FFFFFF"/>
                      </a:solidFill>
                      <a:prstDash val="solid"/>
                    </a:lnB>
                    <a:solidFill>
                      <a:srgbClr val="FFE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60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A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8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4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A0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8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39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9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60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Quality/Guarantee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8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4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5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349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4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DC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5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6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6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FF6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1">
                      <a:solidFill>
                        <a:srgbClr val="FFFFFF"/>
                      </a:solidFill>
                      <a:prstDash val="solid"/>
                    </a:lnB>
                    <a:solidFill>
                      <a:srgbClr val="CDE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61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Rings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9DC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E2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A4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C8E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6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C0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6C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4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BBD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A8D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6C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CD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31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F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60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5FA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9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88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188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CD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6CB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76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46A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9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B4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92C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E8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1F9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160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C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E1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FFD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1D8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FF5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FF3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  <a:solidFill>
                      <a:srgbClr val="A3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2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61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Selection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D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90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CC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FF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8D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C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CA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FF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B3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80C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CE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D5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32">
                      <a:solidFill>
                        <a:srgbClr val="FFFFFF"/>
                      </a:solidFill>
                      <a:prstDash val="solid"/>
                    </a:lnT>
                    <a:lnB w="10746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160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Stones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D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FFD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66B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BBDE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E8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52A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5FA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ADD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FF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80C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D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FF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A3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FF6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FF4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46">
                      <a:solidFill>
                        <a:srgbClr val="FFFFFF"/>
                      </a:solidFill>
                      <a:prstDash val="solid"/>
                    </a:lnT>
                    <a:lnB w="10735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16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73B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43A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A3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359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5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148A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138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35">
                      <a:solidFill>
                        <a:srgbClr val="FFFFFF"/>
                      </a:solidFill>
                      <a:prstDash val="solid"/>
                    </a:lnT>
                    <a:lnB w="10744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161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Watches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CD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AC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A1D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E9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85C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61B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FF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FFA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42A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C8E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0A8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E8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BC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44">
                      <a:solidFill>
                        <a:srgbClr val="FFFFFF"/>
                      </a:solidFill>
                      <a:prstDash val="solid"/>
                    </a:lnT>
                    <a:lnB w="10736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565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Wedding Shopping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R w="10237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A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7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7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44A1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7">
                      <a:solidFill>
                        <a:srgbClr val="FFFFFF"/>
                      </a:solidFill>
                      <a:prstDash val="solid"/>
                    </a:lnL>
                    <a:lnR w="10228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44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8">
                      <a:solidFill>
                        <a:srgbClr val="FFFFFF"/>
                      </a:solidFill>
                      <a:prstDash val="solid"/>
                    </a:lnL>
                    <a:lnR w="10232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5CAD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8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8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3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5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3">
                      <a:solidFill>
                        <a:srgbClr val="FFFFFF"/>
                      </a:solidFill>
                      <a:prstDash val="solid"/>
                    </a:lnL>
                    <a:lnR w="10224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4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10227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27">
                      <a:solidFill>
                        <a:srgbClr val="FFFFFF"/>
                      </a:solidFill>
                      <a:prstDash val="solid"/>
                    </a:lnL>
                    <a:lnR w="10242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4B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0242">
                      <a:solidFill>
                        <a:srgbClr val="FFFFFF"/>
                      </a:solidFill>
                      <a:prstDash val="solid"/>
                    </a:lnL>
                    <a:lnR w="10236">
                      <a:solidFill>
                        <a:srgbClr val="FFFFFF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F5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lnL w="10236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0736">
                      <a:solidFill>
                        <a:srgbClr val="FFFFFF"/>
                      </a:solidFill>
                      <a:prstDash val="solid"/>
                    </a:lnT>
                    <a:solidFill>
                      <a:srgbClr val="FFF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661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Jewelry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914974"/>
              </p:ext>
            </p:extLst>
          </p:nvPr>
        </p:nvGraphicFramePr>
        <p:xfrm>
          <a:off x="812800" y="2320115"/>
          <a:ext cx="10902160" cy="465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1958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Jewelry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125451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Deals/Discounts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Watches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Wedding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Shopping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Stones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Off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Watches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Wedding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Shopping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002401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Gifts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Wedding Shopping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Men/Women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Off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Gifts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710538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Superlatives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Quality/Guarantee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Stones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Watches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Watches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Jewelry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86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923330"/>
          </a:xfrm>
        </p:spPr>
        <p:txBody>
          <a:bodyPr/>
          <a:lstStyle/>
          <a:p>
            <a:r>
              <a:rPr lang="en-US" sz="6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r>
              <a:rPr lang="en-US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Mass Merchants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2785345" y="2079460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3016224" y="2079460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247104" y="2079460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3477983" y="2079460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08863" y="2079460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43305" y="2079460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76200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182086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84425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232860" y="2433849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7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11789"/>
              </p:ext>
            </p:extLst>
          </p:nvPr>
        </p:nvGraphicFramePr>
        <p:xfrm>
          <a:off x="812800" y="2043615"/>
          <a:ext cx="10952088" cy="581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0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2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82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82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82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825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82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825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82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825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824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825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712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486933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Amazon Products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Apparel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Furniture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Goods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Products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Selection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05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Amazon Products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9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B4D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6FB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9FC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9EC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D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4FA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C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83C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85C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C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DDE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F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299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F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D7E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02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Apparel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19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2C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8A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0D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BD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69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6C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38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FE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0F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02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38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3E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1F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0B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0F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DB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6D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5C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99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03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2A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2D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1B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3B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2B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4A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0D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03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8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ABD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BED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BAD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0B8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A9D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6AB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9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A3D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E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3">
                      <a:solidFill>
                        <a:srgbClr val="FFFFFF"/>
                      </a:solidFill>
                      <a:prstDash val="solid"/>
                    </a:lnB>
                    <a:solidFill>
                      <a:srgbClr val="FF8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B8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9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73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02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69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5C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6A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FA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3A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8E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EE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7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03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Furniture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7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CF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2F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03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Goods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4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BCD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5FA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7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50A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50A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85C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0E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359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158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5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4EA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02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79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69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038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98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A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CE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A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77B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B5D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B4D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50A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E7F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81C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92C8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4F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5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2A9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5E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02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Products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88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0D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B9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7E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0C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1F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EA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BC5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3B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FD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DD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59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BF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03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9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4DA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8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9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3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C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F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9FC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4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A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359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7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E0E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9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9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02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3E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ED6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F97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A9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E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AB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05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5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5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5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5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3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3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61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5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1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961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A00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6610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Mass Merchants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124748"/>
              </p:ext>
            </p:extLst>
          </p:nvPr>
        </p:nvGraphicFramePr>
        <p:xfrm>
          <a:off x="800463" y="2320115"/>
          <a:ext cx="10902160" cy="465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5276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Mass Merchants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347362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Call</a:t>
                      </a:r>
                      <a:r>
                        <a:rPr lang="en-US" sz="1100" u="none" strike="noStrike" kern="1200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to Action</a:t>
                      </a:r>
                      <a:endParaRPr lang="en-US" sz="1100" u="none" strike="noStrike" kern="1200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Products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Amazon Products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 err="1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5078334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Seasonal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Apparel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Furniture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Selection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Selection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Apparel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Apparel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420953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Call</a:t>
                      </a:r>
                      <a:r>
                        <a:rPr lang="en-US" sz="1100" u="none" strike="noStrike" kern="1200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to Action</a:t>
                      </a:r>
                      <a:endParaRPr lang="en-US" sz="1100" u="none" strike="noStrike" kern="1200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Amazon Products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 err="1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Goods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43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935200" cy="1107996"/>
          </a:xfrm>
        </p:spPr>
        <p:txBody>
          <a:bodyPr/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b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Sport Goods &amp; Fitness Equipment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13745" y="2079460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1644624" y="2079460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5504" y="2079460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2106383" y="2079460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37263" y="2079460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871705" y="2079460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04600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10486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212825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61260" y="2433849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052900"/>
              </p:ext>
            </p:extLst>
          </p:nvPr>
        </p:nvGraphicFramePr>
        <p:xfrm>
          <a:off x="812801" y="1613173"/>
          <a:ext cx="9372604" cy="6855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3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7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7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3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37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37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37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37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37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375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37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375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375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375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375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374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375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375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375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374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0375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0881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1587227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% Off</a:t>
                      </a:r>
                      <a:endParaRPr sz="12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Brands</a:t>
                      </a:r>
                      <a:endParaRPr sz="12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Call to Action</a:t>
                      </a:r>
                      <a:endParaRPr sz="12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Camping/Hunting</a:t>
                      </a:r>
                      <a:endParaRPr sz="12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Deals/Discounts</a:t>
                      </a:r>
                      <a:endParaRPr sz="12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Delivery/Shipping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Devices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Equipment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Fishing Equipment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Free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Golf Equipment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Online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Outdoor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Places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Price/Pricing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Quality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Running Shoes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Sales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Seasonal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Selection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Services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Sports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Sports Accessories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Sports Apparel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Superlatives</a:t>
                      </a:r>
                      <a:endParaRPr sz="12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%</a:t>
                      </a:r>
                      <a:r>
                        <a:rPr lang="en-US" sz="1200" baseline="0" dirty="0"/>
                        <a:t> Off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DF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8CA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E7B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B0D307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4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F8B1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39C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31F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C6C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42A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9FC909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21D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Brands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BEB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BBDA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ABD0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8ABE0B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CEE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D3E7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54A01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EA53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D5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D5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58A21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BEC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CCE2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DFD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75B30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4A4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EB5C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CEE3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E4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DAEB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Call to Action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8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8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EF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ECF5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B3D407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CFE4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E4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D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28871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E63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A4CD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D1E6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D2E7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5FA71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AAD0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E7F1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63A91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92C30A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9FC9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Camping/Hunting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8C7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092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9DC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9D5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CCE2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5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5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DFB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B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D7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7BC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8C9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D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9DC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F3A0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D5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CCE2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C0DC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39">
                      <a:solidFill>
                        <a:srgbClr val="FFFFFF"/>
                      </a:solidFill>
                      <a:prstDash val="solid"/>
                    </a:lnB>
                    <a:solidFill>
                      <a:srgbClr val="D3E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Deals/Discounts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A0CA09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6BAC0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6AAC0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39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Devices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97C50A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31E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F0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4B9C1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C5DF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D2E6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CAE1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85BB0B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AAD0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BF4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322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D4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83B9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DKI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BEA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EC70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CF1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8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8CE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EF84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4A2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8CF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0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7C1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8CC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C6DF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7C0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5AB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CF1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CF3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AE2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ED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4A7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E7F1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43">
                      <a:solidFill>
                        <a:srgbClr val="FFFFFF"/>
                      </a:solidFill>
                      <a:prstDash val="solid"/>
                    </a:lnB>
                    <a:solidFill>
                      <a:srgbClr val="FBE7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Equipment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F6B8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FCF0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73D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F08A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D79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F82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BADA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F5AC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D5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F8C5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AF4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F8CE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C0DC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73D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D2E6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F84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43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C70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Fishing Equipment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8ABE0B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84BA0D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F9DA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D73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428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C0DC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1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55A11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C5DF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D4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4F9E1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96C50A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EF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FAE1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44">
                      <a:solidFill>
                        <a:srgbClr val="FFFFFF"/>
                      </a:solidFill>
                      <a:prstDash val="solid"/>
                    </a:lnB>
                    <a:solidFill>
                      <a:srgbClr val="9FC9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Free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8D2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63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31F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8CF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AAD0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73A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8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DF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44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Golf</a:t>
                      </a:r>
                      <a:r>
                        <a:rPr lang="en-US" sz="1200" baseline="0" dirty="0"/>
                        <a:t> Equipment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F8D2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D0E4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E0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E1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F3A0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FD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DB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FBE9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EBF5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A2CC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F39F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C6DF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40941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BEDB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45">
                      <a:solidFill>
                        <a:srgbClr val="FFFFFF"/>
                      </a:solidFill>
                      <a:prstDash val="solid"/>
                    </a:lnB>
                    <a:solidFill>
                      <a:srgbClr val="F9D6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Online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D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A52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C0DC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320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C0DC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4AA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B6D5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4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83E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75B30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B66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8D2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37901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218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9D6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45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Outdoor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CEF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D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08F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D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6B7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AE2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BEC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6B8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6B8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5AB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3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D0E4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4A2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 err="1"/>
                        <a:t>Param</a:t>
                      </a:r>
                      <a:r>
                        <a:rPr lang="en-US" sz="1200" dirty="0"/>
                        <a:t> Insertion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3C921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8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4A2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E7A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DFB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D5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4A2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A2CC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4A2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C8E0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Places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D3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D2E6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DFB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CF4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DF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C7E0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8D4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B0D307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8D1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D4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D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7F1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46971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99C609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A1CC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8FC10A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DF7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Price/Pricing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008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B1D407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6B8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7C2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21C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006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4A9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B1D407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62F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195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A6CE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39E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BE9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AAD0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Quality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4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CED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83B90D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CED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CF5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5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5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CEF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196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CEF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Running Shoes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BF4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BDDB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324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E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AF4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1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B5D5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CF3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9D4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D5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9DC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D1E6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F84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BE9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DAEB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Sales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CFE3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81B80D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C8E0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F7C2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F5B3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F08A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B5D5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D9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71B00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F6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FDFC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69AC1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1">
                      <a:solidFill>
                        <a:srgbClr val="FFFFFF"/>
                      </a:solidFill>
                      <a:prstDash val="solid"/>
                    </a:lnB>
                    <a:solidFill>
                      <a:srgbClr val="E21A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Seasonal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113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7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CF5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39B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C6B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CF5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217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B61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A4CD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08B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B63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Selection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42B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B5F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F84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216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21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D4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006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F5B1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F6B5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62F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006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3">
                      <a:solidFill>
                        <a:srgbClr val="FFFFFF"/>
                      </a:solidFill>
                      <a:prstDash val="solid"/>
                    </a:lnB>
                    <a:solidFill>
                      <a:srgbClr val="E218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Services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8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F091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ACD107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F5AD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843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38911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F4A8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E80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D74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D5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8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3">
                      <a:solidFill>
                        <a:srgbClr val="FFFFFF"/>
                      </a:solidFill>
                      <a:prstDash val="solid"/>
                    </a:lnT>
                    <a:lnB w="11941">
                      <a:solidFill>
                        <a:srgbClr val="FFFFFF"/>
                      </a:solidFill>
                      <a:prstDash val="solid"/>
                    </a:lnB>
                    <a:solidFill>
                      <a:srgbClr val="E216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Sports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E7E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193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B66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8C6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8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4AB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4A9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9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4AB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8C5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4A9B1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9DC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D4E8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CAE1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41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Sports</a:t>
                      </a:r>
                      <a:r>
                        <a:rPr lang="en-US" sz="1200" baseline="0" dirty="0"/>
                        <a:t> Accessories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6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6B6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843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D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843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BE6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BEC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6B8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E81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5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B5B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5B0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D3E7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C8E0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D78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B58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E80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5AB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Sports Apparel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8CF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78B40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193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A1CA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ADE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DEEC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C2DD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A2CC0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DF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D77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B0D307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8F1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B5C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CF5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F84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19503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5AF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322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9FC909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F5AC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11937">
                      <a:solidFill>
                        <a:srgbClr val="FFFFFF"/>
                      </a:solidFill>
                      <a:prstDash val="solid"/>
                    </a:lnB>
                    <a:solidFill>
                      <a:srgbClr val="E634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Sports Teams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9D5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AE2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FAE2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B63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37">
                      <a:solidFill>
                        <a:srgbClr val="FFFFFF"/>
                      </a:solidFill>
                      <a:prstDash val="solid"/>
                    </a:lnT>
                    <a:lnB w="11950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5128">
                <a:tc>
                  <a:txBody>
                    <a:bodyPr/>
                    <a:lstStyle/>
                    <a:p>
                      <a:r>
                        <a:rPr lang="en-US" sz="1200" dirty="0"/>
                        <a:t>Superlatives</a:t>
                      </a:r>
                      <a:endParaRPr sz="12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113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C1DD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9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31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31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D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A55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8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5CA411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9871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17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7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B6D60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85BB0D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89BD0B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28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8">
                      <a:solidFill>
                        <a:srgbClr val="FFFFFF"/>
                      </a:solidFill>
                      <a:prstDash val="solid"/>
                    </a:lnL>
                    <a:lnR w="12129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29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D5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12115">
                      <a:solidFill>
                        <a:srgbClr val="FFFFFF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7BB60D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12115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1950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4920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Sport Goods &amp; Fitness Equipment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18083"/>
              </p:ext>
            </p:extLst>
          </p:nvPr>
        </p:nvGraphicFramePr>
        <p:xfrm>
          <a:off x="1041400" y="2419315"/>
          <a:ext cx="10834691" cy="488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935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Sport Goods &amp; Fitness Equipment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253203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Free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Outdoor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%Off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Devices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Selection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678036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Places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Sports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Places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Sports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Accessories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Sports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Accessories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Sports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Accessories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Sports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Sports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547178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Call</a:t>
                      </a:r>
                      <a:r>
                        <a:rPr lang="en-US" sz="1100" u="none" strike="noStrike" kern="1200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to Action</a:t>
                      </a:r>
                      <a:endParaRPr lang="en-US" sz="1100" u="none" strike="noStrike" kern="1200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Places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Devices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%Off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Sports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Accessories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2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923330"/>
          </a:xfrm>
        </p:spPr>
        <p:txBody>
          <a:bodyPr/>
          <a:lstStyle/>
          <a:p>
            <a:r>
              <a:rPr lang="en-US" sz="6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r>
              <a:rPr lang="en-US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Toys &amp; Hobbies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47145" y="2079460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2178024" y="2079460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08904" y="2079460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2639783" y="2079460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870663" y="2079460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405105" y="2079460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38000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43886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746225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94660" y="2433849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020934"/>
              </p:ext>
            </p:extLst>
          </p:nvPr>
        </p:nvGraphicFramePr>
        <p:xfrm>
          <a:off x="812801" y="1447801"/>
          <a:ext cx="10134603" cy="7004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5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85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85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5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85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85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852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851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85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85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852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851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852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850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852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7312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378454">
                <a:tc>
                  <a:txBody>
                    <a:bodyPr/>
                    <a:lstStyle/>
                    <a:p>
                      <a:endParaRPr sz="1700" dirty="0"/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Delivery/Shipping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Features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Games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Hobbies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Musical Instruments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Remote Ctrl. Toys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 Hero Toys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Toys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C8C8C8"/>
                      </a:solidFill>
                      <a:prstDash val="solid"/>
                    </a:lnL>
                    <a:lnR w="6350">
                      <a:solidFill>
                        <a:srgbClr val="C8C8C8"/>
                      </a:solidFill>
                      <a:prstDash val="solid"/>
                    </a:lnR>
                    <a:lnT w="12700">
                      <a:solidFill>
                        <a:srgbClr val="C8C8C8"/>
                      </a:solidFill>
                      <a:prstDash val="solid"/>
                    </a:lnT>
                    <a:lnB w="6350">
                      <a:solidFill>
                        <a:srgbClr val="C8C8C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3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r>
                        <a:rPr lang="en-US" sz="1200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Off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8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EC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38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EA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18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C8C8C8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BC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46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D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7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1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9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4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44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6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68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7F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0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1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4B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E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46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BC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B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3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A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C9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46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E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0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E4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A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B5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62B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E8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B8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82C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E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44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5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46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Features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0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90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B7D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B1D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138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E8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2B9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B9D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7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91C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E1F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E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44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48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1B8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9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D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E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BA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BA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9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D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A9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2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46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Games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4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B0D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A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289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78B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389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6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69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83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4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6CB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0">
                      <a:solidFill>
                        <a:srgbClr val="FFFFFF"/>
                      </a:solidFill>
                      <a:prstDash val="solid"/>
                    </a:lnB>
                    <a:solidFill>
                      <a:srgbClr val="FF6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44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Hobbies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359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5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C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EC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A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8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0B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0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DB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46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Musical Instruments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369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8D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399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A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2C9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B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80C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ECF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25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5">
                      <a:solidFill>
                        <a:srgbClr val="FFFFFF"/>
                      </a:solidFill>
                      <a:prstDash val="solid"/>
                    </a:lnB>
                    <a:solidFill>
                      <a:srgbClr val="FF4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451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3E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9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6E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AB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2E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18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7BB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49A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5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744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3E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9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B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B5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3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ED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46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Remote Control Toys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7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C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0B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C4E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6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E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7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6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B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5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FFF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4">
                      <a:solidFill>
                        <a:srgbClr val="FFFFFF"/>
                      </a:solidFill>
                      <a:prstDash val="solid"/>
                    </a:lnB>
                    <a:solidFill>
                      <a:srgbClr val="C1D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745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4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88C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C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C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EBF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8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4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744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C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7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5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57A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2A9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9AC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6BB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DFE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E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746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 Hero Toys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D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A4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9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A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69">
                      <a:solidFill>
                        <a:srgbClr val="FFFFFF"/>
                      </a:solidFill>
                      <a:prstDash val="solid"/>
                    </a:lnB>
                    <a:solidFill>
                      <a:srgbClr val="FF6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746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6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84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2E0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5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6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EEF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E4F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8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8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87C4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69">
                      <a:solidFill>
                        <a:srgbClr val="FFFFFF"/>
                      </a:solidFill>
                      <a:prstDash val="solid"/>
                    </a:lnT>
                    <a:lnB w="9972">
                      <a:solidFill>
                        <a:srgbClr val="FFFFFF"/>
                      </a:solidFill>
                      <a:prstDash val="solid"/>
                    </a:lnB>
                    <a:solidFill>
                      <a:srgbClr val="C8E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128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Toys</a:t>
                      </a:r>
                      <a:endParaRPr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C8C8C8"/>
                      </a:solidFill>
                      <a:prstDash val="solid"/>
                    </a:lnL>
                    <a:lnT w="6350">
                      <a:solidFill>
                        <a:srgbClr val="A8A8A8"/>
                      </a:solidFill>
                      <a:prstDash val="solid"/>
                    </a:lnT>
                    <a:lnB w="6350">
                      <a:solidFill>
                        <a:srgbClr val="A8A8A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128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319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C6E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0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8FC6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0">
                      <a:solidFill>
                        <a:srgbClr val="FFFFFF"/>
                      </a:solidFill>
                      <a:prstDash val="solid"/>
                    </a:lnL>
                    <a:lnR w="9958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AFD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 dirty="0"/>
                    </a:p>
                  </a:txBody>
                  <a:tcPr marL="0" marR="0" marT="0" marB="0">
                    <a:lnL w="9958">
                      <a:solidFill>
                        <a:srgbClr val="FFFFFF"/>
                      </a:solidFill>
                      <a:prstDash val="solid"/>
                    </a:lnL>
                    <a:lnR w="996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FFC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FFCE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FFF8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90C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FFE7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FFF9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FFDA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A1D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BEDF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9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FFBC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9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FF71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64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DDED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64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R w="9956">
                      <a:solidFill>
                        <a:srgbClr val="FFFFFF"/>
                      </a:solidFill>
                      <a:prstDash val="solid"/>
                    </a:lnR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A6D200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 dirty="0"/>
                    </a:p>
                  </a:txBody>
                  <a:tcPr marL="0" marR="0" marT="0" marB="0">
                    <a:lnL w="9956">
                      <a:solidFill>
                        <a:srgbClr val="FFFFFF"/>
                      </a:solidFill>
                      <a:prstDash val="solid"/>
                    </a:lnL>
                    <a:lnT w="9972">
                      <a:solidFill>
                        <a:srgbClr val="FFFFFF"/>
                      </a:solidFill>
                      <a:prstDash val="solid"/>
                    </a:lnT>
                    <a:solidFill>
                      <a:srgbClr val="E3F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755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Apparel &amp; Accessories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318922"/>
              </p:ext>
            </p:extLst>
          </p:nvPr>
        </p:nvGraphicFramePr>
        <p:xfrm>
          <a:off x="1041400" y="2534409"/>
          <a:ext cx="10902160" cy="465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88089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Toys &amp; Hobbies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984347"/>
              </p:ext>
            </p:extLst>
          </p:nvPr>
        </p:nvGraphicFramePr>
        <p:xfrm>
          <a:off x="1041400" y="2534409"/>
          <a:ext cx="10902160" cy="465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4832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Toys &amp; Hobbies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627162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Deals/Discounts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Remote Control Toys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Features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Features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937684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Online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Musical Instruments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Hobbies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 Hero Toys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Hero Toys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Games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Off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345910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Free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Price/Pricing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 to Action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Features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Features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Hobbies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Hobbies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68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Apparel &amp; Accessories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228600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166 million, Total ad analyzed = 257k,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340946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Find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Param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Insertion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563512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Official Site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Official Site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Style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Deals/Discounts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602408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Find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Official Site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Find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Superlatives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Seasonal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Off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59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935200" cy="1107996"/>
          </a:xfrm>
        </p:spPr>
        <p:txBody>
          <a:bodyPr/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b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Beauty &amp; Personal Care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47145" y="2079460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2178024" y="2079460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08904" y="2079460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2639783" y="2079460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870663" y="2079460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405105" y="2079460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38000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43886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746225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94660" y="2433849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961061"/>
              </p:ext>
            </p:extLst>
          </p:nvPr>
        </p:nvGraphicFramePr>
        <p:xfrm>
          <a:off x="812800" y="1600714"/>
          <a:ext cx="10515600" cy="68829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05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0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05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05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05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05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05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05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5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05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054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053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054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5054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5804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1923195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Beauty Care</a:t>
                      </a:r>
                      <a:endParaRPr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Body Parts</a:t>
                      </a:r>
                      <a:endParaRPr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Brands</a:t>
                      </a:r>
                      <a:endParaRPr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to Action</a:t>
                      </a:r>
                      <a:endParaRPr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Deals/Discounts</a:t>
                      </a:r>
                      <a:endParaRPr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Delivery/Shipping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DKI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Find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Free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Health Care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Online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Param</a:t>
                      </a:r>
                      <a:r>
                        <a:rPr lang="en-US" dirty="0"/>
                        <a:t> Insertion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Price/Pricing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Products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Quality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Services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Style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Superlatives</a:t>
                      </a:r>
                      <a:endParaRPr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624">
                <a:tc>
                  <a:txBody>
                    <a:bodyPr/>
                    <a:lstStyle/>
                    <a:p>
                      <a:r>
                        <a:rPr lang="en-US" dirty="0"/>
                        <a:t>Beauty Care</a:t>
                      </a:r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BFD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BBDA0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DF7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4A6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CFE3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092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C9E1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F88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197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6B8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5AE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9F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C6A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C7E0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CF1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BE6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95">
                <a:tc>
                  <a:txBody>
                    <a:bodyPr/>
                    <a:lstStyle/>
                    <a:p>
                      <a:r>
                        <a:rPr lang="en-US" dirty="0"/>
                        <a:t>Body Parts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FBEB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C7E0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A9D008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D7EA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ED73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E94A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6BAC0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EB61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FDF9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F0F7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A2CC08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9CC709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EB5C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96C50A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1">
                      <a:solidFill>
                        <a:srgbClr val="FFFFFF"/>
                      </a:solidFill>
                      <a:prstDash val="solid"/>
                    </a:lnB>
                    <a:solidFill>
                      <a:srgbClr val="A8CF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r>
                        <a:rPr lang="en-US" dirty="0"/>
                        <a:t>Brands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E10E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E3EF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F8F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E949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F6B4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9FC909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E3EF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FCF3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B6D60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E32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F7BE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F9DA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EC69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1">
                      <a:solidFill>
                        <a:srgbClr val="FFFFFF"/>
                      </a:solidFill>
                      <a:prstDash val="solid"/>
                    </a:lnT>
                    <a:lnB w="17084">
                      <a:solidFill>
                        <a:srgbClr val="FFFFFF"/>
                      </a:solidFill>
                      <a:prstDash val="solid"/>
                    </a:lnB>
                    <a:solidFill>
                      <a:srgbClr val="FBEA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898">
                <a:tc>
                  <a:txBody>
                    <a:bodyPr/>
                    <a:lstStyle/>
                    <a:p>
                      <a:r>
                        <a:rPr lang="en-US" dirty="0"/>
                        <a:t>Call to Action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DFD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B5E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D0E4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2C891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8C9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9FC909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BADA0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82B90D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A4CD08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DBEB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D4E8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CF0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39E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84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BDDB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r>
                        <a:rPr lang="en-US" dirty="0"/>
                        <a:t>Deals/Discounts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62F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95C50A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8D0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846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113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9FC909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8CC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633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429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62F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844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CF1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94E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C9E1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62F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B8D70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CAE1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08D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en-US" dirty="0"/>
                        <a:t>DKI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E8F3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E112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9DC809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CCE2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F4A7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DDEB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8EC10B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93C40A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E0EE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4A9B1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B3D407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E0ED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AED207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B7D60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EBF5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88BD0B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B9D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897">
                <a:tc>
                  <a:txBody>
                    <a:bodyPr/>
                    <a:lstStyle/>
                    <a:p>
                      <a:r>
                        <a:rPr lang="en-US" dirty="0"/>
                        <a:t>Find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CF4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8CC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B64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4F8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B63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C6B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21C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DF8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CF4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B63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CF4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897">
                <a:tc>
                  <a:txBody>
                    <a:bodyPr/>
                    <a:lstStyle/>
                    <a:p>
                      <a:r>
                        <a:rPr lang="en-US" dirty="0"/>
                        <a:t>Free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81B80D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80B80D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AAD008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E007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6EAE0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F6B8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4A9B1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104">
                      <a:solidFill>
                        <a:srgbClr val="FFFFFF"/>
                      </a:solidFill>
                      <a:prstDash val="solid"/>
                    </a:lnB>
                    <a:solidFill>
                      <a:srgbClr val="99C5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885">
                <a:tc>
                  <a:txBody>
                    <a:bodyPr/>
                    <a:lstStyle/>
                    <a:p>
                      <a:r>
                        <a:rPr lang="en-US" dirty="0"/>
                        <a:t>Health Care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C6B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D73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10D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6B5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192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94D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4AA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C6E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08E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DCEB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197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194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10E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091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B5D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10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199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898">
                <a:tc>
                  <a:txBody>
                    <a:bodyPr/>
                    <a:lstStyle/>
                    <a:p>
                      <a:r>
                        <a:rPr lang="en-US" dirty="0"/>
                        <a:t>Online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FCEE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B66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A1CA08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F5B0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318D1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8FC10A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8BBE0B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C70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F7C1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F8D3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F8CD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FCF4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893">
                <a:tc>
                  <a:txBody>
                    <a:bodyPr/>
                    <a:lstStyle/>
                    <a:p>
                      <a:r>
                        <a:rPr lang="en-US" dirty="0" err="1"/>
                        <a:t>Param</a:t>
                      </a:r>
                      <a:r>
                        <a:rPr lang="en-US" dirty="0"/>
                        <a:t> Insertion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636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A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63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F08A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D73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21D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D79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31F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42A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DF6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845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C6B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F194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5">
                      <a:solidFill>
                        <a:srgbClr val="FFFFFF"/>
                      </a:solidFill>
                      <a:prstDash val="solid"/>
                    </a:lnB>
                    <a:solidFill>
                      <a:srgbClr val="E843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890">
                <a:tc>
                  <a:txBody>
                    <a:bodyPr/>
                    <a:lstStyle/>
                    <a:p>
                      <a:r>
                        <a:rPr lang="en-US" dirty="0"/>
                        <a:t>Price/Pricing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DDEC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DBEB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6F9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94C40A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54A01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9DC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5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892">
                <a:tc>
                  <a:txBody>
                    <a:bodyPr/>
                    <a:lstStyle/>
                    <a:p>
                      <a:r>
                        <a:rPr lang="en-US" dirty="0"/>
                        <a:t>Products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9AC609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DBEB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F39B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FBEB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C5DF0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E320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DDEB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F8C5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FDF8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F4F8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DAEB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F192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CEE3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87">
                      <a:solidFill>
                        <a:srgbClr val="FFFFFF"/>
                      </a:solidFill>
                      <a:prstDash val="solid"/>
                    </a:lnB>
                    <a:solidFill>
                      <a:srgbClr val="D1E6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898"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C9E1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6F0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E81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4F8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6F9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8FB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CDE3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CCE2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7C0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4F8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39E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BF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EE7E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39F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87">
                      <a:solidFill>
                        <a:srgbClr val="FFFFFF"/>
                      </a:solidFill>
                      <a:prstDash val="solid"/>
                    </a:lnT>
                    <a:lnB w="17096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0892">
                <a:tc>
                  <a:txBody>
                    <a:bodyPr/>
                    <a:lstStyle/>
                    <a:p>
                      <a:r>
                        <a:rPr lang="en-US" dirty="0"/>
                        <a:t>Services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CFE4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A9CF08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193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6B6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BCDA0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519E1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A3CD08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6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73B0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0890">
                <a:tc>
                  <a:txBody>
                    <a:bodyPr/>
                    <a:lstStyle/>
                    <a:p>
                      <a:r>
                        <a:rPr lang="en-US" dirty="0"/>
                        <a:t>Style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6F9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A3CD08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D0E4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EE03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CEE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BF4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D2E7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BF4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A2CC08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A2CC08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84BA0D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FCEE01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CDE3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9EC809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17094">
                      <a:solidFill>
                        <a:srgbClr val="FFFFFF"/>
                      </a:solidFill>
                      <a:prstDash val="solid"/>
                    </a:lnB>
                    <a:solidFill>
                      <a:srgbClr val="92C3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2713">
                <a:tc>
                  <a:txBody>
                    <a:bodyPr/>
                    <a:lstStyle/>
                    <a:p>
                      <a:r>
                        <a:rPr lang="en-US" dirty="0"/>
                        <a:t>Superlatives</a:t>
                      </a:r>
                      <a:endParaRPr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214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6F0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92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D0E4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2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7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7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428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F5AC02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5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5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21B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9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93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8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8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3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8430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3">
                      <a:solidFill>
                        <a:srgbClr val="FFFFFF"/>
                      </a:solidFill>
                      <a:prstDash val="solid"/>
                    </a:lnL>
                    <a:lnR w="16487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7EB80D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7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90C20A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BADA0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16484">
                      <a:solidFill>
                        <a:srgbClr val="FFFFFF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F08D03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16484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7094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114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11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performing copy // Sitelink Extensions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Beauty &amp; Personal Care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17" name="Content Placeholder 18"/>
          <p:cNvSpPr txBox="1">
            <a:spLocks/>
          </p:cNvSpPr>
          <p:nvPr/>
        </p:nvSpPr>
        <p:spPr>
          <a:xfrm>
            <a:off x="12925426" y="1843088"/>
            <a:ext cx="3330574" cy="954055"/>
          </a:xfrm>
          <a:prstGeom prst="rect">
            <a:avLst/>
          </a:prstGeom>
          <a:solidFill>
            <a:schemeClr val="accent1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5901" tIns="125901" rIns="94426" bIns="94426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685780" fontAlgn="base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20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Find the sweet spots</a:t>
            </a:r>
          </a:p>
          <a:p>
            <a:pPr defTabSz="514243">
              <a:spcAft>
                <a:spcPts val="600"/>
              </a:spcAft>
              <a:buSzPct val="100000"/>
              <a:defRPr/>
            </a:pPr>
            <a:r>
              <a:rPr lang="en-US" sz="1200" kern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anose="020B0502040204020203" pitchFamily="34" charset="0"/>
                <a:cs typeface="Segoe UI" panose="020B0502040204020203" pitchFamily="34" charset="0"/>
              </a:rPr>
              <a:t>Leverage the opportunity where ad quality is high and competition is low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430608"/>
              </p:ext>
            </p:extLst>
          </p:nvPr>
        </p:nvGraphicFramePr>
        <p:xfrm>
          <a:off x="1117600" y="2419315"/>
          <a:ext cx="10834691" cy="488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578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77328"/>
          </a:xfrm>
        </p:spPr>
        <p:txBody>
          <a:bodyPr/>
          <a:lstStyle/>
          <a:p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Top 5 ad combinations by device //</a:t>
            </a:r>
            <a:b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Beauty &amp; Personal Care</a:t>
            </a:r>
            <a:endParaRPr lang="en-US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762127"/>
              </p:ext>
            </p:extLst>
          </p:nvPr>
        </p:nvGraphicFramePr>
        <p:xfrm>
          <a:off x="812802" y="5209760"/>
          <a:ext cx="12191997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7737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62852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Mobile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Free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Services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Services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Services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Services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Beauty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Call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to Action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Services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510874"/>
              </p:ext>
            </p:extLst>
          </p:nvPr>
        </p:nvGraphicFramePr>
        <p:xfrm>
          <a:off x="812800" y="3657600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PC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Tablet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Style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Body parts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Style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Body parts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Style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Brands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853861"/>
              </p:ext>
            </p:extLst>
          </p:nvPr>
        </p:nvGraphicFramePr>
        <p:xfrm>
          <a:off x="796830" y="2109794"/>
          <a:ext cx="12191999" cy="12708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814">
                  <a:extLst>
                    <a:ext uri="{9D8B030D-6E8A-4147-A177-3AD203B41FA5}">
                      <a16:colId xmlns:a16="http://schemas.microsoft.com/office/drawing/2014/main" val="2692298927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270500063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370375355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3274139486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4224804719"/>
                    </a:ext>
                  </a:extLst>
                </a:gridCol>
                <a:gridCol w="2059237">
                  <a:extLst>
                    <a:ext uri="{9D8B030D-6E8A-4147-A177-3AD203B41FA5}">
                      <a16:colId xmlns:a16="http://schemas.microsoft.com/office/drawing/2014/main" val="184587818"/>
                    </a:ext>
                  </a:extLst>
                </a:gridCol>
              </a:tblGrid>
              <a:tr h="4236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Across</a:t>
                      </a:r>
                      <a:r>
                        <a:rPr lang="en-US" sz="1400" b="1" i="0" u="none" strike="noStrike" baseline="0" dirty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</a:gra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Devices</a:t>
                      </a:r>
                      <a:endParaRPr lang="en-US" sz="1400" b="1" i="0" u="none" strike="noStrike" dirty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</a:gra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kern="120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Free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Body parts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Products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Style</a:t>
                      </a:r>
                      <a:endParaRPr lang="en-US" sz="1100" b="0" i="0" u="none" strike="noStrike" dirty="0">
                        <a:solidFill>
                          <a:srgbClr val="1020B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baseline="0" dirty="0">
                          <a:solidFill>
                            <a:srgbClr val="1020B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Services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71576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dirty="0">
                          <a:solidFill>
                            <a:srgbClr val="737373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lang="en-US" sz="1100" b="0" u="none" strike="noStrike" kern="1200" dirty="0" err="1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37373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 ·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DisplayURL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16048"/>
                  </a:ext>
                </a:extLst>
              </a:tr>
              <a:tr h="4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Beauty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3260" marR="93260" marT="46630" marB="46630" anchor="ctr">
                    <a:lnL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90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935200" cy="553998"/>
          </a:xfrm>
        </p:spPr>
        <p:txBody>
          <a:bodyPr/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Words that Work // </a:t>
            </a:r>
            <a:r>
              <a:rPr lang="en-US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Books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7365998" y="8610600"/>
            <a:ext cx="8077202" cy="153888"/>
          </a:xfrm>
        </p:spPr>
        <p:txBody>
          <a:bodyPr/>
          <a:lstStyle/>
          <a:p>
            <a:pPr algn="l"/>
            <a:r>
              <a:rPr lang="en-US" sz="1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Source: Microsoft internal data. Total impressions gathered = 57 million, Total ad analyzed = 60k, Analysis period = 01 Nov 15’ – 31 Dec 15’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47145" y="2079460"/>
            <a:ext cx="230879" cy="307759"/>
          </a:xfrm>
          <a:prstGeom prst="rect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8" name="Rectangle 7"/>
          <p:cNvSpPr/>
          <p:nvPr/>
        </p:nvSpPr>
        <p:spPr>
          <a:xfrm>
            <a:off x="12178024" y="2079460"/>
            <a:ext cx="230879" cy="307759"/>
          </a:xfrm>
          <a:prstGeom prst="rect">
            <a:avLst/>
          </a:prstGeom>
          <a:solidFill>
            <a:srgbClr val="BAD80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08904" y="2079460"/>
            <a:ext cx="230879" cy="307759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/>
          </a:p>
        </p:txBody>
      </p:sp>
      <p:sp>
        <p:nvSpPr>
          <p:cNvPr id="10" name="Rectangle 9"/>
          <p:cNvSpPr/>
          <p:nvPr/>
        </p:nvSpPr>
        <p:spPr>
          <a:xfrm>
            <a:off x="12639783" y="2079460"/>
            <a:ext cx="230879" cy="30775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870663" y="2079460"/>
            <a:ext cx="230879" cy="307759"/>
          </a:xfrm>
          <a:prstGeom prst="rect">
            <a:avLst/>
          </a:prstGeom>
          <a:solidFill>
            <a:srgbClr val="E811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73" dirty="0">
              <a:solidFill>
                <a:srgbClr val="E8112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405105" y="2079460"/>
            <a:ext cx="230879" cy="307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3260" tIns="46630" rIns="93260" bIns="466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73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38000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Great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43886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Good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746225" y="2433849"/>
            <a:ext cx="346173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Bad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94660" y="2433849"/>
            <a:ext cx="1107695" cy="2331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Insufficient data </a:t>
            </a:r>
          </a:p>
        </p:txBody>
      </p:sp>
      <p:graphicFrame>
        <p:nvGraphicFramePr>
          <p:cNvPr id="1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716604"/>
              </p:ext>
            </p:extLst>
          </p:nvPr>
        </p:nvGraphicFramePr>
        <p:xfrm>
          <a:off x="1498593" y="1750409"/>
          <a:ext cx="8991605" cy="64791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28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28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28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28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283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283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284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283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283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9283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9283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9771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1526191">
                <a:tc>
                  <a:txBody>
                    <a:bodyPr/>
                    <a:lstStyle/>
                    <a:p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Off</a:t>
                      </a:r>
                      <a:endParaRPr sz="13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Audio Books</a:t>
                      </a:r>
                      <a:endParaRPr sz="13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Books</a:t>
                      </a:r>
                      <a:endParaRPr sz="13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Brands</a:t>
                      </a:r>
                      <a:endParaRPr sz="13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Call to Action</a:t>
                      </a:r>
                      <a:endParaRPr sz="1300" dirty="0"/>
                    </a:p>
                  </a:txBody>
                  <a:tcPr marL="0" marR="0" marT="0" marB="0" vert="vert270">
                    <a:lnL w="4445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Children’s Books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Covers/Papers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Deals/Discounts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Delivery/Shipping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DKI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E-books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Free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Genre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Magazine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Online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Price/Pricing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Publisher/Seller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Quality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Religious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Sales/Store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Subscription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Superlatives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Textbooks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Time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4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Used</a:t>
                      </a:r>
                      <a:endParaRPr sz="1300" dirty="0"/>
                    </a:p>
                  </a:txBody>
                  <a:tcPr marL="0" marR="0" marT="0" marB="0" vert="vert270">
                    <a:lnL w="4444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% Off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D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B66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AEB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9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B5E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dirty="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DFD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F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A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5E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Audio Books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CF3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CF3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CF3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75B30E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D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4A7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CEF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96C50A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8CC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66AA1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8C5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Books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E3EF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DFA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6B7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E006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E6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E00B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7C0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28871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E4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92C30A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E42C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Brands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C6B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D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F86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6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6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6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Call to Action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D73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08D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5EA61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BF4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85BB0D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5F9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ABD107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9FC909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6F1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8CF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44961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54A01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090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BE9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87BC0B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42C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9EC809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ED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7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CFE4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Children’s Books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6B6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4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8C5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5B3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090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C4DF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C8E0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4A8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5B1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C6F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B60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C3DE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B7D6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9EC809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Covers/Papers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C5DF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D2E7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BF5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DA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CAE1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F39D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D7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F8D0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DEEC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489A1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8EC00B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D2E7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C6D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C9E1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Deals/Discounts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D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B8D7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F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3B921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0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6B9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ABD107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5B0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70AF0F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DFC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6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4F0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9F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DKI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4A6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DA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CFD0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DD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A1CC08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8CF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9DB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8C6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9AC609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DEEC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B4D507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5BA31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ED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BE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90C10A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EE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AE3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BE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BE9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7C2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E-books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194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114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7CB70D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E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6B8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AEB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D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62A81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83BA0D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08D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B5F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Free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9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97C50A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ABD107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66AA1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54A01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8C4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8CD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73B00E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ADE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41951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5AD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Genre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C4DF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4E9D1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C4DE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6B4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42951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B57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B6D6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A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B57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529F1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8BBE0B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9D4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B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842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092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ACD207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A56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Magazine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B5A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95C50A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C6A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C9E1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6B6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AE3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80B80D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8DC00B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3A1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F39B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  <a:solidFill>
                      <a:srgbClr val="EA54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9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Online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97C509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D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80B80D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A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6B9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45971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C70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1EE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47991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94F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BEB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42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9EA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D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8871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D6E9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CF5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9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B1D3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Price/Pricing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111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3A0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9D6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B5D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6B6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6B7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8C7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630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C3DE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8D2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A4CD08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08F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4AA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08F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Publisher/Seller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7FA0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CF0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Quality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96C50A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DF7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95C50A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Religious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845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CDE3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D74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BEDB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B5E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5AE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A55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9D4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62E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3A0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4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A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C8E0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8D2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AFC0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C5DF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197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Sales/Store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31E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DCEB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21D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739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B60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D76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8C7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42C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C6A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114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C0DC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B5F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C6A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42A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4F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Seasonal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BE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845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73A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BE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6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B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489A1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F1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  <a:solidFill>
                      <a:srgbClr val="E113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6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Subscription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EAF3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62A91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BE7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6">
                      <a:solidFill>
                        <a:srgbClr val="FFFFFF"/>
                      </a:solidFill>
                      <a:prstDash val="solid"/>
                    </a:lnT>
                    <a:lnB w="12839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Superlatives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323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A54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A8CF08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F85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F6B8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A2CC08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F196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C69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F090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737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B5C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A4CD08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F193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843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F8CF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E7E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39">
                      <a:solidFill>
                        <a:srgbClr val="FFFFFF"/>
                      </a:solidFill>
                      <a:prstDash val="solid"/>
                    </a:lnT>
                    <a:lnB w="12832">
                      <a:solidFill>
                        <a:srgbClr val="FFFFFF"/>
                      </a:solidFill>
                      <a:prstDash val="solid"/>
                    </a:lnB>
                    <a:solidFill>
                      <a:srgbClr val="B3D4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Textbooks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5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8C5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7C0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EF6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8C5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6B5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199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AE2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8C7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6B9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8C8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79B50E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9DC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2EF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BF5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6BAC0F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ADF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D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6BB02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3F8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BE701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08E0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32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FCF3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Time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4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B5F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B5F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27861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B5F0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113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  <a:solidFill>
                      <a:srgbClr val="E00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12827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9162">
                <a:tc>
                  <a:txBody>
                    <a:bodyPr/>
                    <a:lstStyle/>
                    <a:p>
                      <a:r>
                        <a:rPr lang="en-US" sz="1300" dirty="0"/>
                        <a:t>Used</a:t>
                      </a:r>
                      <a:endParaRPr sz="1300" dirty="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4444">
                      <a:solidFill>
                        <a:srgbClr val="777777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4445">
                      <a:solidFill>
                        <a:srgbClr val="777777"/>
                      </a:solidFill>
                      <a:prstDash val="solid"/>
                    </a:lnL>
                    <a:lnR w="12518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CFE4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8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15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3E941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5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E215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ABD107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90C10A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BBDA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B8D9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2">
                      <a:solidFill>
                        <a:srgbClr val="FFFFFF"/>
                      </a:solidFill>
                      <a:prstDash val="solid"/>
                    </a:lnL>
                    <a:lnR w="12517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7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12528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B7D6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8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8FC10B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1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3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23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3">
                      <a:solidFill>
                        <a:srgbClr val="FFFFFF"/>
                      </a:solidFill>
                      <a:prstDash val="solid"/>
                    </a:lnL>
                    <a:lnR w="12522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BEDC06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22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4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C6DF05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14">
                      <a:solidFill>
                        <a:srgbClr val="FFFFFF"/>
                      </a:solidFill>
                      <a:prstDash val="solid"/>
                    </a:lnL>
                    <a:lnR w="12509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A9CF08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lnL w="12509">
                      <a:solidFill>
                        <a:srgbClr val="FFFFFF"/>
                      </a:solidFill>
                      <a:prstDash val="solid"/>
                    </a:lnL>
                    <a:lnR w="12510">
                      <a:solidFill>
                        <a:srgbClr val="FFFFFF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469913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dirty="0"/>
                    </a:p>
                  </a:txBody>
                  <a:tcPr marL="0" marR="0" marT="0" marB="0">
                    <a:lnL w="12510">
                      <a:solidFill>
                        <a:srgbClr val="FFFFFF"/>
                      </a:solidFill>
                      <a:prstDash val="solid"/>
                    </a:lnL>
                    <a:lnR w="4445">
                      <a:solidFill>
                        <a:srgbClr val="777777"/>
                      </a:solidFill>
                      <a:prstDash val="solid"/>
                    </a:lnR>
                    <a:lnT w="12827">
                      <a:solidFill>
                        <a:srgbClr val="FFFFFF"/>
                      </a:solidFill>
                      <a:prstDash val="solid"/>
                    </a:lnT>
                    <a:lnB w="4445">
                      <a:solidFill>
                        <a:srgbClr val="777777"/>
                      </a:solidFill>
                      <a:prstDash val="solid"/>
                    </a:lnB>
                    <a:solidFill>
                      <a:srgbClr val="A4CD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5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 Content and Charts">
  <a:themeElements>
    <a:clrScheme name="Bing">
      <a:dk1>
        <a:srgbClr val="737373"/>
      </a:dk1>
      <a:lt1>
        <a:srgbClr val="FFFFFF"/>
      </a:lt1>
      <a:dk2>
        <a:srgbClr val="008272"/>
      </a:dk2>
      <a:lt2>
        <a:srgbClr val="004B50"/>
      </a:lt2>
      <a:accent1>
        <a:srgbClr val="008272"/>
      </a:accent1>
      <a:accent2>
        <a:srgbClr val="00B294"/>
      </a:accent2>
      <a:accent3>
        <a:srgbClr val="004B50"/>
      </a:accent3>
      <a:accent4>
        <a:srgbClr val="0078D7"/>
      </a:accent4>
      <a:accent5>
        <a:srgbClr val="002050"/>
      </a:accent5>
      <a:accent6>
        <a:srgbClr val="00188F"/>
      </a:accent6>
      <a:hlink>
        <a:srgbClr val="00188F"/>
      </a:hlink>
      <a:folHlink>
        <a:srgbClr val="5C2D91"/>
      </a:folHlink>
    </a:clrScheme>
    <a:fontScheme name="Bing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2700">
          <a:solidFill>
            <a:srgbClr val="50505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5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oliday 2016_Vertical Solutions_Expansion Pack 1b" id="{E5B928F8-95A9-44CA-B3C7-293760D0AAE8}" vid="{5083B00C-86BD-4D47-B373-646C7D9F970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e385fb40-52d4-4fae-9c5b-3e8ff8a5878e" ContentTypeId="0x0101000E4CB7077FEE4FF7AE86D4A500EEC7800300F96E2758736AEF45AFCE0C190C2A9DEC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Description xmlns="230e9df3-be65-4c73-a93b-d1236ebd677e">(EN-US) Ad Copy Analysis for the Holidays Insights deck.</DocumentDescription>
    <hd9637eefc984b85b6097c6374e15725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 materials</TermName>
          <TermId xmlns="http://schemas.microsoft.com/office/infopath/2007/PartnerControls">7e967e7d-c50c-4512-9142-b60809a45202</TermId>
        </TermInfo>
      </Terms>
    </hd9637eefc984b85b6097c6374e15725>
    <od9986d31974458fb3007746ec0bce5f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cb91f272-ce4d-4a7e-9bbf-78b58e3d188d</TermId>
        </TermInfo>
      </Terms>
    </od9986d31974458fb3007746ec0bce5f>
    <k20e0dfa74bf4e44818db03027b0ccd8 xmlns="230e9df3-be65-4c73-a93b-d1236ebd677e">
      <Terms xmlns="http://schemas.microsoft.com/office/infopath/2007/PartnerControls"/>
    </k20e0dfa74bf4e44818db03027b0ccd8>
    <Owner xmlns="230e9df3-be65-4c73-a93b-d1236ebd677e">
      <UserInfo>
        <DisplayName>Linda Shi</DisplayName>
        <AccountId>3197</AccountId>
        <AccountType/>
      </UserInfo>
    </Owner>
    <PublishDate xmlns="230E9DF3-BE65-4C73-A93B-D1236EBD677E" xsi:nil="true"/>
    <_ip_UnifiedCompliancePolicyUIAction xmlns="http://schemas.microsoft.com/sharepoint/v3" xsi:nil="true"/>
    <k21a64daf20d4502b2796a1c6b8ce6c8 xmlns="230e9df3-be65-4c73-a93b-d1236ebd677e">
      <Terms xmlns="http://schemas.microsoft.com/office/infopath/2007/PartnerControls"/>
    </k21a64daf20d4502b2796a1c6b8ce6c8>
    <ConfidentialityTaxHTField0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confidential</TermName>
          <TermId xmlns="http://schemas.microsoft.com/office/infopath/2007/PartnerControls">461efa83-0283-486a-a8d5-943328f3693f</TermId>
        </TermInfo>
      </Terms>
    </ConfidentialityTaxHTField0>
    <l3c3ea61849e4288a8acc49bb5388e8c xmlns="230e9df3-be65-4c73-a93b-d1236ebd677e">
      <Terms xmlns="http://schemas.microsoft.com/office/infopath/2007/PartnerControls"/>
    </l3c3ea61849e4288a8acc49bb5388e8c>
    <Blog_x0020_Name xmlns="230e9df3-be65-4c73-a93b-d1236ebd677e" xsi:nil="true"/>
    <eb54ac91059940029a3cc8a4ff5af673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Bing Ads Domain</TermName>
          <TermId xmlns="http://schemas.microsoft.com/office/infopath/2007/PartnerControls">4873219f-ebc7-4a9d-b771-5c014ea68acd</TermId>
        </TermInfo>
        <TermInfo xmlns="http://schemas.microsoft.com/office/infopath/2007/PartnerControls">
          <TermName xmlns="http://schemas.microsoft.com/office/infopath/2007/PartnerControls">Online Services Division</TermName>
          <TermId xmlns="http://schemas.microsoft.com/office/infopath/2007/PartnerControls">e2f8a4a8-7357-47ae-a45b-f96c9de494a4</TermId>
        </TermInfo>
      </Terms>
    </eb54ac91059940029a3cc8a4ff5af673>
    <PublishingPageContent xmlns="http://schemas.microsoft.com/sharepoint/v3" xsi:nil="true"/>
    <ContentID xmlns="230e9df3-be65-4c73-a93b-d1236ebd677e" xsi:nil="true"/>
    <Coowner xmlns="230e9df3-be65-4c73-a93b-d1236ebd677e">
      <UserInfo>
        <DisplayName>i:0#.f|membership|v-chdoyl@microsoft.com</DisplayName>
        <AccountId>58</AccountId>
        <AccountType/>
      </UserInfo>
      <UserInfo>
        <DisplayName>i:0#.f|membership|v-melijo@microsoft.com</DisplayName>
        <AccountId>126</AccountId>
        <AccountType/>
      </UserInfo>
      <UserInfo>
        <DisplayName>i:0#.f|membership|v-emrobe@microsoft.com</DisplayName>
        <AccountId>2071</AccountId>
        <AccountType/>
      </UserInfo>
    </Coowner>
    <ef109fd36bcf4bcd9dd945731030600b xmlns="230e9df3-be65-4c73-a93b-d1236ebd677e">
      <Terms xmlns="http://schemas.microsoft.com/office/infopath/2007/PartnerControls"/>
    </ef109fd36bcf4bcd9dd945731030600b>
    <ApplyWorkflowRules xmlns="230E9DF3-BE65-4C73-A93B-D1236EBD677E">Yes</ApplyWorkflowRules>
    <bf80e81150e248c48aa8cffdf0021a1f xmlns="230e9df3-be65-4c73-a93b-d1236ebd677e">
      <Terms xmlns="http://schemas.microsoft.com/office/infopath/2007/PartnerControls"/>
    </bf80e81150e248c48aa8cffdf0021a1f>
    <ec5b2ad5c27b45fb8a00a1f27c7ce1ae xmlns="230e9df3-be65-4c73-a93b-d1236ebd677e">
      <Terms xmlns="http://schemas.microsoft.com/office/infopath/2007/PartnerControls"/>
    </ec5b2ad5c27b45fb8a00a1f27c7ce1ae>
    <m6d26e40ac264097a006193f92232ece xmlns="230e9df3-be65-4c73-a93b-d1236ebd677e">
      <Terms xmlns="http://schemas.microsoft.com/office/infopath/2007/PartnerControls"/>
    </m6d26e40ac264097a006193f92232ece>
    <_ip_UnifiedCompliancePolicyProperties xmlns="http://schemas.microsoft.com/sharepoint/v3" xsi:nil="true"/>
    <b60f8d2dbb984f349d80d8196897f4d3 xmlns="230e9df3-be65-4c73-a93b-d1236ebd677e">
      <Terms xmlns="http://schemas.microsoft.com/office/infopath/2007/PartnerControls"/>
    </b60f8d2dbb984f349d80d8196897f4d3>
    <Thumbnail1 xmlns="230e9df3-be65-4c73-a93b-d1236ebd677e">
      <Url xsi:nil="true"/>
      <Description xsi:nil="true"/>
    </Thumbnail1>
    <i0d941ee1e744ffea7aeee9924c91cbb xmlns="230e9df3-be65-4c73-a93b-d1236ebd677e">
      <Terms xmlns="http://schemas.microsoft.com/office/infopath/2007/PartnerControls"/>
    </i0d941ee1e744ffea7aeee9924c91cbb>
    <RoutingRuleDescription xmlns="http://schemas.microsoft.com/sharepoint/v3" xsi:nil="true"/>
    <PublishingExpirationDate xmlns="http://schemas.microsoft.com/sharepoint/v3" xsi:nil="true"/>
    <TaxKeywordTaxHTField xmlns="230e9df3-be65-4c73-a93b-d1236ebd677e">
      <Terms xmlns="http://schemas.microsoft.com/office/infopath/2007/PartnerControls"/>
    </TaxKeywordTaxHTField>
    <ReportOwner xmlns="http://schemas.microsoft.com/sharepoint/v3">
      <UserInfo>
        <DisplayName/>
        <AccountId xsi:nil="true"/>
        <AccountType/>
      </UserInfo>
    </ReportOwner>
    <i1b478372f814787abd313030b81fcb2 xmlns="230e9df3-be65-4c73-a93b-d1236ebd677e">
      <Terms xmlns="http://schemas.microsoft.com/office/infopath/2007/PartnerControls"/>
    </i1b478372f814787abd313030b81fcb2>
    <b4224c12c78d42ea9b214de0badf8358 xmlns="230e9df3-be65-4c73-a93b-d1236ebd677e">
      <Terms xmlns="http://schemas.microsoft.com/office/infopath/2007/PartnerControls"/>
    </b4224c12c78d42ea9b214de0badf8358>
    <TaxCatchAll xmlns="230e9df3-be65-4c73-a93b-d1236ebd677e">
      <Value>82</Value>
      <Value>200</Value>
      <Value>5</Value>
      <Value>72</Value>
      <Value>22</Value>
      <Value>73</Value>
    </TaxCatchAll>
    <mb88723863e1404388ba3733387d48df xmlns="230e9df3-be65-4c73-a93b-d1236ebd677e">
      <Terms xmlns="http://schemas.microsoft.com/office/infopath/2007/PartnerControls"/>
    </mb88723863e1404388ba3733387d48df>
    <m6c7b4717b6346e6a075a59dd47eac69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vertical industries</TermName>
          <TermId xmlns="http://schemas.microsoft.com/office/infopath/2007/PartnerControls">e1605176-989e-4f5a-a0c5-db68353c9eac</TermId>
        </TermInfo>
      </Terms>
    </m6c7b4717b6346e6a075a59dd47eac69>
    <kf34bcdc8fc34e479d3f94c6210e8e27 xmlns="230e9df3-be65-4c73-a93b-d1236ebd677e">
      <Terms xmlns="http://schemas.microsoft.com/office/infopath/2007/PartnerControls"/>
    </kf34bcdc8fc34e479d3f94c6210e8e27>
    <GenericText2 xmlns="230e9df3-be65-4c73-a93b-d1236ebd677e">G06KC-1-7370</GenericText2>
    <_dlc_DocId xmlns="230e9df3-be65-4c73-a93b-d1236ebd677e">G06KC-2086615907-7506</_dlc_DocId>
    <_dlc_DocIdUrl xmlns="230e9df3-be65-4c73-a93b-d1236ebd677e">
      <Url>https://microsoft.sharepoint.com/sites/Infopedia_G06KC/_layouts/15/DocIdRedir.aspx?ID=G06KC-2086615907-7506</Url>
      <Description>G06KC-2086615907-7506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MSG KM Document" ma:contentTypeID="0x0101000E4CB7077FEE4FF7AE86D4A500EEC7800300F96E2758736AEF45AFCE0C190C2A9DEC000B5BE1AA39DCAC47ACF43A42DB1D5334" ma:contentTypeVersion="52" ma:contentTypeDescription="A document content type used by Infopedia." ma:contentTypeScope="" ma:versionID="6bcb8d5d7d4346c8ddbbe8768ee84d61">
  <xsd:schema xmlns:xsd="http://www.w3.org/2001/XMLSchema" xmlns:xs="http://www.w3.org/2001/XMLSchema" xmlns:p="http://schemas.microsoft.com/office/2006/metadata/properties" xmlns:ns1="http://schemas.microsoft.com/sharepoint/v3" xmlns:ns2="230e9df3-be65-4c73-a93b-d1236ebd677e" xmlns:ns3="230E9DF3-BE65-4C73-A93B-D1236EBD677E" xmlns:ns4="8b6ef221-a9e7-4fd3-81c1-44868d20ca84" targetNamespace="http://schemas.microsoft.com/office/2006/metadata/properties" ma:root="true" ma:fieldsID="6fc21ddff1c15b5578fe917e12a9f770" ns1:_="" ns2:_="" ns3:_="" ns4:_="">
    <xsd:import namespace="http://schemas.microsoft.com/sharepoint/v3"/>
    <xsd:import namespace="230e9df3-be65-4c73-a93b-d1236ebd677e"/>
    <xsd:import namespace="230E9DF3-BE65-4C73-A93B-D1236EBD677E"/>
    <xsd:import namespace="8b6ef221-a9e7-4fd3-81c1-44868d20ca84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2:DocumentDescription" minOccurs="0"/>
                <xsd:element ref="ns2:Owner"/>
                <xsd:element ref="ns3:PublishDate" minOccurs="0"/>
                <xsd:element ref="ns1:PublishingPageContent" minOccurs="0"/>
                <xsd:element ref="ns2:Thumbnail1" minOccurs="0"/>
                <xsd:element ref="ns1:AverageRating" minOccurs="0"/>
                <xsd:element ref="ns1:RatingCount" minOccurs="0"/>
                <xsd:element ref="ns1:PublishingExpirationDate" minOccurs="0"/>
                <xsd:element ref="ns3:ApplyWorkflowRules" minOccurs="0"/>
                <xsd:element ref="ns2:ContentID" minOccurs="0"/>
                <xsd:element ref="ns2:Blog_x0020_Name" minOccurs="0"/>
                <xsd:element ref="ns2:hd9637eefc984b85b6097c6374e15725" minOccurs="0"/>
                <xsd:element ref="ns2:TaxCatchAll" minOccurs="0"/>
                <xsd:element ref="ns2:TaxCatchAllLabel" minOccurs="0"/>
                <xsd:element ref="ns2:b4224c12c78d42ea9b214de0badf8358" minOccurs="0"/>
                <xsd:element ref="ns2:_dlc_DocId" minOccurs="0"/>
                <xsd:element ref="ns2:TaxKeywordTaxHTField" minOccurs="0"/>
                <xsd:element ref="ns2:_dlc_DocIdUrl" minOccurs="0"/>
                <xsd:element ref="ns2:_dlc_DocIdPersistId" minOccurs="0"/>
                <xsd:element ref="ns1:ReportOwner" minOccurs="0"/>
                <xsd:element ref="ns2:m6d26e40ac264097a006193f92232ece" minOccurs="0"/>
                <xsd:element ref="ns2:ConfidentialityTaxHTField0" minOccurs="0"/>
                <xsd:element ref="ns2:od9986d31974458fb3007746ec0bce5f" minOccurs="0"/>
                <xsd:element ref="ns2:bf80e81150e248c48aa8cffdf0021a1f" minOccurs="0"/>
                <xsd:element ref="ns2:mb88723863e1404388ba3733387d48df" minOccurs="0"/>
                <xsd:element ref="ns2:l3c3ea61849e4288a8acc49bb5388e8c" minOccurs="0"/>
                <xsd:element ref="ns2:i0d941ee1e744ffea7aeee9924c91cbb" minOccurs="0"/>
                <xsd:element ref="ns2:i1b478372f814787abd313030b81fcb2" minOccurs="0"/>
                <xsd:element ref="ns2:Coowner" minOccurs="0"/>
                <xsd:element ref="ns2:k21a64daf20d4502b2796a1c6b8ce6c8" minOccurs="0"/>
                <xsd:element ref="ns2:b60f8d2dbb984f349d80d8196897f4d3" minOccurs="0"/>
                <xsd:element ref="ns2:ec5b2ad5c27b45fb8a00a1f27c7ce1ae" minOccurs="0"/>
                <xsd:element ref="ns2:m6c7b4717b6346e6a075a59dd47eac69" minOccurs="0"/>
                <xsd:element ref="ns2:kf34bcdc8fc34e479d3f94c6210e8e27" minOccurs="0"/>
                <xsd:element ref="ns2:ef109fd36bcf4bcd9dd945731030600b" minOccurs="0"/>
                <xsd:element ref="ns2:eb54ac91059940029a3cc8a4ff5af673" minOccurs="0"/>
                <xsd:element ref="ns2:k20e0dfa74bf4e44818db03027b0ccd8" minOccurs="0"/>
                <xsd:element ref="ns2:GenericText2" minOccurs="0"/>
                <xsd:element ref="ns1:_ip_UnifiedCompliancePolicyProperties" minOccurs="0"/>
                <xsd:element ref="ns1:_ip_UnifiedCompliancePolicyUIAction" minOccurs="0"/>
                <xsd:element ref="ns4:LastSharedByUser" minOccurs="0"/>
                <xsd:element ref="ns4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2" nillable="true" ma:displayName="Description" ma:description="" ma:hidden="true" ma:internalName="RoutingRuleDescription" ma:readOnly="false">
      <xsd:simpleType>
        <xsd:restriction base="dms:Text">
          <xsd:maxLength value="255"/>
        </xsd:restriction>
      </xsd:simpleType>
    </xsd:element>
    <xsd:element name="PublishingPageContent" ma:index="9" nillable="true" ma:displayName="Page Content" ma:description="Page Content is a site column created by the Publishing feature. It is used on the Article Page Content Type as the content of the page." ma:internalName="PublishingPageContent" ma:readOnly="false">
      <xsd:simpleType>
        <xsd:restriction base="dms:Unknown"/>
      </xsd:simpleType>
    </xsd:element>
    <xsd:element name="AverageRating" ma:index="13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4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PublishingExpirationDate" ma:index="17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 ma:readOnly="false">
      <xsd:simpleType>
        <xsd:restriction base="dms:Unknown"/>
      </xsd:simpleType>
    </xsd:element>
    <xsd:element name="ReportOwner" ma:index="33" nillable="true" ma:displayName="Owner (People and Groups)" ma:description="Owner of this document" ma:list="UserInfo" ma:SearchPeopleOnly="false" ma:SharePointGroup="0" ma:internalName="Repor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ip_UnifiedCompliancePolicyProperties" ma:index="6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6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DocumentDescription" ma:index="3" nillable="true" ma:displayName="Document Description" ma:description="Alternate description for documents that can be used for display." ma:internalName="DocumentDescription">
      <xsd:simpleType>
        <xsd:restriction base="dms:Note">
          <xsd:maxLength value="255"/>
        </xsd:restriction>
      </xsd:simpleType>
    </xsd:element>
    <xsd:element name="Owner" ma:index="4" ma:displayName="Owner" ma:list="UserInfo" ma:SharePointGroup="0" ma:internalName="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humbnail1" ma:index="10" nillable="true" ma:displayName="Thumbnail" ma:format="Hyperlink" ma:internalName="Thumbnail1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ontentID" ma:index="19" nillable="true" ma:displayName="Content ID" ma:internalName="ContentID">
      <xsd:simpleType>
        <xsd:restriction base="dms:Text">
          <xsd:maxLength value="255"/>
        </xsd:restriction>
      </xsd:simpleType>
    </xsd:element>
    <xsd:element name="Blog_x0020_Name" ma:index="20" nillable="true" ma:displayName="Blog Name" ma:description="Title of an Infopedia Blog" ma:internalName="Blog_x0020_Name">
      <xsd:simpleType>
        <xsd:restriction base="dms:Text">
          <xsd:maxLength value="255"/>
        </xsd:restriction>
      </xsd:simpleType>
    </xsd:element>
    <xsd:element name="hd9637eefc984b85b6097c6374e15725" ma:index="22" nillable="true" ma:taxonomy="true" ma:internalName="hd9637eefc984b85b6097c6374e15725" ma:taxonomyFieldName="ItemType" ma:displayName="SMSG Item Type" ma:default="" ma:fieldId="{1d9637ee-fc98-4b85-b609-7c6374e15725}" ma:taxonomyMulti="true" ma:sspId="e385fb40-52d4-4fae-9c5b-3e8ff8a5878e" ma:termSetId="a611a704-4666-406e-a571-a6e9bb4a2dcc" ma:anchorId="3d59bf14-be35-4b82-81a4-70bbe2a90cc2" ma:open="false" ma:isKeyword="false">
      <xsd:complexType>
        <xsd:sequence>
          <xsd:element ref="pc:Terms" minOccurs="0" maxOccurs="1"/>
        </xsd:sequence>
      </xsd:complexType>
    </xsd:element>
    <xsd:element name="TaxCatchAll" ma:index="24" nillable="true" ma:displayName="Taxonomy Catch All Column" ma:description="" ma:hidden="true" ma:list="{75959882-f55e-4c60-b487-677404d6eb92}" ma:internalName="TaxCatchAll" ma:showField="CatchAllData" ma:web="054e6bbe-120b-4a90-820e-7d38d4b7f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5" nillable="true" ma:displayName="Taxonomy Catch All Column1" ma:description="" ma:hidden="true" ma:list="{75959882-f55e-4c60-b487-677404d6eb92}" ma:internalName="TaxCatchAllLabel" ma:readOnly="true" ma:showField="CatchAllDataLabel" ma:web="054e6bbe-120b-4a90-820e-7d38d4b7f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4224c12c78d42ea9b214de0badf8358" ma:index="27" nillable="true" ma:taxonomy="true" ma:internalName="b4224c12c78d42ea9b214de0badf8358" ma:taxonomyFieldName="EnterpriseDomainTags" ma:displayName="SMSG Extended Tags" ma:default="" ma:fieldId="{b4224c12-c78d-42ea-9b21-4de0badf8358}" ma:taxonomyMulti="true" ma:sspId="e385fb40-52d4-4fae-9c5b-3e8ff8a5878e" ma:termSetId="d039009f-2da8-468b-bf5e-ff4693a9f72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TaxKeywordTaxHTField" ma:index="29" nillable="true" ma:taxonomy="true" ma:internalName="TaxKeywordTaxHTField" ma:taxonomyFieldName="TaxKeyword" ma:displayName="Enterprise Keywords" ma:readOnly="false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Url" ma:index="3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m6d26e40ac264097a006193f92232ece" ma:index="35" nillable="true" ma:taxonomy="true" ma:internalName="m6d26e40ac264097a006193f92232ece" ma:taxonomyFieldName="TechnicalLevel" ma:displayName="Technical Level" ma:default="" ma:fieldId="{66d26e40-ac26-4097-a006-193f92232ece}" ma:sspId="e385fb40-52d4-4fae-9c5b-3e8ff8a5878e" ma:termSetId="7123edbd-7265-47b9-9049-04e46d245d8e" ma:anchorId="3c636e1e-6390-429f-a144-68438d32bffe" ma:open="false" ma:isKeyword="false">
      <xsd:complexType>
        <xsd:sequence>
          <xsd:element ref="pc:Terms" minOccurs="0" maxOccurs="1"/>
        </xsd:sequence>
      </xsd:complexType>
    </xsd:element>
    <xsd:element name="ConfidentialityTaxHTField0" ma:index="36" ma:taxonomy="true" ma:internalName="ConfidentialityTaxHTField0" ma:taxonomyFieldName="Confidentiality" ma:displayName="Confidentiality" ma:default="5;#Microsoft confidential|461efa83-0283-486a-a8d5-943328f3693f" ma:fieldId="{840a9f3c-1e14-4c21-9dbf-5637765665db}" ma:sspId="e385fb40-52d4-4fae-9c5b-3e8ff8a5878e" ma:termSetId="e0e820dc-7da0-48b9-8472-209c7e82d1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d9986d31974458fb3007746ec0bce5f" ma:index="37" nillable="true" ma:taxonomy="true" ma:internalName="od9986d31974458fb3007746ec0bce5f" ma:taxonomyFieldName="Languages" ma:displayName="SMSG Languages" ma:default="" ma:fieldId="{8d9986d3-1974-458f-b300-7746ec0bce5f}" ma:taxonomyMulti="true" ma:sspId="e385fb40-52d4-4fae-9c5b-3e8ff8a5878e" ma:termSetId="a611a704-4666-406e-a571-a6e9bb4a2dcc" ma:anchorId="c5f267fd-fa38-4ffe-a1d8-2693d87e90bc" ma:open="false" ma:isKeyword="false">
      <xsd:complexType>
        <xsd:sequence>
          <xsd:element ref="pc:Terms" minOccurs="0" maxOccurs="1"/>
        </xsd:sequence>
      </xsd:complexType>
    </xsd:element>
    <xsd:element name="bf80e81150e248c48aa8cffdf0021a1f" ma:index="39" nillable="true" ma:taxonomy="true" ma:internalName="bf80e81150e248c48aa8cffdf0021a1f" ma:taxonomyFieldName="Products" ma:displayName="SMSG Products &amp; Technologies" ma:default="" ma:fieldId="{bf80e811-50e2-48c4-8aa8-cffdf0021a1f}" ma:taxonomyMulti="true" ma:sspId="e385fb40-52d4-4fae-9c5b-3e8ff8a5878e" ma:termSetId="a611a704-4666-406e-a571-a6e9bb4a2dcc" ma:anchorId="f7bdd4ba-8e81-43d6-a504-860f505d5c97" ma:open="false" ma:isKeyword="false">
      <xsd:complexType>
        <xsd:sequence>
          <xsd:element ref="pc:Terms" minOccurs="0" maxOccurs="1"/>
        </xsd:sequence>
      </xsd:complexType>
    </xsd:element>
    <xsd:element name="mb88723863e1404388ba3733387d48df" ma:index="41" nillable="true" ma:taxonomy="true" ma:internalName="mb88723863e1404388ba3733387d48df" ma:taxonomyFieldName="Audiences" ma:displayName="SMSG Customer Audiences" ma:default="" ma:fieldId="{6b887238-63e1-4043-88ba-3733387d48df}" ma:taxonomyMulti="true" ma:sspId="e385fb40-52d4-4fae-9c5b-3e8ff8a5878e" ma:termSetId="a611a704-4666-406e-a571-a6e9bb4a2dcc" ma:anchorId="8a0280e9-c6e8-4e3c-80d6-8db643b96ddd" ma:open="false" ma:isKeyword="false">
      <xsd:complexType>
        <xsd:sequence>
          <xsd:element ref="pc:Terms" minOccurs="0" maxOccurs="1"/>
        </xsd:sequence>
      </xsd:complexType>
    </xsd:element>
    <xsd:element name="l3c3ea61849e4288a8acc49bb5388e8c" ma:index="43" nillable="true" ma:taxonomy="true" ma:internalName="l3c3ea61849e4288a8acc49bb5388e8c" ma:taxonomyFieldName="Groups" ma:displayName="SMSG Groups" ma:default="" ma:fieldId="{53c3ea61-849e-4288-a8ac-c49bb5388e8c}" ma:taxonomyMulti="true" ma:sspId="e385fb40-52d4-4fae-9c5b-3e8ff8a5878e" ma:termSetId="d039009f-2da8-468b-bf5e-ff4693a9f72f" ma:anchorId="ec38e82f-eddf-4553-aa72-f3bd3c1d5855" ma:open="false" ma:isKeyword="false">
      <xsd:complexType>
        <xsd:sequence>
          <xsd:element ref="pc:Terms" minOccurs="0" maxOccurs="1"/>
        </xsd:sequence>
      </xsd:complexType>
    </xsd:element>
    <xsd:element name="i0d941ee1e744ffea7aeee9924c91cbb" ma:index="45" nillable="true" ma:taxonomy="true" ma:internalName="i0d941ee1e744ffea7aeee9924c91cbb" ma:taxonomyFieldName="BusinessArchitecture" ma:displayName="SMSG Business Architecture" ma:default="" ma:fieldId="{20d941ee-1e74-4ffe-a7ae-ee9924c91cbb}" ma:taxonomyMulti="true" ma:sspId="e385fb40-52d4-4fae-9c5b-3e8ff8a5878e" ma:termSetId="d039009f-2da8-468b-bf5e-ff4693a9f72f" ma:anchorId="1951c1e0-4cc7-414f-a435-7369277bc757" ma:open="false" ma:isKeyword="false">
      <xsd:complexType>
        <xsd:sequence>
          <xsd:element ref="pc:Terms" minOccurs="0" maxOccurs="1"/>
        </xsd:sequence>
      </xsd:complexType>
    </xsd:element>
    <xsd:element name="i1b478372f814787abd313030b81fcb2" ma:index="47" nillable="true" ma:taxonomy="true" ma:internalName="i1b478372f814787abd313030b81fcb2" ma:taxonomyFieldName="ActivitiesAndPrograms" ma:displayName="SMSG Activities &amp; Programs" ma:default="" ma:fieldId="{21b47837-2f81-4787-abd3-13030b81fcb2}" ma:taxonomyMulti="true" ma:sspId="e385fb40-52d4-4fae-9c5b-3e8ff8a5878e" ma:termSetId="d039009f-2da8-468b-bf5e-ff4693a9f72f" ma:anchorId="846d39ff-6475-4006-99df-de42970d666e" ma:open="false" ma:isKeyword="false">
      <xsd:complexType>
        <xsd:sequence>
          <xsd:element ref="pc:Terms" minOccurs="0" maxOccurs="1"/>
        </xsd:sequence>
      </xsd:complexType>
    </xsd:element>
    <xsd:element name="Coowner" ma:index="49" nillable="true" ma:displayName="Co-owner" ma:list="UserInfo" ma:SearchPeopleOnly="false" ma:SharePointGroup="0" ma:internalName="Coowner" ma:showField="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k21a64daf20d4502b2796a1c6b8ce6c8" ma:index="50" nillable="true" ma:taxonomy="true" ma:internalName="k21a64daf20d4502b2796a1c6b8ce6c8" ma:taxonomyFieldName="Industries" ma:displayName="SMSG Industries" ma:default="" ma:fieldId="{421a64da-f20d-4502-b279-6a1c6b8ce6c8}" ma:taxonomyMulti="true" ma:sspId="e385fb40-52d4-4fae-9c5b-3e8ff8a5878e" ma:termSetId="a611a704-4666-406e-a571-a6e9bb4a2dcc" ma:anchorId="322da17f-7441-43de-8ac8-ca7d62aec02b" ma:open="false" ma:isKeyword="false">
      <xsd:complexType>
        <xsd:sequence>
          <xsd:element ref="pc:Terms" minOccurs="0" maxOccurs="1"/>
        </xsd:sequence>
      </xsd:complexType>
    </xsd:element>
    <xsd:element name="b60f8d2dbb984f349d80d8196897f4d3" ma:index="52" nillable="true" ma:taxonomy="true" ma:internalName="b60f8d2dbb984f349d80d8196897f4d3" ma:taxonomyFieldName="Roles" ma:displayName="SMSG Roles" ma:default="" ma:fieldId="{b60f8d2d-bb98-4f34-9d80-d8196897f4d3}" ma:taxonomyMulti="true" ma:sspId="e385fb40-52d4-4fae-9c5b-3e8ff8a5878e" ma:termSetId="a611a704-4666-406e-a571-a6e9bb4a2dcc" ma:anchorId="c9a07ef0-4236-4915-97ca-1b3392dac369" ma:open="false" ma:isKeyword="false">
      <xsd:complexType>
        <xsd:sequence>
          <xsd:element ref="pc:Terms" minOccurs="0" maxOccurs="1"/>
        </xsd:sequence>
      </xsd:complexType>
    </xsd:element>
    <xsd:element name="ec5b2ad5c27b45fb8a00a1f27c7ce1ae" ma:index="54" nillable="true" ma:taxonomy="true" ma:internalName="ec5b2ad5c27b45fb8a00a1f27c7ce1ae" ma:taxonomyFieldName="Partners" ma:displayName="SMSG Partners" ma:default="" ma:fieldId="{ec5b2ad5-c27b-45fb-8a00-a1f27c7ce1ae}" ma:taxonomyMulti="true" ma:sspId="e385fb40-52d4-4fae-9c5b-3e8ff8a5878e" ma:termSetId="a611a704-4666-406e-a571-a6e9bb4a2dcc" ma:anchorId="dd1a91fa-3198-4561-9b04-bc737b2a8291" ma:open="false" ma:isKeyword="false">
      <xsd:complexType>
        <xsd:sequence>
          <xsd:element ref="pc:Terms" minOccurs="0" maxOccurs="1"/>
        </xsd:sequence>
      </xsd:complexType>
    </xsd:element>
    <xsd:element name="m6c7b4717b6346e6a075a59dd47eac69" ma:index="56" nillable="true" ma:taxonomy="true" ma:internalName="m6c7b4717b6346e6a075a59dd47eac69" ma:taxonomyFieldName="Topics" ma:displayName="SMSG Topics" ma:default="" ma:fieldId="{66c7b471-7b63-46e6-a075-a59dd47eac69}" ma:taxonomyMulti="true" ma:sspId="e385fb40-52d4-4fae-9c5b-3e8ff8a5878e" ma:termSetId="d039009f-2da8-468b-bf5e-ff4693a9f72f" ma:anchorId="ddcce936-3357-448e-8326-e6fdfddfb752" ma:open="false" ma:isKeyword="false">
      <xsd:complexType>
        <xsd:sequence>
          <xsd:element ref="pc:Terms" minOccurs="0" maxOccurs="1"/>
        </xsd:sequence>
      </xsd:complexType>
    </xsd:element>
    <xsd:element name="kf34bcdc8fc34e479d3f94c6210e8e27" ma:index="58" nillable="true" ma:taxonomy="true" ma:internalName="kf34bcdc8fc34e479d3f94c6210e8e27" ma:taxonomyFieldName="Competitors" ma:displayName="SMSG Competition" ma:default="" ma:fieldId="{4f34bcdc-8fc3-4e47-9d3f-94c6210e8e27}" ma:taxonomyMulti="true" ma:sspId="e385fb40-52d4-4fae-9c5b-3e8ff8a5878e" ma:termSetId="a611a704-4666-406e-a571-a6e9bb4a2dcc" ma:anchorId="718f8fd0-b740-48bc-92ad-5700213c04b2" ma:open="false" ma:isKeyword="false">
      <xsd:complexType>
        <xsd:sequence>
          <xsd:element ref="pc:Terms" minOccurs="0" maxOccurs="1"/>
        </xsd:sequence>
      </xsd:complexType>
    </xsd:element>
    <xsd:element name="ef109fd36bcf4bcd9dd945731030600b" ma:index="60" nillable="true" ma:taxonomy="true" ma:internalName="ef109fd36bcf4bcd9dd945731030600b" ma:taxonomyFieldName="Region" ma:displayName="SMSG Region" ma:default="" ma:fieldId="{ef109fd3-6bcf-4bcd-9dd9-45731030600b}" ma:taxonomyMulti="true" ma:sspId="e385fb40-52d4-4fae-9c5b-3e8ff8a5878e" ma:termSetId="a611a704-4666-406e-a571-a6e9bb4a2dcc" ma:anchorId="c5404caa-7d82-41c6-82c2-0230c1d96864" ma:open="false" ma:isKeyword="false">
      <xsd:complexType>
        <xsd:sequence>
          <xsd:element ref="pc:Terms" minOccurs="0" maxOccurs="1"/>
        </xsd:sequence>
      </xsd:complexType>
    </xsd:element>
    <xsd:element name="eb54ac91059940029a3cc8a4ff5af673" ma:index="62" nillable="true" ma:taxonomy="true" ma:internalName="eb54ac91059940029a3cc8a4ff5af673" ma:taxonomyFieldName="SMSGDomain" ma:displayName="SMSG Domain" ma:default="" ma:fieldId="{eb54ac91-0599-4002-9a3c-c8a4ff5af673}" ma:taxonomyMulti="true" ma:sspId="e385fb40-52d4-4fae-9c5b-3e8ff8a5878e" ma:termSetId="a611a704-4666-406e-a571-a6e9bb4a2dcc" ma:anchorId="dd7a2ee5-7d01-4a82-9346-1eefa47ece8b" ma:open="false" ma:isKeyword="false">
      <xsd:complexType>
        <xsd:sequence>
          <xsd:element ref="pc:Terms" minOccurs="0" maxOccurs="1"/>
        </xsd:sequence>
      </xsd:complexType>
    </xsd:element>
    <xsd:element name="k20e0dfa74bf4e44818db03027b0ccd8" ma:index="64" nillable="true" ma:taxonomy="true" ma:internalName="k20e0dfa74bf4e44818db03027b0ccd8" ma:taxonomyFieldName="Segments" ma:displayName="SMSG Customer Segments" ma:default="" ma:fieldId="{420e0dfa-74bf-4e44-818d-b03027b0ccd8}" ma:taxonomyMulti="true" ma:sspId="e385fb40-52d4-4fae-9c5b-3e8ff8a5878e" ma:termSetId="a611a704-4666-406e-a571-a6e9bb4a2dcc" ma:anchorId="dd7a2ee5-7d01-4a82-9346-1eefa47ece8b" ma:open="false" ma:isKeyword="false">
      <xsd:complexType>
        <xsd:sequence>
          <xsd:element ref="pc:Terms" minOccurs="0" maxOccurs="1"/>
        </xsd:sequence>
      </xsd:complexType>
    </xsd:element>
    <xsd:element name="GenericText2" ma:index="66" nillable="true" ma:displayName="GenericText2" ma:description="Generic field for future features in implementation" ma:internalName="GenericText2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PublishDate" ma:index="5" nillable="true" ma:displayName="PublishDate" ma:description="Used in Blog Posts, this date is used to specify the Blog Article Date." ma:format="DateOnly" ma:internalName="PublishDate" ma:readOnly="false">
      <xsd:simpleType>
        <xsd:restriction base="dms:DateTime"/>
      </xsd:simpleType>
    </xsd:element>
    <xsd:element name="ApplyWorkflowRules" ma:index="18" nillable="true" ma:displayName="ApplyWorkflowRules" ma:default="Yes" ma:description="This columns is used to help to apply the workflow rules on Document Sets / Documents. by Default the Value is Yes" ma:format="Dropdown" ma:internalName="ApplyWorkflowRules" ma:readOnly="false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ef221-a9e7-4fd3-81c1-44868d20ca84" elementFormDefault="qualified">
    <xsd:import namespace="http://schemas.microsoft.com/office/2006/documentManagement/types"/>
    <xsd:import namespace="http://schemas.microsoft.com/office/infopath/2007/PartnerControls"/>
    <xsd:element name="LastSharedByUser" ma:index="69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70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B517159-5488-4B86-B4A5-9AB6AA4A7B4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5808737-C0A6-4E62-9FFC-31ED7B62E0A7}">
  <ds:schemaRefs>
    <ds:schemaRef ds:uri="http://schemas.microsoft.com/office/2006/metadata/properties"/>
    <ds:schemaRef ds:uri="http://purl.org/dc/elements/1.1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b6ef221-a9e7-4fd3-81c1-44868d20ca84"/>
    <ds:schemaRef ds:uri="http://purl.org/dc/dcmitype/"/>
    <ds:schemaRef ds:uri="230E9DF3-BE65-4C73-A93B-D1236EBD677E"/>
    <ds:schemaRef ds:uri="230e9df3-be65-4c73-a93b-d1236ebd677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B74598-6687-4749-963F-0821FD6BD1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0e9df3-be65-4c73-a93b-d1236ebd677e"/>
    <ds:schemaRef ds:uri="230E9DF3-BE65-4C73-A93B-D1236EBD677E"/>
    <ds:schemaRef ds:uri="8b6ef221-a9e7-4fd3-81c1-44868d20ca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9931FB2-25BE-414A-BD28-E9990B93675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774C2D99-ECD9-44A9-BCA6-7DEFC1788A3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4053</Words>
  <Application>Microsoft Office PowerPoint</Application>
  <PresentationFormat>Custom</PresentationFormat>
  <Paragraphs>1371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Segoe Pro Display Semibold</vt:lpstr>
      <vt:lpstr>Segoe UI</vt:lpstr>
      <vt:lpstr>Segoe UI (Body)</vt:lpstr>
      <vt:lpstr>Segoe UI Bold</vt:lpstr>
      <vt:lpstr>Segoe UI Light</vt:lpstr>
      <vt:lpstr>Office Theme</vt:lpstr>
      <vt:lpstr>2 Content and Charts</vt:lpstr>
      <vt:lpstr>Holiday Expansion Pack #2</vt:lpstr>
      <vt:lpstr>Table of Contents</vt:lpstr>
      <vt:lpstr>Words that Work // Apparel &amp; Accessories</vt:lpstr>
      <vt:lpstr>Top performing copy // Sitelink Extensions Apparel &amp; Accessories</vt:lpstr>
      <vt:lpstr>Top 5 ad combinations by device // Apparel &amp; Accessories</vt:lpstr>
      <vt:lpstr>Words that Work //  Beauty &amp; Personal Care</vt:lpstr>
      <vt:lpstr>Top performing copy // Sitelink Extensions Beauty &amp; Personal Care</vt:lpstr>
      <vt:lpstr>Top 5 ad combinations by device // Beauty &amp; Personal Care</vt:lpstr>
      <vt:lpstr>Words that Work // Books</vt:lpstr>
      <vt:lpstr>Top performing copy // Sitelink Extensions Books</vt:lpstr>
      <vt:lpstr>Top 5 ad combinations by device // Books</vt:lpstr>
      <vt:lpstr>Words that Work // Consumer Electronics</vt:lpstr>
      <vt:lpstr>Top performing copy // Sitelink Extensions Consumer Electronics</vt:lpstr>
      <vt:lpstr>Top 5 ad combinations by device // Consumer Electronics</vt:lpstr>
      <vt:lpstr>Words that Work //  Daily Deals &amp; Coupons</vt:lpstr>
      <vt:lpstr>Top performing copy // Sitelink Extensions Daily Deals &amp; Coupons</vt:lpstr>
      <vt:lpstr>Top 5 ad combinations by device // Daily Deals &amp; Coupons</vt:lpstr>
      <vt:lpstr>Words that Work // Department Stores</vt:lpstr>
      <vt:lpstr>Top performing copy // Sitelink Extensions Department Stores</vt:lpstr>
      <vt:lpstr>Top 5 ad combinations by device // Department Stores</vt:lpstr>
      <vt:lpstr>Words that Work //  Flowers, Candy, Gifts &amp; Greetings</vt:lpstr>
      <vt:lpstr>Top performing copy // Sitelink Extensions Flowers, Candy, Gifts, &amp; Greetings</vt:lpstr>
      <vt:lpstr>Top 5 ad combinations by device // Flowers, Candy, Gifts, &amp; Greetings</vt:lpstr>
      <vt:lpstr>Words that Work //  Grocery Stores</vt:lpstr>
      <vt:lpstr>Top performing copy // Sitelink Extensions Grocery Stores</vt:lpstr>
      <vt:lpstr>Top 5 ad combinations by device // Grocery Stores</vt:lpstr>
      <vt:lpstr>Words that Work // Home &amp; Garden</vt:lpstr>
      <vt:lpstr>Top performing copy // Sitelink Extensions Home &amp; Garden</vt:lpstr>
      <vt:lpstr>Top 5 ad combinations by device // Home &amp; Garden</vt:lpstr>
      <vt:lpstr>Words that Work // Jewelry</vt:lpstr>
      <vt:lpstr>Top performing copy // Sitelink Extensions Jewelry</vt:lpstr>
      <vt:lpstr>Top 5 ad combinations by device // Jewelry</vt:lpstr>
      <vt:lpstr>Words that Work // Mass Merchants</vt:lpstr>
      <vt:lpstr>Top performing copy // Sitelink Extensions Mass Merchants</vt:lpstr>
      <vt:lpstr>Top 5 ad combinations by device // Mass Merchants</vt:lpstr>
      <vt:lpstr>Words that Work //  Sport Goods &amp; Fitness Equipment</vt:lpstr>
      <vt:lpstr>Top performing copy // Sitelink Extensions Sport Goods &amp; Fitness Equipment</vt:lpstr>
      <vt:lpstr>Top 5 ad combinations by device // Sport Goods &amp; Fitness Equipment</vt:lpstr>
      <vt:lpstr>Words that Work // Toys &amp; Hobbies</vt:lpstr>
      <vt:lpstr>Top performing copy // Sitelink Extensions Toys &amp; Hobbies</vt:lpstr>
      <vt:lpstr>Top 5 ad combinations by device // Toys &amp; Hobbies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Holidays 2016 expansion pack 2 - ad copy analysis</dc:title>
  <dc:creator>Julie Wymetalek (Allyis Inc)</dc:creator>
  <cp:lastModifiedBy>Julie Wymetalek (Allyis Inc)</cp:lastModifiedBy>
  <cp:revision>60</cp:revision>
  <dcterms:created xsi:type="dcterms:W3CDTF">2016-06-21T16:47:20Z</dcterms:created>
  <dcterms:modified xsi:type="dcterms:W3CDTF">2016-09-21T15:56:11Z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2016-06-21T00:00:00Z</vt:filetime>
  </property>
  <property fmtid="{D5CDD505-2E9C-101B-9397-08002B2CF9AE}" pid="3" name="Creator">
    <vt:lpwstr>Adobe Illustrator CC 2015 (Windows)</vt:lpwstr>
  </property>
  <property fmtid="{D5CDD505-2E9C-101B-9397-08002B2CF9AE}" pid="4" name="LastSaved">
    <vt:filetime>2016-06-21T00:00:00Z</vt:filetime>
  </property>
  <property fmtid="{D5CDD505-2E9C-101B-9397-08002B2CF9AE}" pid="5" name="ContentTypeId">
    <vt:lpwstr>0x0101000E4CB7077FEE4FF7AE86D4A500EEC7800300F96E2758736AEF45AFCE0C190C2A9DEC000B5BE1AA39DCAC47ACF43A42DB1D5334</vt:lpwstr>
  </property>
  <property fmtid="{D5CDD505-2E9C-101B-9397-08002B2CF9AE}" pid="6" name="TaxKeyword">
    <vt:lpwstr/>
  </property>
  <property fmtid="{D5CDD505-2E9C-101B-9397-08002B2CF9AE}" pid="7" name="Audiences">
    <vt:lpwstr/>
  </property>
  <property fmtid="{D5CDD505-2E9C-101B-9397-08002B2CF9AE}" pid="8" name="Region">
    <vt:lpwstr/>
  </property>
  <property fmtid="{D5CDD505-2E9C-101B-9397-08002B2CF9AE}" pid="9" name="Confidentiality">
    <vt:lpwstr>5;#Microsoft confidential|461efa83-0283-486a-a8d5-943328f3693f</vt:lpwstr>
  </property>
  <property fmtid="{D5CDD505-2E9C-101B-9397-08002B2CF9AE}" pid="10" name="Topics">
    <vt:lpwstr>200;#vertical industries|e1605176-989e-4f5a-a0c5-db68353c9eac</vt:lpwstr>
  </property>
  <property fmtid="{D5CDD505-2E9C-101B-9397-08002B2CF9AE}" pid="11" name="Groups">
    <vt:lpwstr/>
  </property>
  <property fmtid="{D5CDD505-2E9C-101B-9397-08002B2CF9AE}" pid="12" name="Industries">
    <vt:lpwstr/>
  </property>
  <property fmtid="{D5CDD505-2E9C-101B-9397-08002B2CF9AE}" pid="13" name="Roles">
    <vt:lpwstr/>
  </property>
  <property fmtid="{D5CDD505-2E9C-101B-9397-08002B2CF9AE}" pid="14" name="Competitors">
    <vt:lpwstr/>
  </property>
  <property fmtid="{D5CDD505-2E9C-101B-9397-08002B2CF9AE}" pid="15" name="SMSGDomain">
    <vt:lpwstr>72;#Bing Ads Domain|4873219f-ebc7-4a9d-b771-5c014ea68acd;#73;#Online Services Division|e2f8a4a8-7357-47ae-a45b-f96c9de494a4</vt:lpwstr>
  </property>
  <property fmtid="{D5CDD505-2E9C-101B-9397-08002B2CF9AE}" pid="16" name="BusinessArchitecture">
    <vt:lpwstr/>
  </property>
  <property fmtid="{D5CDD505-2E9C-101B-9397-08002B2CF9AE}" pid="17" name="Products">
    <vt:lpwstr/>
  </property>
  <property fmtid="{D5CDD505-2E9C-101B-9397-08002B2CF9AE}" pid="18" name="ActivitiesAndPrograms">
    <vt:lpwstr/>
  </property>
  <property fmtid="{D5CDD505-2E9C-101B-9397-08002B2CF9AE}" pid="19" name="Segments">
    <vt:lpwstr/>
  </property>
  <property fmtid="{D5CDD505-2E9C-101B-9397-08002B2CF9AE}" pid="20" name="Partners">
    <vt:lpwstr/>
  </property>
  <property fmtid="{D5CDD505-2E9C-101B-9397-08002B2CF9AE}" pid="21" name="_dlc_DocIdItemGuid">
    <vt:lpwstr>135125ce-fceb-41fb-a923-1e704970b06d</vt:lpwstr>
  </property>
  <property fmtid="{D5CDD505-2E9C-101B-9397-08002B2CF9AE}" pid="22" name="ItemType">
    <vt:lpwstr>82;#presentation materials|7e967e7d-c50c-4512-9142-b60809a45202</vt:lpwstr>
  </property>
  <property fmtid="{D5CDD505-2E9C-101B-9397-08002B2CF9AE}" pid="23" name="ga0c0bf70a6644469c61b3efa7025301">
    <vt:lpwstr/>
  </property>
  <property fmtid="{D5CDD505-2E9C-101B-9397-08002B2CF9AE}" pid="24" name="ExperienceContentType">
    <vt:lpwstr/>
  </property>
  <property fmtid="{D5CDD505-2E9C-101B-9397-08002B2CF9AE}" pid="25" name="SMSGTags">
    <vt:lpwstr/>
  </property>
  <property fmtid="{D5CDD505-2E9C-101B-9397-08002B2CF9AE}" pid="26" name="EnterpriseDomainTags">
    <vt:lpwstr/>
  </property>
  <property fmtid="{D5CDD505-2E9C-101B-9397-08002B2CF9AE}" pid="27" name="Languages">
    <vt:lpwstr>22;#English|cb91f272-ce4d-4a7e-9bbf-78b58e3d188d</vt:lpwstr>
  </property>
  <property fmtid="{D5CDD505-2E9C-101B-9397-08002B2CF9AE}" pid="28" name="TechnicalLevel">
    <vt:lpwstr/>
  </property>
  <property fmtid="{D5CDD505-2E9C-101B-9397-08002B2CF9AE}" pid="29" name="ldac8aee9d1f469e8cd8c3f8d6a615f2">
    <vt:lpwstr/>
  </property>
  <property fmtid="{D5CDD505-2E9C-101B-9397-08002B2CF9AE}" pid="30" name="_docset_NoMedatataSyncRequired">
    <vt:lpwstr>False</vt:lpwstr>
  </property>
</Properties>
</file>