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xml" ContentType="application/vnd.openxmlformats-officedocument.presentationml.notesSlid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427" r:id="rId5"/>
    <p:sldId id="464" r:id="rId6"/>
    <p:sldId id="465" r:id="rId7"/>
    <p:sldId id="451" r:id="rId8"/>
    <p:sldId id="466" r:id="rId9"/>
    <p:sldId id="419" r:id="rId10"/>
    <p:sldId id="402" r:id="rId11"/>
    <p:sldId id="424" r:id="rId12"/>
    <p:sldId id="429" r:id="rId13"/>
    <p:sldId id="443" r:id="rId14"/>
    <p:sldId id="404" r:id="rId15"/>
    <p:sldId id="433" r:id="rId16"/>
    <p:sldId id="431" r:id="rId17"/>
    <p:sldId id="439" r:id="rId18"/>
    <p:sldId id="440" r:id="rId19"/>
    <p:sldId id="447" r:id="rId20"/>
    <p:sldId id="434" r:id="rId21"/>
    <p:sldId id="436" r:id="rId22"/>
    <p:sldId id="448" r:id="rId23"/>
    <p:sldId id="438" r:id="rId24"/>
    <p:sldId id="446" r:id="rId25"/>
    <p:sldId id="442" r:id="rId26"/>
    <p:sldId id="472" r:id="rId27"/>
    <p:sldId id="473" r:id="rId28"/>
    <p:sldId id="461" r:id="rId29"/>
    <p:sldId id="462" r:id="rId30"/>
    <p:sldId id="463" r:id="rId31"/>
    <p:sldId id="469" r:id="rId32"/>
    <p:sldId id="474" r:id="rId33"/>
    <p:sldId id="475" r:id="rId34"/>
    <p:sldId id="468" r:id="rId35"/>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fo" id="{D2503275-0B79-2641-9820-E6A5F028AB84}">
          <p14:sldIdLst/>
        </p14:section>
        <p14:section name="Covers and Dividers" id="{0489A21C-9CA8-9A47-ACF5-25FD97625C9D}">
          <p14:sldIdLst/>
        </p14:section>
        <p14:section name="Content" id="{A82C1414-477D-7943-91FD-06E39DA11F8F}">
          <p14:sldIdLst>
            <p14:sldId id="427"/>
            <p14:sldId id="464"/>
            <p14:sldId id="465"/>
            <p14:sldId id="451"/>
            <p14:sldId id="466"/>
            <p14:sldId id="419"/>
            <p14:sldId id="402"/>
            <p14:sldId id="424"/>
            <p14:sldId id="429"/>
            <p14:sldId id="443"/>
            <p14:sldId id="404"/>
            <p14:sldId id="433"/>
            <p14:sldId id="431"/>
            <p14:sldId id="439"/>
            <p14:sldId id="440"/>
            <p14:sldId id="447"/>
            <p14:sldId id="434"/>
            <p14:sldId id="436"/>
            <p14:sldId id="448"/>
            <p14:sldId id="438"/>
            <p14:sldId id="446"/>
            <p14:sldId id="442"/>
            <p14:sldId id="472"/>
            <p14:sldId id="473"/>
            <p14:sldId id="461"/>
            <p14:sldId id="462"/>
            <p14:sldId id="463"/>
            <p14:sldId id="469"/>
            <p14:sldId id="474"/>
            <p14:sldId id="475"/>
            <p14:sldId id="468"/>
          </p14:sldIdLst>
        </p14:section>
      </p14:sectionLst>
    </p:ext>
    <p:ext uri="{EFAFB233-063F-42B5-8137-9DF3F51BA10A}">
      <p15:sldGuideLst xmlns:p15="http://schemas.microsoft.com/office/powerpoint/2012/main">
        <p15:guide id="1" orient="horz" pos="4127">
          <p15:clr>
            <a:srgbClr val="A4A3A4"/>
          </p15:clr>
        </p15:guide>
        <p15:guide id="2" orient="horz" pos="769">
          <p15:clr>
            <a:srgbClr val="A4A3A4"/>
          </p15:clr>
        </p15:guide>
        <p15:guide id="3" orient="horz" pos="3638">
          <p15:clr>
            <a:srgbClr val="A4A3A4"/>
          </p15:clr>
        </p15:guide>
        <p15:guide id="4" orient="horz" pos="193">
          <p15:clr>
            <a:srgbClr val="A4A3A4"/>
          </p15:clr>
        </p15:guide>
        <p15:guide id="5" orient="horz" pos="2161">
          <p15:clr>
            <a:srgbClr val="A4A3A4"/>
          </p15:clr>
        </p15:guide>
        <p15:guide id="6" orient="horz" pos="3458">
          <p15:clr>
            <a:srgbClr val="A4A3A4"/>
          </p15:clr>
        </p15:guide>
        <p15:guide id="7" pos="195">
          <p15:clr>
            <a:srgbClr val="A4A3A4"/>
          </p15:clr>
        </p15:guide>
        <p15:guide id="8" pos="7486">
          <p15:clr>
            <a:srgbClr val="A4A3A4"/>
          </p15:clr>
        </p15:guide>
        <p15:guide id="9" pos="2651">
          <p15:clr>
            <a:srgbClr val="A4A3A4"/>
          </p15:clr>
        </p15:guide>
        <p15:guide id="10" pos="3649">
          <p15:clr>
            <a:srgbClr val="A4A3A4"/>
          </p15:clr>
        </p15:guide>
        <p15:guide id="11" pos="5113">
          <p15:clr>
            <a:srgbClr val="A4A3A4"/>
          </p15:clr>
        </p15:guide>
        <p15:guide id="12" pos="2564">
          <p15:clr>
            <a:srgbClr val="A4A3A4"/>
          </p15:clr>
        </p15:guide>
        <p15:guide id="13" pos="5025">
          <p15:clr>
            <a:srgbClr val="A4A3A4"/>
          </p15:clr>
        </p15:guide>
        <p15:guide id="14" pos="4022">
          <p15:clr>
            <a:srgbClr val="A4A3A4"/>
          </p15:clr>
        </p15:guide>
        <p15:guide id="15" pos="384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Essa" initials="SE" lastIdx="2" clrIdx="0">
    <p:extLst>
      <p:ext uri="{19B8F6BF-5375-455C-9EA6-DF929625EA0E}">
        <p15:presenceInfo xmlns:p15="http://schemas.microsoft.com/office/powerpoint/2012/main" userId="S-1-5-21-1721254763-462695806-1538882281-38301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AEC5"/>
    <a:srgbClr val="5C2D91"/>
    <a:srgbClr val="BAD80A"/>
    <a:srgbClr val="00BCF2"/>
    <a:srgbClr val="D2D2D2"/>
    <a:srgbClr val="737373"/>
    <a:srgbClr val="505050"/>
    <a:srgbClr val="32145A"/>
    <a:srgbClr val="0018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2" autoAdjust="0"/>
    <p:restoredTop sz="94280" autoAdjust="0"/>
  </p:normalViewPr>
  <p:slideViewPr>
    <p:cSldViewPr snapToGrid="0" snapToObjects="1" showGuides="1">
      <p:cViewPr varScale="1">
        <p:scale>
          <a:sx n="72" d="100"/>
          <a:sy n="72" d="100"/>
        </p:scale>
        <p:origin x="660" y="54"/>
      </p:cViewPr>
      <p:guideLst>
        <p:guide orient="horz" pos="4127"/>
        <p:guide orient="horz" pos="769"/>
        <p:guide orient="horz" pos="3638"/>
        <p:guide orient="horz" pos="193"/>
        <p:guide orient="horz" pos="2161"/>
        <p:guide orient="horz" pos="3458"/>
        <p:guide pos="195"/>
        <p:guide pos="7486"/>
        <p:guide pos="2651"/>
        <p:guide pos="3649"/>
        <p:guide pos="5113"/>
        <p:guide pos="2564"/>
        <p:guide pos="5025"/>
        <p:guide pos="4022"/>
        <p:guide pos="3843"/>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okee\Documents\DE%20-%20Book1.xlsx" TargetMode="External"/><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okee\Documents\Summer%20Travel%20Analysis%20-%20Spain(1).xlsx" TargetMode="External"/><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okee\Documents\CYQ4'2015_AdFormatAnalysisByVertical_Dashboard_v1.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okee\Documents\Summer%20Travel%20Analysis%20-%20Spain(1).xlsx" TargetMode="External"/><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okee\Documents\Summer%20Travel%20Analysis%20-%20Spain(1).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600" noProof="0" dirty="0">
                <a:solidFill>
                  <a:schemeClr val="bg2"/>
                </a:solidFill>
              </a:rPr>
              <a:t>Venta de viajes digitales</a:t>
            </a:r>
          </a:p>
          <a:p>
            <a:pPr>
              <a:defRPr/>
            </a:pPr>
            <a:r>
              <a:rPr lang="es-ES" sz="1600" noProof="0" dirty="0">
                <a:solidFill>
                  <a:schemeClr val="bg2"/>
                </a:solidFill>
              </a:rPr>
              <a:t>España, 2014 - 2018</a:t>
            </a:r>
            <a:endParaRPr lang="es-ES" noProof="0" dirty="0">
              <a:solidFill>
                <a:schemeClr val="bg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Sheet1!$B$1</c:f>
              <c:strCache>
                <c:ptCount val="1"/>
                <c:pt idx="0">
                  <c:v>Digital travel sales (Billions)</c:v>
                </c:pt>
              </c:strCache>
            </c:strRef>
          </c:tx>
          <c:spPr>
            <a:solidFill>
              <a:schemeClr val="bg2"/>
            </a:solidFill>
            <a:ln>
              <a:noFill/>
            </a:ln>
            <a:effectLst/>
          </c:spPr>
          <c:invertIfNegative val="0"/>
          <c:cat>
            <c:numRef>
              <c:f>Sheet1!$A$2:$A$6</c:f>
              <c:numCache>
                <c:formatCode>General</c:formatCode>
                <c:ptCount val="5"/>
                <c:pt idx="0">
                  <c:v>2014</c:v>
                </c:pt>
                <c:pt idx="1">
                  <c:v>2015</c:v>
                </c:pt>
                <c:pt idx="2">
                  <c:v>2016</c:v>
                </c:pt>
                <c:pt idx="3">
                  <c:v>2017</c:v>
                </c:pt>
                <c:pt idx="4">
                  <c:v>2018</c:v>
                </c:pt>
              </c:numCache>
            </c:numRef>
          </c:cat>
          <c:val>
            <c:numRef>
              <c:f>Sheet1!$B$2:$B$6</c:f>
              <c:numCache>
                <c:formatCode>_-[$$-409]* #,##0.00_ ;_-[$$-409]* \-#,##0.00\ ;_-[$$-409]* "-"??_ ;_-@_ </c:formatCode>
                <c:ptCount val="5"/>
                <c:pt idx="0">
                  <c:v>8.83</c:v>
                </c:pt>
                <c:pt idx="1">
                  <c:v>9.84</c:v>
                </c:pt>
                <c:pt idx="2">
                  <c:v>10.86</c:v>
                </c:pt>
                <c:pt idx="3">
                  <c:v>11.83</c:v>
                </c:pt>
                <c:pt idx="4">
                  <c:v>12.6</c:v>
                </c:pt>
              </c:numCache>
            </c:numRef>
          </c:val>
          <c:extLst>
            <c:ext xmlns:c16="http://schemas.microsoft.com/office/drawing/2014/chart" uri="{C3380CC4-5D6E-409C-BE32-E72D297353CC}">
              <c16:uniqueId val="{00000000-025A-4DA3-A819-7B2B1E924A2D}"/>
            </c:ext>
          </c:extLst>
        </c:ser>
        <c:dLbls>
          <c:showLegendKey val="0"/>
          <c:showVal val="0"/>
          <c:showCatName val="0"/>
          <c:showSerName val="0"/>
          <c:showPercent val="0"/>
          <c:showBubbleSize val="0"/>
        </c:dLbls>
        <c:gapWidth val="90"/>
        <c:axId val="482271288"/>
        <c:axId val="482271944"/>
      </c:barChart>
      <c:lineChart>
        <c:grouping val="standard"/>
        <c:varyColors val="0"/>
        <c:ser>
          <c:idx val="1"/>
          <c:order val="1"/>
          <c:tx>
            <c:strRef>
              <c:f>Sheet1!$C$1</c:f>
              <c:strCache>
                <c:ptCount val="1"/>
                <c:pt idx="0">
                  <c:v>Search ad spending (% of total digital ad spending)</c:v>
                </c:pt>
              </c:strCache>
            </c:strRef>
          </c:tx>
          <c:spPr>
            <a:ln w="28575" cap="rnd">
              <a:solidFill>
                <a:schemeClr val="bg1"/>
              </a:solidFill>
              <a:round/>
            </a:ln>
            <a:effectLst/>
          </c:spPr>
          <c:marker>
            <c:symbol val="diamond"/>
            <c:size val="10"/>
            <c:spPr>
              <a:solidFill>
                <a:schemeClr val="accent2"/>
              </a:solidFill>
              <a:ln w="9525">
                <a:solidFill>
                  <a:schemeClr val="accent2"/>
                </a:solidFill>
              </a:ln>
              <a:effectLst/>
            </c:spPr>
          </c:marker>
          <c:cat>
            <c:numRef>
              <c:f>Sheet1!$A$2:$A$6</c:f>
              <c:numCache>
                <c:formatCode>General</c:formatCode>
                <c:ptCount val="5"/>
                <c:pt idx="0">
                  <c:v>2014</c:v>
                </c:pt>
                <c:pt idx="1">
                  <c:v>2015</c:v>
                </c:pt>
                <c:pt idx="2">
                  <c:v>2016</c:v>
                </c:pt>
                <c:pt idx="3">
                  <c:v>2017</c:v>
                </c:pt>
                <c:pt idx="4">
                  <c:v>2018</c:v>
                </c:pt>
              </c:numCache>
            </c:numRef>
          </c:cat>
          <c:val>
            <c:numRef>
              <c:f>Sheet1!$C$2:$C$6</c:f>
              <c:numCache>
                <c:formatCode>0.0%</c:formatCode>
                <c:ptCount val="5"/>
                <c:pt idx="0">
                  <c:v>0.56000000000000005</c:v>
                </c:pt>
                <c:pt idx="1">
                  <c:v>0.55000000000000004</c:v>
                </c:pt>
                <c:pt idx="2">
                  <c:v>0.54400000000000004</c:v>
                </c:pt>
                <c:pt idx="3">
                  <c:v>0.54200000000000004</c:v>
                </c:pt>
                <c:pt idx="4">
                  <c:v>0.54100000000000004</c:v>
                </c:pt>
              </c:numCache>
            </c:numRef>
          </c:val>
          <c:smooth val="1"/>
          <c:extLst>
            <c:ext xmlns:c16="http://schemas.microsoft.com/office/drawing/2014/chart" uri="{C3380CC4-5D6E-409C-BE32-E72D297353CC}">
              <c16:uniqueId val="{00000001-025A-4DA3-A819-7B2B1E924A2D}"/>
            </c:ext>
          </c:extLst>
        </c:ser>
        <c:dLbls>
          <c:showLegendKey val="0"/>
          <c:showVal val="0"/>
          <c:showCatName val="0"/>
          <c:showSerName val="0"/>
          <c:showPercent val="0"/>
          <c:showBubbleSize val="0"/>
        </c:dLbls>
        <c:marker val="1"/>
        <c:smooth val="0"/>
        <c:axId val="316181768"/>
        <c:axId val="316182424"/>
      </c:lineChart>
      <c:catAx>
        <c:axId val="48227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s-ES"/>
          </a:p>
        </c:txPr>
        <c:crossAx val="482271944"/>
        <c:crosses val="autoZero"/>
        <c:auto val="1"/>
        <c:lblAlgn val="ctr"/>
        <c:lblOffset val="100"/>
        <c:noMultiLvlLbl val="0"/>
      </c:catAx>
      <c:valAx>
        <c:axId val="482271944"/>
        <c:scaling>
          <c:orientation val="minMax"/>
        </c:scaling>
        <c:delete val="0"/>
        <c:axPos val="l"/>
        <c:numFmt formatCode="_-[$$-409]* #,##0.00_ ;_-[$$-409]* \-#,##0.00\ ;_-[$$-409]* &quot;-&quot;??_ ;_-@_ " sourceLinked="1"/>
        <c:majorTickMark val="none"/>
        <c:minorTickMark val="none"/>
        <c:tickLblPos val="nextTo"/>
        <c:spPr>
          <a:solidFill>
            <a:schemeClr val="bg1">
              <a:lumMod val="75000"/>
            </a:schemeClr>
          </a:solidFill>
          <a:ln>
            <a:noFill/>
          </a:ln>
          <a:effectLst/>
        </c:spPr>
        <c:txPr>
          <a:bodyPr rot="-60000000" spcFirstLastPara="1" vertOverflow="ellipsis" vert="horz" wrap="square" anchor="ctr" anchorCtr="1"/>
          <a:lstStyle/>
          <a:p>
            <a:pPr>
              <a:defRPr sz="900" b="0" i="0" u="none" strike="noStrike" kern="1200" baseline="0">
                <a:solidFill>
                  <a:schemeClr val="bg1">
                    <a:lumMod val="75000"/>
                  </a:schemeClr>
                </a:solidFill>
                <a:latin typeface="+mn-lt"/>
                <a:ea typeface="+mn-ea"/>
                <a:cs typeface="+mn-cs"/>
              </a:defRPr>
            </a:pPr>
            <a:endParaRPr lang="es-ES"/>
          </a:p>
        </c:txPr>
        <c:crossAx val="482271288"/>
        <c:crosses val="autoZero"/>
        <c:crossBetween val="between"/>
      </c:valAx>
      <c:valAx>
        <c:axId val="316182424"/>
        <c:scaling>
          <c:orientation val="minMax"/>
          <c:max val="2"/>
          <c:min val="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75000"/>
                  </a:schemeClr>
                </a:solidFill>
                <a:latin typeface="+mn-lt"/>
                <a:ea typeface="+mn-ea"/>
                <a:cs typeface="+mn-cs"/>
              </a:defRPr>
            </a:pPr>
            <a:endParaRPr lang="es-ES"/>
          </a:p>
        </c:txPr>
        <c:crossAx val="316181768"/>
        <c:crosses val="max"/>
        <c:crossBetween val="between"/>
      </c:valAx>
      <c:catAx>
        <c:axId val="316181768"/>
        <c:scaling>
          <c:orientation val="minMax"/>
        </c:scaling>
        <c:delete val="1"/>
        <c:axPos val="b"/>
        <c:numFmt formatCode="General" sourceLinked="1"/>
        <c:majorTickMark val="out"/>
        <c:minorTickMark val="none"/>
        <c:tickLblPos val="nextTo"/>
        <c:crossAx val="3161824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s-ES"/>
        </a:p>
      </c:txPr>
    </c:legend>
    <c:plotVisOnly val="1"/>
    <c:dispBlanksAs val="gap"/>
    <c:showDLblsOverMax val="0"/>
  </c:chart>
  <c:spPr>
    <a:solidFill>
      <a:schemeClr val="bg1">
        <a:lumMod val="75000"/>
      </a:schemeClr>
    </a:solid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ES" sz="1600" noProof="0" dirty="0">
                <a:solidFill>
                  <a:schemeClr val="tx1">
                    <a:lumMod val="50000"/>
                  </a:schemeClr>
                </a:solidFill>
              </a:rPr>
              <a:t>CTR y CPC por subcategoría, Junio to Sept 2015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Sheet9!$B$1</c:f>
              <c:strCache>
                <c:ptCount val="1"/>
                <c:pt idx="0">
                  <c:v>CTR</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Sheet9!$A$2:$A$9</c:f>
              <c:strCache>
                <c:ptCount val="8"/>
                <c:pt idx="0">
                  <c:v>Car Hire</c:v>
                </c:pt>
                <c:pt idx="1">
                  <c:v>Cruises</c:v>
                </c:pt>
                <c:pt idx="2">
                  <c:v>Flights</c:v>
                </c:pt>
                <c:pt idx="3">
                  <c:v>Holidays</c:v>
                </c:pt>
                <c:pt idx="4">
                  <c:v>Lodgings</c:v>
                </c:pt>
                <c:pt idx="5">
                  <c:v>Other Transport</c:v>
                </c:pt>
                <c:pt idx="6">
                  <c:v>Trains</c:v>
                </c:pt>
                <c:pt idx="7">
                  <c:v>Travel Information</c:v>
                </c:pt>
              </c:strCache>
            </c:strRef>
          </c:cat>
          <c:val>
            <c:numRef>
              <c:f>Sheet9!$B$2:$B$9</c:f>
              <c:numCache>
                <c:formatCode>0%</c:formatCode>
                <c:ptCount val="8"/>
                <c:pt idx="0">
                  <c:v>0.32</c:v>
                </c:pt>
                <c:pt idx="1">
                  <c:v>0.37</c:v>
                </c:pt>
                <c:pt idx="2">
                  <c:v>0.28999999999999998</c:v>
                </c:pt>
                <c:pt idx="3">
                  <c:v>0.2</c:v>
                </c:pt>
                <c:pt idx="4">
                  <c:v>0.2</c:v>
                </c:pt>
                <c:pt idx="5">
                  <c:v>0.19</c:v>
                </c:pt>
                <c:pt idx="6">
                  <c:v>0.17</c:v>
                </c:pt>
                <c:pt idx="7">
                  <c:v>0.09</c:v>
                </c:pt>
              </c:numCache>
            </c:numRef>
          </c:val>
          <c:extLst>
            <c:ext xmlns:c16="http://schemas.microsoft.com/office/drawing/2014/chart" uri="{C3380CC4-5D6E-409C-BE32-E72D297353CC}">
              <c16:uniqueId val="{00000000-3C1B-454A-A179-CA3219D4B128}"/>
            </c:ext>
          </c:extLst>
        </c:ser>
        <c:ser>
          <c:idx val="1"/>
          <c:order val="1"/>
          <c:tx>
            <c:strRef>
              <c:f>Sheet9!$C$1</c:f>
              <c:strCache>
                <c:ptCount val="1"/>
                <c:pt idx="0">
                  <c:v>CPC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2"/>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Sheet9!$A$2:$A$9</c:f>
              <c:strCache>
                <c:ptCount val="8"/>
                <c:pt idx="0">
                  <c:v>Car Hire</c:v>
                </c:pt>
                <c:pt idx="1">
                  <c:v>Cruises</c:v>
                </c:pt>
                <c:pt idx="2">
                  <c:v>Flights</c:v>
                </c:pt>
                <c:pt idx="3">
                  <c:v>Holidays</c:v>
                </c:pt>
                <c:pt idx="4">
                  <c:v>Lodgings</c:v>
                </c:pt>
                <c:pt idx="5">
                  <c:v>Other Transport</c:v>
                </c:pt>
                <c:pt idx="6">
                  <c:v>Trains</c:v>
                </c:pt>
                <c:pt idx="7">
                  <c:v>Travel Information</c:v>
                </c:pt>
              </c:strCache>
            </c:strRef>
          </c:cat>
          <c:val>
            <c:numRef>
              <c:f>Sheet9!$C$2:$C$9</c:f>
              <c:numCache>
                <c:formatCode>"€"#,##0.00_);[Red]\("€"#,##0.00\)</c:formatCode>
                <c:ptCount val="8"/>
                <c:pt idx="0">
                  <c:v>0.6</c:v>
                </c:pt>
                <c:pt idx="1">
                  <c:v>0.14000000000000001</c:v>
                </c:pt>
                <c:pt idx="2">
                  <c:v>0.28999999999999998</c:v>
                </c:pt>
                <c:pt idx="3">
                  <c:v>0.14000000000000001</c:v>
                </c:pt>
                <c:pt idx="4">
                  <c:v>0.32</c:v>
                </c:pt>
                <c:pt idx="5">
                  <c:v>0.06</c:v>
                </c:pt>
                <c:pt idx="6">
                  <c:v>0.12</c:v>
                </c:pt>
                <c:pt idx="7">
                  <c:v>0.24</c:v>
                </c:pt>
              </c:numCache>
            </c:numRef>
          </c:val>
          <c:extLst>
            <c:ext xmlns:c16="http://schemas.microsoft.com/office/drawing/2014/chart" uri="{C3380CC4-5D6E-409C-BE32-E72D297353CC}">
              <c16:uniqueId val="{00000001-3C1B-454A-A179-CA3219D4B128}"/>
            </c:ext>
          </c:extLst>
        </c:ser>
        <c:dLbls>
          <c:dLblPos val="outEnd"/>
          <c:showLegendKey val="0"/>
          <c:showVal val="1"/>
          <c:showCatName val="0"/>
          <c:showSerName val="0"/>
          <c:showPercent val="0"/>
          <c:showBubbleSize val="0"/>
        </c:dLbls>
        <c:gapWidth val="117"/>
        <c:overlap val="-23"/>
        <c:axId val="565835400"/>
        <c:axId val="565828512"/>
      </c:barChart>
      <c:catAx>
        <c:axId val="56583540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s-ES"/>
          </a:p>
        </c:txPr>
        <c:crossAx val="565828512"/>
        <c:crosses val="autoZero"/>
        <c:auto val="1"/>
        <c:lblAlgn val="ctr"/>
        <c:lblOffset val="100"/>
        <c:noMultiLvlLbl val="0"/>
      </c:catAx>
      <c:valAx>
        <c:axId val="565828512"/>
        <c:scaling>
          <c:orientation val="minMax"/>
        </c:scaling>
        <c:delete val="1"/>
        <c:axPos val="l"/>
        <c:numFmt formatCode="0%" sourceLinked="1"/>
        <c:majorTickMark val="none"/>
        <c:minorTickMark val="none"/>
        <c:tickLblPos val="nextTo"/>
        <c:crossAx val="565835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Sheet11!$F$128</c:f>
              <c:strCache>
                <c:ptCount val="1"/>
                <c:pt idx="0">
                  <c:v>Under 24</c:v>
                </c:pt>
              </c:strCache>
            </c:strRef>
          </c:tx>
          <c:spPr>
            <a:solidFill>
              <a:schemeClr val="bg2"/>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Sheet11!$E$129:$E$137</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Sheet11!$F$129:$F$137</c:f>
              <c:numCache>
                <c:formatCode>0%</c:formatCode>
                <c:ptCount val="9"/>
                <c:pt idx="0">
                  <c:v>0.10827157009717947</c:v>
                </c:pt>
                <c:pt idx="1">
                  <c:v>8.0568777953630169E-2</c:v>
                </c:pt>
                <c:pt idx="2">
                  <c:v>8.9996464258646797E-2</c:v>
                </c:pt>
                <c:pt idx="3">
                  <c:v>0.10921477079355082</c:v>
                </c:pt>
                <c:pt idx="4">
                  <c:v>0.10391181146484027</c:v>
                </c:pt>
                <c:pt idx="5">
                  <c:v>9.0649300029434235E-2</c:v>
                </c:pt>
                <c:pt idx="6">
                  <c:v>0.24010315500510163</c:v>
                </c:pt>
                <c:pt idx="7">
                  <c:v>0.1183209937410033</c:v>
                </c:pt>
                <c:pt idx="8">
                  <c:v>8.8971893178186642E-2</c:v>
                </c:pt>
              </c:numCache>
            </c:numRef>
          </c:val>
          <c:extLst>
            <c:ext xmlns:c16="http://schemas.microsoft.com/office/drawing/2014/chart" uri="{C3380CC4-5D6E-409C-BE32-E72D297353CC}">
              <c16:uniqueId val="{00000000-B435-43E8-8579-17B8182FB3BA}"/>
            </c:ext>
          </c:extLst>
        </c:ser>
        <c:ser>
          <c:idx val="1"/>
          <c:order val="1"/>
          <c:tx>
            <c:strRef>
              <c:f>Sheet11!$G$128</c:f>
              <c:strCache>
                <c:ptCount val="1"/>
                <c:pt idx="0">
                  <c:v>25-34</c:v>
                </c:pt>
              </c:strCache>
            </c:strRef>
          </c:tx>
          <c:spPr>
            <a:solidFill>
              <a:schemeClr val="tx2"/>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Sheet11!$E$129:$E$137</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Sheet11!$G$129:$G$137</c:f>
              <c:numCache>
                <c:formatCode>0%</c:formatCode>
                <c:ptCount val="9"/>
                <c:pt idx="0">
                  <c:v>0.19284228498741326</c:v>
                </c:pt>
                <c:pt idx="1">
                  <c:v>0.21018934944342776</c:v>
                </c:pt>
                <c:pt idx="2">
                  <c:v>0.16446528892178777</c:v>
                </c:pt>
                <c:pt idx="3">
                  <c:v>0.18530541773517045</c:v>
                </c:pt>
                <c:pt idx="4">
                  <c:v>0.18946522794320286</c:v>
                </c:pt>
                <c:pt idx="5">
                  <c:v>0.15253891411252984</c:v>
                </c:pt>
                <c:pt idx="6">
                  <c:v>0.22954562370293538</c:v>
                </c:pt>
                <c:pt idx="7">
                  <c:v>0.16023260836733683</c:v>
                </c:pt>
                <c:pt idx="8">
                  <c:v>0.16814625920907109</c:v>
                </c:pt>
              </c:numCache>
            </c:numRef>
          </c:val>
          <c:extLst>
            <c:ext xmlns:c16="http://schemas.microsoft.com/office/drawing/2014/chart" uri="{C3380CC4-5D6E-409C-BE32-E72D297353CC}">
              <c16:uniqueId val="{00000001-B435-43E8-8579-17B8182FB3BA}"/>
            </c:ext>
          </c:extLst>
        </c:ser>
        <c:ser>
          <c:idx val="2"/>
          <c:order val="2"/>
          <c:tx>
            <c:strRef>
              <c:f>Sheet11!$H$128</c:f>
              <c:strCache>
                <c:ptCount val="1"/>
                <c:pt idx="0">
                  <c:v>35-49</c:v>
                </c:pt>
              </c:strCache>
            </c:strRef>
          </c:tx>
          <c:spPr>
            <a:solidFill>
              <a:schemeClr val="accent2"/>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Sheet11!$E$129:$E$137</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Sheet11!$H$129:$H$137</c:f>
              <c:numCache>
                <c:formatCode>0%</c:formatCode>
                <c:ptCount val="9"/>
                <c:pt idx="0">
                  <c:v>0.40968928937852911</c:v>
                </c:pt>
                <c:pt idx="1">
                  <c:v>0.43492049772071673</c:v>
                </c:pt>
                <c:pt idx="2">
                  <c:v>0.41881438757884737</c:v>
                </c:pt>
                <c:pt idx="3">
                  <c:v>0.3966339265913868</c:v>
                </c:pt>
                <c:pt idx="4">
                  <c:v>0.42216062189650061</c:v>
                </c:pt>
                <c:pt idx="5">
                  <c:v>0.41601518508012275</c:v>
                </c:pt>
                <c:pt idx="6">
                  <c:v>0.3199252018060556</c:v>
                </c:pt>
                <c:pt idx="7">
                  <c:v>0.36702638615471289</c:v>
                </c:pt>
                <c:pt idx="8">
                  <c:v>0.43756696652555216</c:v>
                </c:pt>
              </c:numCache>
            </c:numRef>
          </c:val>
          <c:extLst>
            <c:ext xmlns:c16="http://schemas.microsoft.com/office/drawing/2014/chart" uri="{C3380CC4-5D6E-409C-BE32-E72D297353CC}">
              <c16:uniqueId val="{00000002-B435-43E8-8579-17B8182FB3BA}"/>
            </c:ext>
          </c:extLst>
        </c:ser>
        <c:ser>
          <c:idx val="3"/>
          <c:order val="3"/>
          <c:tx>
            <c:strRef>
              <c:f>Sheet11!$I$128</c:f>
              <c:strCache>
                <c:ptCount val="1"/>
                <c:pt idx="0">
                  <c:v>50-64</c:v>
                </c:pt>
              </c:strCache>
            </c:strRef>
          </c:tx>
          <c:spPr>
            <a:solidFill>
              <a:schemeClr val="accent3"/>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Sheet11!$E$129:$E$137</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Sheet11!$I$129:$I$137</c:f>
              <c:numCache>
                <c:formatCode>0%</c:formatCode>
                <c:ptCount val="9"/>
                <c:pt idx="0">
                  <c:v>0.22541463180591642</c:v>
                </c:pt>
                <c:pt idx="1">
                  <c:v>0.22338534443741276</c:v>
                </c:pt>
                <c:pt idx="2">
                  <c:v>0.2567315356005877</c:v>
                </c:pt>
                <c:pt idx="3">
                  <c:v>0.24669084447276091</c:v>
                </c:pt>
                <c:pt idx="4">
                  <c:v>0.23168288881927679</c:v>
                </c:pt>
                <c:pt idx="5">
                  <c:v>0.26746401046170248</c:v>
                </c:pt>
                <c:pt idx="6">
                  <c:v>0.16795640628859052</c:v>
                </c:pt>
                <c:pt idx="7">
                  <c:v>0.27127356881961956</c:v>
                </c:pt>
                <c:pt idx="8">
                  <c:v>0.23844900741918612</c:v>
                </c:pt>
              </c:numCache>
            </c:numRef>
          </c:val>
          <c:extLst>
            <c:ext xmlns:c16="http://schemas.microsoft.com/office/drawing/2014/chart" uri="{C3380CC4-5D6E-409C-BE32-E72D297353CC}">
              <c16:uniqueId val="{00000003-B435-43E8-8579-17B8182FB3BA}"/>
            </c:ext>
          </c:extLst>
        </c:ser>
        <c:ser>
          <c:idx val="4"/>
          <c:order val="4"/>
          <c:tx>
            <c:strRef>
              <c:f>Sheet11!$J$128</c:f>
              <c:strCache>
                <c:ptCount val="1"/>
                <c:pt idx="0">
                  <c:v>65+</c:v>
                </c:pt>
              </c:strCache>
            </c:strRef>
          </c:tx>
          <c:spPr>
            <a:solidFill>
              <a:schemeClr val="accent4"/>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Sheet11!$E$129:$E$137</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Sheet11!$J$129:$J$137</c:f>
              <c:numCache>
                <c:formatCode>0%</c:formatCode>
                <c:ptCount val="9"/>
                <c:pt idx="0">
                  <c:v>6.4225534933112241E-2</c:v>
                </c:pt>
                <c:pt idx="1">
                  <c:v>5.0936030444812645E-2</c:v>
                </c:pt>
                <c:pt idx="2">
                  <c:v>6.9992323640130347E-2</c:v>
                </c:pt>
                <c:pt idx="3">
                  <c:v>6.2155040407131081E-2</c:v>
                </c:pt>
                <c:pt idx="4">
                  <c:v>5.2779449876179434E-2</c:v>
                </c:pt>
                <c:pt idx="5">
                  <c:v>7.3332590316210727E-2</c:v>
                </c:pt>
                <c:pt idx="6">
                  <c:v>4.2469613197316673E-2</c:v>
                </c:pt>
                <c:pt idx="7">
                  <c:v>8.3146442917327409E-2</c:v>
                </c:pt>
                <c:pt idx="8">
                  <c:v>6.6865873668003978E-2</c:v>
                </c:pt>
              </c:numCache>
            </c:numRef>
          </c:val>
          <c:extLst>
            <c:ext xmlns:c16="http://schemas.microsoft.com/office/drawing/2014/chart" uri="{C3380CC4-5D6E-409C-BE32-E72D297353CC}">
              <c16:uniqueId val="{00000004-B435-43E8-8579-17B8182FB3BA}"/>
            </c:ext>
          </c:extLst>
        </c:ser>
        <c:dLbls>
          <c:showLegendKey val="0"/>
          <c:showVal val="0"/>
          <c:showCatName val="0"/>
          <c:showSerName val="0"/>
          <c:showPercent val="0"/>
          <c:showBubbleSize val="0"/>
        </c:dLbls>
        <c:gapWidth val="150"/>
        <c:overlap val="100"/>
        <c:axId val="458291744"/>
        <c:axId val="458293384"/>
      </c:barChart>
      <c:valAx>
        <c:axId val="458293384"/>
        <c:scaling>
          <c:orientation val="minMax"/>
        </c:scaling>
        <c:delete val="1"/>
        <c:axPos val="t"/>
        <c:numFmt formatCode="0%" sourceLinked="1"/>
        <c:majorTickMark val="none"/>
        <c:minorTickMark val="none"/>
        <c:tickLblPos val="nextTo"/>
        <c:crossAx val="458291744"/>
        <c:crosses val="autoZero"/>
        <c:crossBetween val="between"/>
      </c:valAx>
      <c:catAx>
        <c:axId val="458291744"/>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s-ES"/>
          </a:p>
        </c:txPr>
        <c:crossAx val="4582933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[Summer Travel Analysis - Spain(1).xlsx]Days of the week!PivotTable12</c:name>
    <c:fmtId val="1"/>
  </c:pivotSource>
  <c:chart>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6371298658090276E-2"/>
          <c:y val="2.5428331875182269E-2"/>
          <c:w val="0.79083057312045868"/>
          <c:h val="0.8416746864975212"/>
        </c:manualLayout>
      </c:layout>
      <c:lineChart>
        <c:grouping val="standard"/>
        <c:varyColors val="0"/>
        <c:ser>
          <c:idx val="0"/>
          <c:order val="0"/>
          <c:tx>
            <c:strRef>
              <c:f>'Days of the week'!$C$50:$C$51</c:f>
              <c:strCache>
                <c:ptCount val="1"/>
                <c:pt idx="0">
                  <c:v>0-12</c:v>
                </c:pt>
              </c:strCache>
            </c:strRef>
          </c:tx>
          <c:spPr>
            <a:ln w="38100" cap="rnd">
              <a:solidFill>
                <a:schemeClr val="accent1"/>
              </a:solidFill>
              <a:round/>
            </a:ln>
            <a:effectLst/>
          </c:spPr>
          <c:marker>
            <c:symbol val="none"/>
          </c:marker>
          <c:cat>
            <c:strRef>
              <c:f>'Days of the week'!$B$52:$B$58</c:f>
              <c:strCache>
                <c:ptCount val="7"/>
                <c:pt idx="0">
                  <c:v>Monday</c:v>
                </c:pt>
                <c:pt idx="1">
                  <c:v>Tuesday</c:v>
                </c:pt>
                <c:pt idx="2">
                  <c:v>Wednesday</c:v>
                </c:pt>
                <c:pt idx="3">
                  <c:v>Thursday</c:v>
                </c:pt>
                <c:pt idx="4">
                  <c:v>Friday</c:v>
                </c:pt>
                <c:pt idx="5">
                  <c:v>Saturday</c:v>
                </c:pt>
                <c:pt idx="6">
                  <c:v>Sunday</c:v>
                </c:pt>
              </c:strCache>
            </c:strRef>
          </c:cat>
          <c:val>
            <c:numRef>
              <c:f>'Days of the week'!$C$52:$C$58</c:f>
              <c:numCache>
                <c:formatCode>0.00%</c:formatCode>
                <c:ptCount val="7"/>
                <c:pt idx="0">
                  <c:v>3.4404960656262735E-4</c:v>
                </c:pt>
                <c:pt idx="1">
                  <c:v>3.2558264214502556E-4</c:v>
                </c:pt>
                <c:pt idx="2">
                  <c:v>3.2323130075292186E-4</c:v>
                </c:pt>
                <c:pt idx="3">
                  <c:v>2.7278450441071104E-4</c:v>
                </c:pt>
                <c:pt idx="4">
                  <c:v>2.6818010507192368E-4</c:v>
                </c:pt>
                <c:pt idx="5">
                  <c:v>3.3297261300258056E-4</c:v>
                </c:pt>
                <c:pt idx="6">
                  <c:v>3.4751448165055841E-4</c:v>
                </c:pt>
              </c:numCache>
            </c:numRef>
          </c:val>
          <c:smooth val="0"/>
          <c:extLst>
            <c:ext xmlns:c16="http://schemas.microsoft.com/office/drawing/2014/chart" uri="{C3380CC4-5D6E-409C-BE32-E72D297353CC}">
              <c16:uniqueId val="{00000000-161D-44AD-87D2-CA89800D3B11}"/>
            </c:ext>
          </c:extLst>
        </c:ser>
        <c:ser>
          <c:idx val="1"/>
          <c:order val="1"/>
          <c:tx>
            <c:strRef>
              <c:f>'Days of the week'!$D$50:$D$51</c:f>
              <c:strCache>
                <c:ptCount val="1"/>
                <c:pt idx="0">
                  <c:v>13-17</c:v>
                </c:pt>
              </c:strCache>
            </c:strRef>
          </c:tx>
          <c:spPr>
            <a:ln w="38100" cap="rnd">
              <a:solidFill>
                <a:schemeClr val="accent2"/>
              </a:solidFill>
              <a:round/>
            </a:ln>
            <a:effectLst/>
          </c:spPr>
          <c:marker>
            <c:symbol val="none"/>
          </c:marker>
          <c:cat>
            <c:strRef>
              <c:f>'Days of the week'!$B$52:$B$58</c:f>
              <c:strCache>
                <c:ptCount val="7"/>
                <c:pt idx="0">
                  <c:v>Monday</c:v>
                </c:pt>
                <c:pt idx="1">
                  <c:v>Tuesday</c:v>
                </c:pt>
                <c:pt idx="2">
                  <c:v>Wednesday</c:v>
                </c:pt>
                <c:pt idx="3">
                  <c:v>Thursday</c:v>
                </c:pt>
                <c:pt idx="4">
                  <c:v>Friday</c:v>
                </c:pt>
                <c:pt idx="5">
                  <c:v>Saturday</c:v>
                </c:pt>
                <c:pt idx="6">
                  <c:v>Sunday</c:v>
                </c:pt>
              </c:strCache>
            </c:strRef>
          </c:cat>
          <c:val>
            <c:numRef>
              <c:f>'Days of the week'!$D$52:$D$58</c:f>
              <c:numCache>
                <c:formatCode>0.00%</c:formatCode>
                <c:ptCount val="7"/>
                <c:pt idx="0">
                  <c:v>1.8664294785508059E-2</c:v>
                </c:pt>
                <c:pt idx="1">
                  <c:v>1.860121208330448E-2</c:v>
                </c:pt>
                <c:pt idx="2">
                  <c:v>1.8564519440752335E-2</c:v>
                </c:pt>
                <c:pt idx="3">
                  <c:v>1.8452859204481767E-2</c:v>
                </c:pt>
                <c:pt idx="4">
                  <c:v>1.8507681862888366E-2</c:v>
                </c:pt>
                <c:pt idx="5">
                  <c:v>2.2456168937551695E-2</c:v>
                </c:pt>
                <c:pt idx="6">
                  <c:v>2.343767041937175E-2</c:v>
                </c:pt>
              </c:numCache>
            </c:numRef>
          </c:val>
          <c:smooth val="0"/>
          <c:extLst>
            <c:ext xmlns:c16="http://schemas.microsoft.com/office/drawing/2014/chart" uri="{C3380CC4-5D6E-409C-BE32-E72D297353CC}">
              <c16:uniqueId val="{00000001-161D-44AD-87D2-CA89800D3B11}"/>
            </c:ext>
          </c:extLst>
        </c:ser>
        <c:ser>
          <c:idx val="2"/>
          <c:order val="2"/>
          <c:tx>
            <c:strRef>
              <c:f>'Days of the week'!$E$50:$E$51</c:f>
              <c:strCache>
                <c:ptCount val="1"/>
                <c:pt idx="0">
                  <c:v>18-24</c:v>
                </c:pt>
              </c:strCache>
            </c:strRef>
          </c:tx>
          <c:spPr>
            <a:ln w="38100" cap="rnd">
              <a:solidFill>
                <a:schemeClr val="accent3"/>
              </a:solidFill>
              <a:round/>
            </a:ln>
            <a:effectLst/>
          </c:spPr>
          <c:marker>
            <c:symbol val="none"/>
          </c:marker>
          <c:cat>
            <c:strRef>
              <c:f>'Days of the week'!$B$52:$B$58</c:f>
              <c:strCache>
                <c:ptCount val="7"/>
                <c:pt idx="0">
                  <c:v>Monday</c:v>
                </c:pt>
                <c:pt idx="1">
                  <c:v>Tuesday</c:v>
                </c:pt>
                <c:pt idx="2">
                  <c:v>Wednesday</c:v>
                </c:pt>
                <c:pt idx="3">
                  <c:v>Thursday</c:v>
                </c:pt>
                <c:pt idx="4">
                  <c:v>Friday</c:v>
                </c:pt>
                <c:pt idx="5">
                  <c:v>Saturday</c:v>
                </c:pt>
                <c:pt idx="6">
                  <c:v>Sunday</c:v>
                </c:pt>
              </c:strCache>
            </c:strRef>
          </c:cat>
          <c:val>
            <c:numRef>
              <c:f>'Days of the week'!$E$52:$E$58</c:f>
              <c:numCache>
                <c:formatCode>0.00%</c:formatCode>
                <c:ptCount val="7"/>
                <c:pt idx="0">
                  <c:v>8.7657075028710438E-2</c:v>
                </c:pt>
                <c:pt idx="1">
                  <c:v>8.9168317849077083E-2</c:v>
                </c:pt>
                <c:pt idx="2">
                  <c:v>8.8552148079045587E-2</c:v>
                </c:pt>
                <c:pt idx="3">
                  <c:v>8.7903317547965099E-2</c:v>
                </c:pt>
                <c:pt idx="4">
                  <c:v>8.4912200307105279E-2</c:v>
                </c:pt>
                <c:pt idx="5">
                  <c:v>9.2329054871407037E-2</c:v>
                </c:pt>
                <c:pt idx="6">
                  <c:v>9.4365225685081169E-2</c:v>
                </c:pt>
              </c:numCache>
            </c:numRef>
          </c:val>
          <c:smooth val="0"/>
          <c:extLst>
            <c:ext xmlns:c16="http://schemas.microsoft.com/office/drawing/2014/chart" uri="{C3380CC4-5D6E-409C-BE32-E72D297353CC}">
              <c16:uniqueId val="{00000002-161D-44AD-87D2-CA89800D3B11}"/>
            </c:ext>
          </c:extLst>
        </c:ser>
        <c:ser>
          <c:idx val="3"/>
          <c:order val="3"/>
          <c:tx>
            <c:strRef>
              <c:f>'Days of the week'!$F$50:$F$51</c:f>
              <c:strCache>
                <c:ptCount val="1"/>
                <c:pt idx="0">
                  <c:v>25-34</c:v>
                </c:pt>
              </c:strCache>
            </c:strRef>
          </c:tx>
          <c:spPr>
            <a:ln w="38100" cap="rnd">
              <a:solidFill>
                <a:schemeClr val="accent4"/>
              </a:solidFill>
              <a:round/>
            </a:ln>
            <a:effectLst/>
          </c:spPr>
          <c:marker>
            <c:symbol val="none"/>
          </c:marker>
          <c:cat>
            <c:strRef>
              <c:f>'Days of the week'!$B$52:$B$58</c:f>
              <c:strCache>
                <c:ptCount val="7"/>
                <c:pt idx="0">
                  <c:v>Monday</c:v>
                </c:pt>
                <c:pt idx="1">
                  <c:v>Tuesday</c:v>
                </c:pt>
                <c:pt idx="2">
                  <c:v>Wednesday</c:v>
                </c:pt>
                <c:pt idx="3">
                  <c:v>Thursday</c:v>
                </c:pt>
                <c:pt idx="4">
                  <c:v>Friday</c:v>
                </c:pt>
                <c:pt idx="5">
                  <c:v>Saturday</c:v>
                </c:pt>
                <c:pt idx="6">
                  <c:v>Sunday</c:v>
                </c:pt>
              </c:strCache>
            </c:strRef>
          </c:cat>
          <c:val>
            <c:numRef>
              <c:f>'Days of the week'!$F$52:$F$58</c:f>
              <c:numCache>
                <c:formatCode>0.00%</c:formatCode>
                <c:ptCount val="7"/>
                <c:pt idx="0">
                  <c:v>0.20105075180916715</c:v>
                </c:pt>
                <c:pt idx="1">
                  <c:v>0.20240294509883638</c:v>
                </c:pt>
                <c:pt idx="2">
                  <c:v>0.2010395164643787</c:v>
                </c:pt>
                <c:pt idx="3">
                  <c:v>0.19947277545130052</c:v>
                </c:pt>
                <c:pt idx="4">
                  <c:v>0.19497735114865053</c:v>
                </c:pt>
                <c:pt idx="5">
                  <c:v>0.17636567477431364</c:v>
                </c:pt>
                <c:pt idx="6">
                  <c:v>0.17888345552754881</c:v>
                </c:pt>
              </c:numCache>
            </c:numRef>
          </c:val>
          <c:smooth val="0"/>
          <c:extLst>
            <c:ext xmlns:c16="http://schemas.microsoft.com/office/drawing/2014/chart" uri="{C3380CC4-5D6E-409C-BE32-E72D297353CC}">
              <c16:uniqueId val="{00000003-161D-44AD-87D2-CA89800D3B11}"/>
            </c:ext>
          </c:extLst>
        </c:ser>
        <c:ser>
          <c:idx val="4"/>
          <c:order val="4"/>
          <c:tx>
            <c:strRef>
              <c:f>'Days of the week'!$G$50:$G$51</c:f>
              <c:strCache>
                <c:ptCount val="1"/>
                <c:pt idx="0">
                  <c:v>35-49</c:v>
                </c:pt>
              </c:strCache>
            </c:strRef>
          </c:tx>
          <c:spPr>
            <a:ln w="38100" cap="rnd">
              <a:solidFill>
                <a:schemeClr val="accent5"/>
              </a:solidFill>
              <a:round/>
            </a:ln>
            <a:effectLst/>
          </c:spPr>
          <c:marker>
            <c:symbol val="none"/>
          </c:marker>
          <c:cat>
            <c:strRef>
              <c:f>'Days of the week'!$B$52:$B$58</c:f>
              <c:strCache>
                <c:ptCount val="7"/>
                <c:pt idx="0">
                  <c:v>Monday</c:v>
                </c:pt>
                <c:pt idx="1">
                  <c:v>Tuesday</c:v>
                </c:pt>
                <c:pt idx="2">
                  <c:v>Wednesday</c:v>
                </c:pt>
                <c:pt idx="3">
                  <c:v>Thursday</c:v>
                </c:pt>
                <c:pt idx="4">
                  <c:v>Friday</c:v>
                </c:pt>
                <c:pt idx="5">
                  <c:v>Saturday</c:v>
                </c:pt>
                <c:pt idx="6">
                  <c:v>Sunday</c:v>
                </c:pt>
              </c:strCache>
            </c:strRef>
          </c:cat>
          <c:val>
            <c:numRef>
              <c:f>'Days of the week'!$G$52:$G$58</c:f>
              <c:numCache>
                <c:formatCode>0.00%</c:formatCode>
                <c:ptCount val="7"/>
                <c:pt idx="0">
                  <c:v>0.40739437122159805</c:v>
                </c:pt>
                <c:pt idx="1">
                  <c:v>0.40632992970095544</c:v>
                </c:pt>
                <c:pt idx="2">
                  <c:v>0.4060239501740675</c:v>
                </c:pt>
                <c:pt idx="3">
                  <c:v>0.40645784556227854</c:v>
                </c:pt>
                <c:pt idx="4">
                  <c:v>0.4045099822233042</c:v>
                </c:pt>
                <c:pt idx="5">
                  <c:v>0.38900056853302539</c:v>
                </c:pt>
                <c:pt idx="6">
                  <c:v>0.39349696601804818</c:v>
                </c:pt>
              </c:numCache>
            </c:numRef>
          </c:val>
          <c:smooth val="0"/>
          <c:extLst>
            <c:ext xmlns:c16="http://schemas.microsoft.com/office/drawing/2014/chart" uri="{C3380CC4-5D6E-409C-BE32-E72D297353CC}">
              <c16:uniqueId val="{00000004-161D-44AD-87D2-CA89800D3B11}"/>
            </c:ext>
          </c:extLst>
        </c:ser>
        <c:ser>
          <c:idx val="5"/>
          <c:order val="5"/>
          <c:tx>
            <c:strRef>
              <c:f>'Days of the week'!$H$50:$H$51</c:f>
              <c:strCache>
                <c:ptCount val="1"/>
                <c:pt idx="0">
                  <c:v>50-64</c:v>
                </c:pt>
              </c:strCache>
            </c:strRef>
          </c:tx>
          <c:spPr>
            <a:ln w="38100" cap="rnd">
              <a:solidFill>
                <a:schemeClr val="accent6"/>
              </a:solidFill>
              <a:round/>
            </a:ln>
            <a:effectLst/>
          </c:spPr>
          <c:marker>
            <c:symbol val="none"/>
          </c:marker>
          <c:cat>
            <c:strRef>
              <c:f>'Days of the week'!$B$52:$B$58</c:f>
              <c:strCache>
                <c:ptCount val="7"/>
                <c:pt idx="0">
                  <c:v>Monday</c:v>
                </c:pt>
                <c:pt idx="1">
                  <c:v>Tuesday</c:v>
                </c:pt>
                <c:pt idx="2">
                  <c:v>Wednesday</c:v>
                </c:pt>
                <c:pt idx="3">
                  <c:v>Thursday</c:v>
                </c:pt>
                <c:pt idx="4">
                  <c:v>Friday</c:v>
                </c:pt>
                <c:pt idx="5">
                  <c:v>Saturday</c:v>
                </c:pt>
                <c:pt idx="6">
                  <c:v>Sunday</c:v>
                </c:pt>
              </c:strCache>
            </c:strRef>
          </c:cat>
          <c:val>
            <c:numRef>
              <c:f>'Days of the week'!$H$52:$H$58</c:f>
              <c:numCache>
                <c:formatCode>0.00%</c:formatCode>
                <c:ptCount val="7"/>
                <c:pt idx="0">
                  <c:v>0.22173653621848788</c:v>
                </c:pt>
                <c:pt idx="1">
                  <c:v>0.2214034566489225</c:v>
                </c:pt>
                <c:pt idx="2">
                  <c:v>0.22285417839722135</c:v>
                </c:pt>
                <c:pt idx="3">
                  <c:v>0.22338251594270572</c:v>
                </c:pt>
                <c:pt idx="4">
                  <c:v>0.22918854037770434</c:v>
                </c:pt>
                <c:pt idx="5">
                  <c:v>0.24011398998602579</c:v>
                </c:pt>
                <c:pt idx="6">
                  <c:v>0.23656032873967328</c:v>
                </c:pt>
              </c:numCache>
            </c:numRef>
          </c:val>
          <c:smooth val="0"/>
          <c:extLst>
            <c:ext xmlns:c16="http://schemas.microsoft.com/office/drawing/2014/chart" uri="{C3380CC4-5D6E-409C-BE32-E72D297353CC}">
              <c16:uniqueId val="{00000005-161D-44AD-87D2-CA89800D3B11}"/>
            </c:ext>
          </c:extLst>
        </c:ser>
        <c:ser>
          <c:idx val="6"/>
          <c:order val="6"/>
          <c:tx>
            <c:strRef>
              <c:f>'Days of the week'!$I$50:$I$51</c:f>
              <c:strCache>
                <c:ptCount val="1"/>
                <c:pt idx="0">
                  <c:v>65+</c:v>
                </c:pt>
              </c:strCache>
            </c:strRef>
          </c:tx>
          <c:spPr>
            <a:ln w="28575" cap="rnd">
              <a:solidFill>
                <a:schemeClr val="accent1">
                  <a:lumMod val="60000"/>
                </a:schemeClr>
              </a:solidFill>
              <a:round/>
            </a:ln>
            <a:effectLst/>
          </c:spPr>
          <c:marker>
            <c:symbol val="none"/>
          </c:marker>
          <c:cat>
            <c:strRef>
              <c:f>'Days of the week'!$B$52:$B$58</c:f>
              <c:strCache>
                <c:ptCount val="7"/>
                <c:pt idx="0">
                  <c:v>Monday</c:v>
                </c:pt>
                <c:pt idx="1">
                  <c:v>Tuesday</c:v>
                </c:pt>
                <c:pt idx="2">
                  <c:v>Wednesday</c:v>
                </c:pt>
                <c:pt idx="3">
                  <c:v>Thursday</c:v>
                </c:pt>
                <c:pt idx="4">
                  <c:v>Friday</c:v>
                </c:pt>
                <c:pt idx="5">
                  <c:v>Saturday</c:v>
                </c:pt>
                <c:pt idx="6">
                  <c:v>Sunday</c:v>
                </c:pt>
              </c:strCache>
            </c:strRef>
          </c:cat>
          <c:val>
            <c:numRef>
              <c:f>'Days of the week'!$I$52:$I$58</c:f>
              <c:numCache>
                <c:formatCode>0.00%</c:formatCode>
                <c:ptCount val="7"/>
                <c:pt idx="0">
                  <c:v>6.3152921329965764E-2</c:v>
                </c:pt>
                <c:pt idx="1">
                  <c:v>6.1768555976759093E-2</c:v>
                </c:pt>
                <c:pt idx="2">
                  <c:v>6.2642456143781569E-2</c:v>
                </c:pt>
                <c:pt idx="3">
                  <c:v>6.4057901786857621E-2</c:v>
                </c:pt>
                <c:pt idx="4">
                  <c:v>6.7636063975275357E-2</c:v>
                </c:pt>
                <c:pt idx="5">
                  <c:v>7.9401570284673872E-2</c:v>
                </c:pt>
                <c:pt idx="6">
                  <c:v>7.2908839128626238E-2</c:v>
                </c:pt>
              </c:numCache>
            </c:numRef>
          </c:val>
          <c:smooth val="0"/>
          <c:extLst>
            <c:ext xmlns:c16="http://schemas.microsoft.com/office/drawing/2014/chart" uri="{C3380CC4-5D6E-409C-BE32-E72D297353CC}">
              <c16:uniqueId val="{00000000-A1C3-46A9-8D41-1845F94E1F7C}"/>
            </c:ext>
          </c:extLst>
        </c:ser>
        <c:dLbls>
          <c:showLegendKey val="0"/>
          <c:showVal val="0"/>
          <c:showCatName val="0"/>
          <c:showSerName val="0"/>
          <c:showPercent val="0"/>
          <c:showBubbleSize val="0"/>
        </c:dLbls>
        <c:smooth val="0"/>
        <c:axId val="-1786477568"/>
        <c:axId val="-1786491168"/>
      </c:lineChart>
      <c:catAx>
        <c:axId val="-1786477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s-ES"/>
          </a:p>
        </c:txPr>
        <c:crossAx val="-1786491168"/>
        <c:crosses val="autoZero"/>
        <c:auto val="1"/>
        <c:lblAlgn val="ctr"/>
        <c:lblOffset val="100"/>
        <c:noMultiLvlLbl val="0"/>
      </c:catAx>
      <c:valAx>
        <c:axId val="-178649116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s-ES"/>
          </a:p>
        </c:txPr>
        <c:crossAx val="-1786477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600" noProof="0" dirty="0">
                <a:solidFill>
                  <a:schemeClr val="tx1">
                    <a:lumMod val="50000"/>
                  </a:schemeClr>
                </a:solidFill>
              </a:rPr>
              <a:t>CTR Promedio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Summary!$I$43</c:f>
              <c:strCache>
                <c:ptCount val="1"/>
                <c:pt idx="0">
                  <c:v>Avg. CTR</c:v>
                </c:pt>
              </c:strCache>
            </c:strRef>
          </c:tx>
          <c:spPr>
            <a:solidFill>
              <a:schemeClr val="bg2"/>
            </a:solidFill>
            <a:ln>
              <a:noFill/>
            </a:ln>
            <a:effectLst/>
          </c:spPr>
          <c:invertIfNegative val="0"/>
          <c:cat>
            <c:strRef>
              <c:f>Summary!$H$44:$H$52</c:f>
              <c:strCache>
                <c:ptCount val="9"/>
                <c:pt idx="0">
                  <c:v>Text Ad + LEX</c:v>
                </c:pt>
                <c:pt idx="1">
                  <c:v>Text Ad + Multiple Ad Extensions </c:v>
                </c:pt>
                <c:pt idx="2">
                  <c:v>Text Ad + ESL</c:v>
                </c:pt>
                <c:pt idx="3">
                  <c:v>Text Ad + CEX</c:v>
                </c:pt>
                <c:pt idx="4">
                  <c:v>Text Ad + Image</c:v>
                </c:pt>
                <c:pt idx="5">
                  <c:v>Text Ad + SL</c:v>
                </c:pt>
                <c:pt idx="6">
                  <c:v>Text Ad + App</c:v>
                </c:pt>
                <c:pt idx="7">
                  <c:v>Text Ad</c:v>
                </c:pt>
                <c:pt idx="8">
                  <c:v>Grand Total</c:v>
                </c:pt>
              </c:strCache>
            </c:strRef>
          </c:cat>
          <c:val>
            <c:numRef>
              <c:f>Summary!$I$44:$I$52</c:f>
              <c:numCache>
                <c:formatCode>0%</c:formatCode>
                <c:ptCount val="9"/>
                <c:pt idx="0">
                  <c:v>0.15780585803295871</c:v>
                </c:pt>
                <c:pt idx="1">
                  <c:v>0.15436488249453356</c:v>
                </c:pt>
                <c:pt idx="2">
                  <c:v>0.1342101749621312</c:v>
                </c:pt>
                <c:pt idx="3">
                  <c:v>0.12251343259095197</c:v>
                </c:pt>
                <c:pt idx="4">
                  <c:v>8.8888888888888892E-2</c:v>
                </c:pt>
                <c:pt idx="5">
                  <c:v>4.0502153141192321E-2</c:v>
                </c:pt>
                <c:pt idx="6">
                  <c:v>2.6599252582985271E-2</c:v>
                </c:pt>
                <c:pt idx="7">
                  <c:v>1.4658225736145971E-2</c:v>
                </c:pt>
                <c:pt idx="8">
                  <c:v>3.6954074274217076E-2</c:v>
                </c:pt>
              </c:numCache>
            </c:numRef>
          </c:val>
          <c:extLst>
            <c:ext xmlns:c16="http://schemas.microsoft.com/office/drawing/2014/chart" uri="{C3380CC4-5D6E-409C-BE32-E72D297353CC}">
              <c16:uniqueId val="{00000000-BA2A-4BE3-AD0D-652D5BD7C92A}"/>
            </c:ext>
          </c:extLst>
        </c:ser>
        <c:dLbls>
          <c:showLegendKey val="0"/>
          <c:showVal val="0"/>
          <c:showCatName val="0"/>
          <c:showSerName val="0"/>
          <c:showPercent val="0"/>
          <c:showBubbleSize val="0"/>
        </c:dLbls>
        <c:gapWidth val="219"/>
        <c:overlap val="-27"/>
        <c:axId val="2017423472"/>
        <c:axId val="1553119344"/>
      </c:barChart>
      <c:catAx>
        <c:axId val="201742347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n-lt"/>
                <a:ea typeface="+mn-ea"/>
                <a:cs typeface="+mn-cs"/>
              </a:defRPr>
            </a:pPr>
            <a:endParaRPr lang="es-ES"/>
          </a:p>
        </c:txPr>
        <c:crossAx val="1553119344"/>
        <c:crosses val="autoZero"/>
        <c:auto val="1"/>
        <c:lblAlgn val="ctr"/>
        <c:lblOffset val="100"/>
        <c:noMultiLvlLbl val="0"/>
      </c:catAx>
      <c:valAx>
        <c:axId val="15531193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s-ES"/>
          </a:p>
        </c:txPr>
        <c:crossAx val="2017423472"/>
        <c:crosses val="autoZero"/>
        <c:crossBetween val="between"/>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solidFill>
            <a:ln w="44450">
              <a:noFill/>
            </a:ln>
            <a:effectLst/>
          </c:spPr>
          <c:invertIfNegative val="0"/>
          <c:dPt>
            <c:idx val="12"/>
            <c:invertIfNegative val="0"/>
            <c:bubble3D val="0"/>
            <c:spPr>
              <a:noFill/>
              <a:ln w="15875">
                <a:solidFill>
                  <a:schemeClr val="bg2"/>
                </a:solidFill>
                <a:prstDash val="sysDash"/>
              </a:ln>
              <a:effectLst/>
            </c:spPr>
            <c:extLst>
              <c:ext xmlns:c16="http://schemas.microsoft.com/office/drawing/2014/chart" uri="{C3380CC4-5D6E-409C-BE32-E72D297353CC}">
                <c16:uniqueId val="{00000001-A6D5-4DC9-A793-1E0085235D51}"/>
              </c:ext>
            </c:extLst>
          </c:dPt>
          <c:cat>
            <c:numRef>
              <c:f>Searches!$E$11:$E$23</c:f>
              <c:numCache>
                <c:formatCode>mmm\-yy</c:formatCode>
                <c:ptCount val="13"/>
                <c:pt idx="0">
                  <c:v>41913</c:v>
                </c:pt>
                <c:pt idx="1">
                  <c:v>41944</c:v>
                </c:pt>
                <c:pt idx="2">
                  <c:v>41974</c:v>
                </c:pt>
                <c:pt idx="3">
                  <c:v>42005</c:v>
                </c:pt>
                <c:pt idx="4">
                  <c:v>42036</c:v>
                </c:pt>
                <c:pt idx="5">
                  <c:v>42064</c:v>
                </c:pt>
                <c:pt idx="6">
                  <c:v>42095</c:v>
                </c:pt>
                <c:pt idx="7">
                  <c:v>42125</c:v>
                </c:pt>
                <c:pt idx="8">
                  <c:v>42156</c:v>
                </c:pt>
                <c:pt idx="9">
                  <c:v>42186</c:v>
                </c:pt>
                <c:pt idx="10">
                  <c:v>42217</c:v>
                </c:pt>
                <c:pt idx="11">
                  <c:v>42248</c:v>
                </c:pt>
                <c:pt idx="12">
                  <c:v>42278</c:v>
                </c:pt>
              </c:numCache>
            </c:numRef>
          </c:cat>
          <c:val>
            <c:numRef>
              <c:f>Searches!$F$11:$F$23</c:f>
              <c:numCache>
                <c:formatCode>0%</c:formatCode>
                <c:ptCount val="13"/>
                <c:pt idx="0">
                  <c:v>0.92663364714481955</c:v>
                </c:pt>
                <c:pt idx="1">
                  <c:v>0.87432085450118169</c:v>
                </c:pt>
                <c:pt idx="2">
                  <c:v>0.82321024308284796</c:v>
                </c:pt>
                <c:pt idx="3">
                  <c:v>0.91454072816735021</c:v>
                </c:pt>
                <c:pt idx="4">
                  <c:v>0.86076892105495317</c:v>
                </c:pt>
                <c:pt idx="5">
                  <c:v>1.0461895219731054</c:v>
                </c:pt>
                <c:pt idx="6">
                  <c:v>0.9833457703770182</c:v>
                </c:pt>
                <c:pt idx="7">
                  <c:v>1.0048911078785854</c:v>
                </c:pt>
                <c:pt idx="8">
                  <c:v>1.1208828908067363</c:v>
                </c:pt>
                <c:pt idx="9">
                  <c:v>1.1676127442884121</c:v>
                </c:pt>
                <c:pt idx="10">
                  <c:v>1.1472955897248129</c:v>
                </c:pt>
                <c:pt idx="11">
                  <c:v>1.130307981000177</c:v>
                </c:pt>
                <c:pt idx="12">
                  <c:v>1.1200000000000001</c:v>
                </c:pt>
              </c:numCache>
            </c:numRef>
          </c:val>
          <c:extLst>
            <c:ext xmlns:c16="http://schemas.microsoft.com/office/drawing/2014/chart" uri="{C3380CC4-5D6E-409C-BE32-E72D297353CC}">
              <c16:uniqueId val="{00000000-A6D5-4DC9-A793-1E0085235D51}"/>
            </c:ext>
          </c:extLst>
        </c:ser>
        <c:dLbls>
          <c:showLegendKey val="0"/>
          <c:showVal val="0"/>
          <c:showCatName val="0"/>
          <c:showSerName val="0"/>
          <c:showPercent val="0"/>
          <c:showBubbleSize val="0"/>
        </c:dLbls>
        <c:gapWidth val="153"/>
        <c:overlap val="-27"/>
        <c:axId val="492495920"/>
        <c:axId val="492498216"/>
      </c:barChart>
      <c:dateAx>
        <c:axId val="492495920"/>
        <c:scaling>
          <c:orientation val="minMax"/>
        </c:scaling>
        <c:delete val="0"/>
        <c:axPos val="b"/>
        <c:numFmt formatCode="mmm\-yy"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bg2">
                    <a:lumMod val="50000"/>
                  </a:schemeClr>
                </a:solidFill>
                <a:latin typeface="+mn-lt"/>
                <a:ea typeface="+mn-ea"/>
                <a:cs typeface="+mn-cs"/>
              </a:defRPr>
            </a:pPr>
            <a:endParaRPr lang="es-ES"/>
          </a:p>
        </c:txPr>
        <c:crossAx val="492498216"/>
        <c:crosses val="autoZero"/>
        <c:auto val="1"/>
        <c:lblOffset val="100"/>
        <c:baseTimeUnit val="months"/>
      </c:dateAx>
      <c:valAx>
        <c:axId val="492498216"/>
        <c:scaling>
          <c:orientation val="minMax"/>
          <c:max val="1.2"/>
          <c:min val="0.8"/>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2">
                    <a:lumMod val="50000"/>
                  </a:schemeClr>
                </a:solidFill>
                <a:latin typeface="+mn-lt"/>
                <a:ea typeface="+mn-ea"/>
                <a:cs typeface="+mn-cs"/>
              </a:defRPr>
            </a:pPr>
            <a:endParaRPr lang="es-ES"/>
          </a:p>
        </c:txPr>
        <c:crossAx val="492495920"/>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Sheet8!$M$2</c:f>
              <c:strCache>
                <c:ptCount val="1"/>
                <c:pt idx="0">
                  <c:v>Car Hire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Sheet8!$N$2:$Q$2</c:f>
              <c:numCache>
                <c:formatCode>0%</c:formatCode>
                <c:ptCount val="4"/>
                <c:pt idx="0">
                  <c:v>1.0030372996339628E-2</c:v>
                </c:pt>
                <c:pt idx="1">
                  <c:v>1.0877404955449629E-2</c:v>
                </c:pt>
                <c:pt idx="2">
                  <c:v>1.0611390723806935E-2</c:v>
                </c:pt>
                <c:pt idx="3">
                  <c:v>1.0119963935272711E-2</c:v>
                </c:pt>
              </c:numCache>
            </c:numRef>
          </c:val>
          <c:extLst>
            <c:ext xmlns:c16="http://schemas.microsoft.com/office/drawing/2014/chart" uri="{C3380CC4-5D6E-409C-BE32-E72D297353CC}">
              <c16:uniqueId val="{00000000-4F0E-4981-A97F-4BE2E51A15CB}"/>
            </c:ext>
          </c:extLst>
        </c:ser>
        <c:ser>
          <c:idx val="1"/>
          <c:order val="1"/>
          <c:tx>
            <c:strRef>
              <c:f>Sheet8!$M$3</c:f>
              <c:strCache>
                <c:ptCount val="1"/>
                <c:pt idx="0">
                  <c:v>Cruises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Sheet8!$N$3:$Q$3</c:f>
              <c:numCache>
                <c:formatCode>0%</c:formatCode>
                <c:ptCount val="4"/>
                <c:pt idx="0">
                  <c:v>9.1780973705920775E-3</c:v>
                </c:pt>
                <c:pt idx="1">
                  <c:v>9.0812156933434123E-3</c:v>
                </c:pt>
                <c:pt idx="2">
                  <c:v>8.0359590844332404E-3</c:v>
                </c:pt>
                <c:pt idx="3">
                  <c:v>6.1538794646397868E-3</c:v>
                </c:pt>
              </c:numCache>
            </c:numRef>
          </c:val>
          <c:extLst>
            <c:ext xmlns:c16="http://schemas.microsoft.com/office/drawing/2014/chart" uri="{C3380CC4-5D6E-409C-BE32-E72D297353CC}">
              <c16:uniqueId val="{00000001-4F0E-4981-A97F-4BE2E51A15CB}"/>
            </c:ext>
          </c:extLst>
        </c:ser>
        <c:ser>
          <c:idx val="2"/>
          <c:order val="2"/>
          <c:tx>
            <c:strRef>
              <c:f>Sheet8!$M$4</c:f>
              <c:strCache>
                <c:ptCount val="1"/>
                <c:pt idx="0">
                  <c:v>Flights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Sheet8!$N$4:$Q$4</c:f>
              <c:numCache>
                <c:formatCode>0%</c:formatCode>
                <c:ptCount val="4"/>
                <c:pt idx="0">
                  <c:v>0.21006624829550807</c:v>
                </c:pt>
                <c:pt idx="1">
                  <c:v>0.20037787884222591</c:v>
                </c:pt>
                <c:pt idx="2">
                  <c:v>0.19998436601886935</c:v>
                </c:pt>
                <c:pt idx="3">
                  <c:v>0.22147988233541469</c:v>
                </c:pt>
              </c:numCache>
            </c:numRef>
          </c:val>
          <c:extLst>
            <c:ext xmlns:c16="http://schemas.microsoft.com/office/drawing/2014/chart" uri="{C3380CC4-5D6E-409C-BE32-E72D297353CC}">
              <c16:uniqueId val="{00000002-4F0E-4981-A97F-4BE2E51A15CB}"/>
            </c:ext>
          </c:extLst>
        </c:ser>
        <c:ser>
          <c:idx val="3"/>
          <c:order val="3"/>
          <c:tx>
            <c:strRef>
              <c:f>Sheet8!$M$5</c:f>
              <c:strCache>
                <c:ptCount val="1"/>
                <c:pt idx="0">
                  <c:v>Holidays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Sheet8!$N$5:$Q$5</c:f>
              <c:numCache>
                <c:formatCode>0%</c:formatCode>
                <c:ptCount val="4"/>
                <c:pt idx="0">
                  <c:v>0.24290685780545196</c:v>
                </c:pt>
                <c:pt idx="1">
                  <c:v>0.23904084131481418</c:v>
                </c:pt>
                <c:pt idx="2">
                  <c:v>0.2394218952745944</c:v>
                </c:pt>
                <c:pt idx="3">
                  <c:v>0.24708174365566518</c:v>
                </c:pt>
              </c:numCache>
            </c:numRef>
          </c:val>
          <c:extLst>
            <c:ext xmlns:c16="http://schemas.microsoft.com/office/drawing/2014/chart" uri="{C3380CC4-5D6E-409C-BE32-E72D297353CC}">
              <c16:uniqueId val="{00000003-4F0E-4981-A97F-4BE2E51A15CB}"/>
            </c:ext>
          </c:extLst>
        </c:ser>
        <c:ser>
          <c:idx val="4"/>
          <c:order val="4"/>
          <c:tx>
            <c:strRef>
              <c:f>Sheet8!$M$6</c:f>
              <c:strCache>
                <c:ptCount val="1"/>
                <c:pt idx="0">
                  <c:v>Lodgings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Sheet8!$N$6:$Q$6</c:f>
              <c:numCache>
                <c:formatCode>0%</c:formatCode>
                <c:ptCount val="4"/>
                <c:pt idx="0">
                  <c:v>0.44243331334724845</c:v>
                </c:pt>
                <c:pt idx="1">
                  <c:v>0.44978497914510779</c:v>
                </c:pt>
                <c:pt idx="2">
                  <c:v>0.45081906751885009</c:v>
                </c:pt>
                <c:pt idx="3">
                  <c:v>0.41871068364592645</c:v>
                </c:pt>
              </c:numCache>
            </c:numRef>
          </c:val>
          <c:extLst>
            <c:ext xmlns:c16="http://schemas.microsoft.com/office/drawing/2014/chart" uri="{C3380CC4-5D6E-409C-BE32-E72D297353CC}">
              <c16:uniqueId val="{00000004-4F0E-4981-A97F-4BE2E51A15CB}"/>
            </c:ext>
          </c:extLst>
        </c:ser>
        <c:ser>
          <c:idx val="5"/>
          <c:order val="5"/>
          <c:tx>
            <c:strRef>
              <c:f>Sheet8!$M$7</c:f>
              <c:strCache>
                <c:ptCount val="1"/>
                <c:pt idx="0">
                  <c:v>Other Transportation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Sheet8!$N$7:$Q$7</c:f>
              <c:numCache>
                <c:formatCode>0%</c:formatCode>
                <c:ptCount val="4"/>
                <c:pt idx="0">
                  <c:v>1.4353915995329567E-2</c:v>
                </c:pt>
                <c:pt idx="1">
                  <c:v>1.5188076876535802E-2</c:v>
                </c:pt>
                <c:pt idx="2">
                  <c:v>1.4053186154323631E-2</c:v>
                </c:pt>
                <c:pt idx="3">
                  <c:v>1.5298325946151907E-2</c:v>
                </c:pt>
              </c:numCache>
            </c:numRef>
          </c:val>
          <c:extLst>
            <c:ext xmlns:c16="http://schemas.microsoft.com/office/drawing/2014/chart" uri="{C3380CC4-5D6E-409C-BE32-E72D297353CC}">
              <c16:uniqueId val="{00000005-4F0E-4981-A97F-4BE2E51A15CB}"/>
            </c:ext>
          </c:extLst>
        </c:ser>
        <c:ser>
          <c:idx val="6"/>
          <c:order val="6"/>
          <c:tx>
            <c:strRef>
              <c:f>Sheet8!$M$8</c:f>
              <c:strCache>
                <c:ptCount val="1"/>
                <c:pt idx="0">
                  <c:v>Trains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Sheet8!$N$8:$Q$8</c:f>
              <c:numCache>
                <c:formatCode>0%</c:formatCode>
                <c:ptCount val="4"/>
                <c:pt idx="0">
                  <c:v>3.8498087243887258E-2</c:v>
                </c:pt>
                <c:pt idx="1">
                  <c:v>4.0051009769656164E-2</c:v>
                </c:pt>
                <c:pt idx="2">
                  <c:v>3.7769054088471629E-2</c:v>
                </c:pt>
                <c:pt idx="3">
                  <c:v>4.3236722195457926E-2</c:v>
                </c:pt>
              </c:numCache>
            </c:numRef>
          </c:val>
          <c:extLst>
            <c:ext xmlns:c16="http://schemas.microsoft.com/office/drawing/2014/chart" uri="{C3380CC4-5D6E-409C-BE32-E72D297353CC}">
              <c16:uniqueId val="{00000006-4F0E-4981-A97F-4BE2E51A15CB}"/>
            </c:ext>
          </c:extLst>
        </c:ser>
        <c:ser>
          <c:idx val="7"/>
          <c:order val="7"/>
          <c:tx>
            <c:strRef>
              <c:f>Sheet8!$M$9</c:f>
              <c:strCache>
                <c:ptCount val="1"/>
                <c:pt idx="0">
                  <c:v>Travel Info</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Sheet8!$N$1:$Q$1</c:f>
              <c:strCache>
                <c:ptCount val="4"/>
                <c:pt idx="0">
                  <c:v>June</c:v>
                </c:pt>
                <c:pt idx="1">
                  <c:v>July</c:v>
                </c:pt>
                <c:pt idx="2">
                  <c:v>August</c:v>
                </c:pt>
                <c:pt idx="3">
                  <c:v>September</c:v>
                </c:pt>
              </c:strCache>
            </c:strRef>
          </c:cat>
          <c:val>
            <c:numRef>
              <c:f>Sheet8!$N$9:$Q$9</c:f>
              <c:numCache>
                <c:formatCode>0%</c:formatCode>
                <c:ptCount val="4"/>
                <c:pt idx="0">
                  <c:v>3.2533106945642987E-2</c:v>
                </c:pt>
                <c:pt idx="1">
                  <c:v>3.5598593402867112E-2</c:v>
                </c:pt>
                <c:pt idx="2">
                  <c:v>3.9305081136650738E-2</c:v>
                </c:pt>
                <c:pt idx="3">
                  <c:v>3.791879882147136E-2</c:v>
                </c:pt>
              </c:numCache>
            </c:numRef>
          </c:val>
          <c:extLst>
            <c:ext xmlns:c16="http://schemas.microsoft.com/office/drawing/2014/chart" uri="{C3380CC4-5D6E-409C-BE32-E72D297353CC}">
              <c16:uniqueId val="{00000007-4F0E-4981-A97F-4BE2E51A15CB}"/>
            </c:ext>
          </c:extLst>
        </c:ser>
        <c:dLbls>
          <c:dLblPos val="ctr"/>
          <c:showLegendKey val="0"/>
          <c:showVal val="1"/>
          <c:showCatName val="0"/>
          <c:showSerName val="0"/>
          <c:showPercent val="0"/>
          <c:showBubbleSize val="0"/>
        </c:dLbls>
        <c:gapWidth val="79"/>
        <c:overlap val="100"/>
        <c:axId val="1022004584"/>
        <c:axId val="1022003928"/>
      </c:barChart>
      <c:catAx>
        <c:axId val="1022004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50000"/>
                  </a:schemeClr>
                </a:solidFill>
                <a:latin typeface="+mn-lt"/>
                <a:ea typeface="+mn-ea"/>
                <a:cs typeface="+mn-cs"/>
              </a:defRPr>
            </a:pPr>
            <a:endParaRPr lang="es-ES"/>
          </a:p>
        </c:txPr>
        <c:crossAx val="1022003928"/>
        <c:crosses val="autoZero"/>
        <c:auto val="1"/>
        <c:lblAlgn val="ctr"/>
        <c:lblOffset val="100"/>
        <c:noMultiLvlLbl val="0"/>
      </c:catAx>
      <c:valAx>
        <c:axId val="1022003928"/>
        <c:scaling>
          <c:orientation val="minMax"/>
        </c:scaling>
        <c:delete val="1"/>
        <c:axPos val="l"/>
        <c:numFmt formatCode="0%" sourceLinked="1"/>
        <c:majorTickMark val="none"/>
        <c:minorTickMark val="none"/>
        <c:tickLblPos val="nextTo"/>
        <c:crossAx val="1022004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737373">
                    <a:lumMod val="65000"/>
                    <a:lumOff val="35000"/>
                  </a:srgbClr>
                </a:solidFill>
                <a:latin typeface="+mn-lt"/>
                <a:ea typeface="+mn-ea"/>
                <a:cs typeface="+mn-cs"/>
              </a:defRPr>
            </a:pPr>
            <a:r>
              <a:rPr lang="en-IE" sz="1400" b="0" i="0" u="none" strike="noStrike" kern="1200" spc="0" baseline="0" dirty="0" err="1">
                <a:solidFill>
                  <a:schemeClr val="tx1">
                    <a:lumMod val="50000"/>
                  </a:schemeClr>
                </a:solidFill>
                <a:latin typeface="+mn-lt"/>
                <a:ea typeface="+mn-ea"/>
                <a:cs typeface="+mn-cs"/>
              </a:rPr>
              <a:t>Crecimiento</a:t>
            </a:r>
            <a:r>
              <a:rPr lang="en-IE" sz="1400" b="0" i="0" u="none" strike="noStrike" kern="1200" spc="0" baseline="0" dirty="0">
                <a:solidFill>
                  <a:schemeClr val="tx1">
                    <a:lumMod val="50000"/>
                  </a:schemeClr>
                </a:solidFill>
                <a:latin typeface="+mn-lt"/>
                <a:ea typeface="+mn-ea"/>
                <a:cs typeface="+mn-cs"/>
              </a:rPr>
              <a:t> annual de Oct-14 a Oct-15</a:t>
            </a:r>
            <a:endParaRPr lang="es-ES" sz="1400" b="0" i="0" u="none" strike="noStrike" kern="1200" spc="0" baseline="0" dirty="0">
              <a:solidFill>
                <a:schemeClr val="tx1">
                  <a:lumMod val="50000"/>
                </a:schemeClr>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737373">
                    <a:lumMod val="65000"/>
                    <a:lumOff val="35000"/>
                  </a:srgbClr>
                </a:solidFill>
                <a:latin typeface="+mn-lt"/>
                <a:ea typeface="+mn-ea"/>
                <a:cs typeface="+mn-cs"/>
              </a:defRPr>
            </a:pPr>
            <a:endParaRPr lang="en-IE" dirty="0">
              <a:solidFill>
                <a:schemeClr val="tx1">
                  <a:lumMod val="50000"/>
                </a:schemeClr>
              </a:solidFill>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737373">
                  <a:lumMod val="65000"/>
                  <a:lumOff val="35000"/>
                </a:srgbClr>
              </a:solidFill>
              <a:latin typeface="+mn-lt"/>
              <a:ea typeface="+mn-ea"/>
              <a:cs typeface="+mn-cs"/>
            </a:defRPr>
          </a:pPr>
          <a:endParaRPr lang="es-ES"/>
        </a:p>
      </c:txPr>
    </c:title>
    <c:autoTitleDeleted val="0"/>
    <c:plotArea>
      <c:layout/>
      <c:barChart>
        <c:barDir val="col"/>
        <c:grouping val="clustered"/>
        <c:varyColors val="0"/>
        <c:ser>
          <c:idx val="1"/>
          <c:order val="0"/>
          <c:tx>
            <c:strRef>
              <c:f>Sheet1!$C$10</c:f>
              <c:strCache>
                <c:ptCount val="1"/>
                <c:pt idx="0">
                  <c:v>YoY Growth</c:v>
                </c:pt>
              </c:strCache>
            </c:strRef>
          </c:tx>
          <c:spPr>
            <a:noFill/>
            <a:ln>
              <a:solidFill>
                <a:schemeClr val="bg2"/>
              </a:solidFill>
              <a:prstDash val="dash"/>
            </a:ln>
            <a:effectLst/>
          </c:spPr>
          <c:invertIfNegative val="0"/>
          <c:dPt>
            <c:idx val="0"/>
            <c:invertIfNegative val="0"/>
            <c:bubble3D val="0"/>
            <c:spPr>
              <a:solidFill>
                <a:schemeClr val="bg2"/>
              </a:solidFill>
              <a:ln>
                <a:noFill/>
                <a:prstDash val="dash"/>
              </a:ln>
              <a:effectLst/>
            </c:spPr>
            <c:extLst>
              <c:ext xmlns:c16="http://schemas.microsoft.com/office/drawing/2014/chart" uri="{C3380CC4-5D6E-409C-BE32-E72D297353CC}">
                <c16:uniqueId val="{00000001-105B-4D0E-B255-BEF4EFF7856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Sheet1!$A$11:$A$19</c:f>
              <c:strCache>
                <c:ptCount val="9"/>
                <c:pt idx="0">
                  <c:v>All Up Travel</c:v>
                </c:pt>
                <c:pt idx="1">
                  <c:v>Lodgings</c:v>
                </c:pt>
                <c:pt idx="2">
                  <c:v>Holidays</c:v>
                </c:pt>
                <c:pt idx="3">
                  <c:v>Flights</c:v>
                </c:pt>
                <c:pt idx="4">
                  <c:v>Trains</c:v>
                </c:pt>
                <c:pt idx="5">
                  <c:v>Travel Information</c:v>
                </c:pt>
                <c:pt idx="6">
                  <c:v>Other Transportation</c:v>
                </c:pt>
                <c:pt idx="7">
                  <c:v>Car Hire</c:v>
                </c:pt>
                <c:pt idx="8">
                  <c:v>Cruises</c:v>
                </c:pt>
              </c:strCache>
            </c:strRef>
          </c:cat>
          <c:val>
            <c:numRef>
              <c:f>Sheet1!$C$11:$C$19</c:f>
              <c:numCache>
                <c:formatCode>0%</c:formatCode>
                <c:ptCount val="9"/>
                <c:pt idx="0">
                  <c:v>0.21</c:v>
                </c:pt>
                <c:pt idx="1">
                  <c:v>0.14000000000000001</c:v>
                </c:pt>
                <c:pt idx="2">
                  <c:v>0.16</c:v>
                </c:pt>
                <c:pt idx="3">
                  <c:v>0.46</c:v>
                </c:pt>
                <c:pt idx="4">
                  <c:v>0.22</c:v>
                </c:pt>
                <c:pt idx="5">
                  <c:v>0.13</c:v>
                </c:pt>
                <c:pt idx="6">
                  <c:v>0.1</c:v>
                </c:pt>
                <c:pt idx="7">
                  <c:v>0.28000000000000003</c:v>
                </c:pt>
                <c:pt idx="8">
                  <c:v>0.05</c:v>
                </c:pt>
              </c:numCache>
            </c:numRef>
          </c:val>
          <c:extLst>
            <c:ext xmlns:c16="http://schemas.microsoft.com/office/drawing/2014/chart" uri="{C3380CC4-5D6E-409C-BE32-E72D297353CC}">
              <c16:uniqueId val="{00000002-105B-4D0E-B255-BEF4EFF78564}"/>
            </c:ext>
          </c:extLst>
        </c:ser>
        <c:dLbls>
          <c:showLegendKey val="0"/>
          <c:showVal val="0"/>
          <c:showCatName val="0"/>
          <c:showSerName val="0"/>
          <c:showPercent val="0"/>
          <c:showBubbleSize val="0"/>
        </c:dLbls>
        <c:gapWidth val="219"/>
        <c:overlap val="-27"/>
        <c:axId val="482302776"/>
        <c:axId val="482305072"/>
      </c:barChart>
      <c:catAx>
        <c:axId val="48230277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s-ES"/>
          </a:p>
        </c:txPr>
        <c:crossAx val="482305072"/>
        <c:crosses val="autoZero"/>
        <c:auto val="1"/>
        <c:lblAlgn val="ctr"/>
        <c:lblOffset val="100"/>
        <c:noMultiLvlLbl val="0"/>
      </c:catAx>
      <c:valAx>
        <c:axId val="482305072"/>
        <c:scaling>
          <c:orientation val="minMax"/>
          <c:max val="0.5"/>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s-ES"/>
          </a:p>
        </c:txPr>
        <c:crossAx val="48230277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75000"/>
                  </a:schemeClr>
                </a:solidFill>
                <a:latin typeface="+mn-lt"/>
                <a:ea typeface="+mn-ea"/>
                <a:cs typeface="+mn-cs"/>
              </a:defRPr>
            </a:pPr>
            <a:r>
              <a:rPr lang="es-ES" sz="1400" noProof="0" dirty="0">
                <a:solidFill>
                  <a:schemeClr val="tx1">
                    <a:lumMod val="50000"/>
                  </a:schemeClr>
                </a:solidFill>
              </a:rPr>
              <a:t>Búsquedas</a:t>
            </a:r>
            <a:r>
              <a:rPr lang="es-ES" sz="1400" baseline="0" noProof="0" dirty="0">
                <a:solidFill>
                  <a:schemeClr val="tx1">
                    <a:lumMod val="50000"/>
                  </a:schemeClr>
                </a:solidFill>
              </a:rPr>
              <a:t> de viaje </a:t>
            </a:r>
            <a:r>
              <a:rPr lang="es-ES" sz="1400" noProof="0" dirty="0">
                <a:solidFill>
                  <a:schemeClr val="tx1">
                    <a:lumMod val="50000"/>
                  </a:schemeClr>
                </a:solidFill>
              </a:rPr>
              <a:t>– dispositivo dividido</a:t>
            </a:r>
            <a:r>
              <a:rPr lang="es-ES" sz="1400" baseline="0" noProof="0" dirty="0">
                <a:solidFill>
                  <a:schemeClr val="tx1">
                    <a:lumMod val="50000"/>
                  </a:schemeClr>
                </a:solidFill>
              </a:rPr>
              <a:t> por subcategoría </a:t>
            </a:r>
            <a:r>
              <a:rPr lang="es-ES" sz="1400" noProof="0" dirty="0">
                <a:solidFill>
                  <a:schemeClr val="tx1">
                    <a:lumMod val="50000"/>
                  </a:schemeClr>
                </a:solidFill>
              </a:rPr>
              <a:t>(Junio a sept</a:t>
            </a:r>
            <a:r>
              <a:rPr lang="es-ES" sz="1400" baseline="0" noProof="0" dirty="0">
                <a:solidFill>
                  <a:schemeClr val="tx1">
                    <a:lumMod val="50000"/>
                  </a:schemeClr>
                </a:solidFill>
              </a:rPr>
              <a:t> 2015)</a:t>
            </a:r>
            <a:endParaRPr lang="es-ES" sz="1400" noProof="0" dirty="0">
              <a:solidFill>
                <a:schemeClr val="tx1">
                  <a:lumMod val="50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75000"/>
                </a:schemeClr>
              </a:solidFill>
              <a:latin typeface="+mn-lt"/>
              <a:ea typeface="+mn-ea"/>
              <a:cs typeface="+mn-cs"/>
            </a:defRPr>
          </a:pPr>
          <a:endParaRPr lang="es-ES"/>
        </a:p>
      </c:txPr>
    </c:title>
    <c:autoTitleDeleted val="0"/>
    <c:plotArea>
      <c:layout/>
      <c:barChart>
        <c:barDir val="bar"/>
        <c:grouping val="stacked"/>
        <c:varyColors val="0"/>
        <c:ser>
          <c:idx val="0"/>
          <c:order val="0"/>
          <c:tx>
            <c:strRef>
              <c:f>Sheet9!$B$1</c:f>
              <c:strCache>
                <c:ptCount val="1"/>
                <c:pt idx="0">
                  <c:v>Mobile</c:v>
                </c:pt>
              </c:strCache>
            </c:strRef>
          </c:tx>
          <c:spPr>
            <a:solidFill>
              <a:schemeClr val="tx1"/>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Sheet9!$A$2:$A$10</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Sheet9!$B$2:$B$10</c:f>
              <c:numCache>
                <c:formatCode>0%</c:formatCode>
                <c:ptCount val="9"/>
                <c:pt idx="0">
                  <c:v>0.2</c:v>
                </c:pt>
                <c:pt idx="1">
                  <c:v>0.18689759277137996</c:v>
                </c:pt>
                <c:pt idx="2">
                  <c:v>0.15221474301852131</c:v>
                </c:pt>
                <c:pt idx="3">
                  <c:v>0.11253768714130007</c:v>
                </c:pt>
                <c:pt idx="4">
                  <c:v>0.18307151512232206</c:v>
                </c:pt>
                <c:pt idx="5">
                  <c:v>0.24636911855615057</c:v>
                </c:pt>
                <c:pt idx="6">
                  <c:v>0.23663767296743507</c:v>
                </c:pt>
                <c:pt idx="7">
                  <c:v>0.18984092641986727</c:v>
                </c:pt>
                <c:pt idx="8">
                  <c:v>0.27954050121651564</c:v>
                </c:pt>
              </c:numCache>
            </c:numRef>
          </c:val>
          <c:extLst>
            <c:ext xmlns:c16="http://schemas.microsoft.com/office/drawing/2014/chart" uri="{C3380CC4-5D6E-409C-BE32-E72D297353CC}">
              <c16:uniqueId val="{00000000-D5E7-4159-9309-798E0ACD3AFE}"/>
            </c:ext>
          </c:extLst>
        </c:ser>
        <c:ser>
          <c:idx val="1"/>
          <c:order val="1"/>
          <c:tx>
            <c:strRef>
              <c:f>Sheet9!$C$1</c:f>
              <c:strCache>
                <c:ptCount val="1"/>
                <c:pt idx="0">
                  <c:v>PC</c:v>
                </c:pt>
              </c:strCache>
            </c:strRef>
          </c:tx>
          <c:spPr>
            <a:solidFill>
              <a:schemeClr val="accent3"/>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Sheet9!$A$2:$A$10</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Sheet9!$C$2:$C$10</c:f>
              <c:numCache>
                <c:formatCode>0%</c:formatCode>
                <c:ptCount val="9"/>
                <c:pt idx="0">
                  <c:v>0.75</c:v>
                </c:pt>
                <c:pt idx="1">
                  <c:v>0.76054662705291853</c:v>
                </c:pt>
                <c:pt idx="2">
                  <c:v>0.78194617715202286</c:v>
                </c:pt>
                <c:pt idx="3">
                  <c:v>0.84597386493831328</c:v>
                </c:pt>
                <c:pt idx="4">
                  <c:v>0.76349725723091089</c:v>
                </c:pt>
                <c:pt idx="5">
                  <c:v>0.70025750078839566</c:v>
                </c:pt>
                <c:pt idx="6">
                  <c:v>0.72785589177007837</c:v>
                </c:pt>
                <c:pt idx="7">
                  <c:v>0.76688109532028048</c:v>
                </c:pt>
                <c:pt idx="8">
                  <c:v>0.67572462674402456</c:v>
                </c:pt>
              </c:numCache>
            </c:numRef>
          </c:val>
          <c:extLst>
            <c:ext xmlns:c16="http://schemas.microsoft.com/office/drawing/2014/chart" uri="{C3380CC4-5D6E-409C-BE32-E72D297353CC}">
              <c16:uniqueId val="{00000001-D5E7-4159-9309-798E0ACD3AFE}"/>
            </c:ext>
          </c:extLst>
        </c:ser>
        <c:ser>
          <c:idx val="2"/>
          <c:order val="2"/>
          <c:tx>
            <c:strRef>
              <c:f>Sheet9!$D$1</c:f>
              <c:strCache>
                <c:ptCount val="1"/>
                <c:pt idx="0">
                  <c:v>Tablet</c:v>
                </c:pt>
              </c:strCache>
            </c:strRef>
          </c:tx>
          <c:spPr>
            <a:solidFill>
              <a:schemeClr val="accent2"/>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Sheet9!$A$2:$A$10</c:f>
              <c:strCache>
                <c:ptCount val="9"/>
                <c:pt idx="0">
                  <c:v>All up Travel</c:v>
                </c:pt>
                <c:pt idx="1">
                  <c:v>Car Hire</c:v>
                </c:pt>
                <c:pt idx="2">
                  <c:v>Cruises</c:v>
                </c:pt>
                <c:pt idx="3">
                  <c:v>Flights</c:v>
                </c:pt>
                <c:pt idx="4">
                  <c:v>Holidays</c:v>
                </c:pt>
                <c:pt idx="5">
                  <c:v>Lodging</c:v>
                </c:pt>
                <c:pt idx="6">
                  <c:v>Other Transportation</c:v>
                </c:pt>
                <c:pt idx="7">
                  <c:v>Trains</c:v>
                </c:pt>
                <c:pt idx="8">
                  <c:v>Travel Information</c:v>
                </c:pt>
              </c:strCache>
            </c:strRef>
          </c:cat>
          <c:val>
            <c:numRef>
              <c:f>Sheet9!$D$2:$D$10</c:f>
              <c:numCache>
                <c:formatCode>0%</c:formatCode>
                <c:ptCount val="9"/>
                <c:pt idx="0">
                  <c:v>0.05</c:v>
                </c:pt>
                <c:pt idx="1">
                  <c:v>5.2555780175701554E-2</c:v>
                </c:pt>
                <c:pt idx="2">
                  <c:v>6.5839079829455874E-2</c:v>
                </c:pt>
                <c:pt idx="3">
                  <c:v>4.1488447920386702E-2</c:v>
                </c:pt>
                <c:pt idx="4">
                  <c:v>5.3431227646767061E-2</c:v>
                </c:pt>
                <c:pt idx="5">
                  <c:v>5.3373380655453814E-2</c:v>
                </c:pt>
                <c:pt idx="6">
                  <c:v>3.5506435262486563E-2</c:v>
                </c:pt>
                <c:pt idx="7">
                  <c:v>4.3277978259852294E-2</c:v>
                </c:pt>
                <c:pt idx="8">
                  <c:v>4.4734872039459785E-2</c:v>
                </c:pt>
              </c:numCache>
            </c:numRef>
          </c:val>
          <c:extLst>
            <c:ext xmlns:c16="http://schemas.microsoft.com/office/drawing/2014/chart" uri="{C3380CC4-5D6E-409C-BE32-E72D297353CC}">
              <c16:uniqueId val="{00000002-D5E7-4159-9309-798E0ACD3AFE}"/>
            </c:ext>
          </c:extLst>
        </c:ser>
        <c:dLbls>
          <c:dLblPos val="ctr"/>
          <c:showLegendKey val="0"/>
          <c:showVal val="1"/>
          <c:showCatName val="0"/>
          <c:showSerName val="0"/>
          <c:showPercent val="0"/>
          <c:showBubbleSize val="0"/>
        </c:dLbls>
        <c:gapWidth val="78"/>
        <c:overlap val="100"/>
        <c:axId val="1022094128"/>
        <c:axId val="1022093472"/>
      </c:barChart>
      <c:catAx>
        <c:axId val="102209412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s-ES"/>
          </a:p>
        </c:txPr>
        <c:crossAx val="1022093472"/>
        <c:crosses val="autoZero"/>
        <c:auto val="1"/>
        <c:lblAlgn val="ctr"/>
        <c:lblOffset val="100"/>
        <c:noMultiLvlLbl val="0"/>
      </c:catAx>
      <c:valAx>
        <c:axId val="1022093472"/>
        <c:scaling>
          <c:orientation val="minMax"/>
          <c:max val="1"/>
        </c:scaling>
        <c:delete val="1"/>
        <c:axPos val="t"/>
        <c:numFmt formatCode="0%" sourceLinked="1"/>
        <c:majorTickMark val="none"/>
        <c:minorTickMark val="none"/>
        <c:tickLblPos val="nextTo"/>
        <c:crossAx val="1022094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baseline="0" noProof="0" dirty="0">
                <a:solidFill>
                  <a:schemeClr val="tx1">
                    <a:lumMod val="50000"/>
                  </a:schemeClr>
                </a:solidFill>
              </a:rPr>
              <a:t>Búsquedas de viaje – Tendencias por dispositivo (Junio a sept 2015)</a:t>
            </a:r>
            <a:endParaRPr lang="es-ES" noProof="0" dirty="0">
              <a:solidFill>
                <a:schemeClr val="tx1">
                  <a:lumMod val="50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Sheet9!$J$1</c:f>
              <c:strCache>
                <c:ptCount val="1"/>
                <c:pt idx="0">
                  <c:v>Mobile Indexed Volume</c:v>
                </c:pt>
              </c:strCache>
            </c:strRef>
          </c:tx>
          <c:spPr>
            <a:ln w="28575" cap="rnd">
              <a:solidFill>
                <a:schemeClr val="accent1"/>
              </a:solidFill>
              <a:round/>
            </a:ln>
            <a:effectLst/>
          </c:spPr>
          <c:marker>
            <c:symbol val="none"/>
          </c:marker>
          <c:cat>
            <c:strRef>
              <c:f>Sheet9!$I$2:$I$5</c:f>
              <c:strCache>
                <c:ptCount val="4"/>
                <c:pt idx="0">
                  <c:v>June 2015</c:v>
                </c:pt>
                <c:pt idx="1">
                  <c:v>July 2015</c:v>
                </c:pt>
                <c:pt idx="2">
                  <c:v>August 2015</c:v>
                </c:pt>
                <c:pt idx="3">
                  <c:v>September 2015</c:v>
                </c:pt>
              </c:strCache>
            </c:strRef>
          </c:cat>
          <c:val>
            <c:numRef>
              <c:f>Sheet9!$J$2:$J$5</c:f>
              <c:numCache>
                <c:formatCode>0%</c:formatCode>
                <c:ptCount val="4"/>
                <c:pt idx="0">
                  <c:v>0.84033400518283907</c:v>
                </c:pt>
                <c:pt idx="1">
                  <c:v>1.0526921969478837</c:v>
                </c:pt>
                <c:pt idx="2">
                  <c:v>1.2093291102792973</c:v>
                </c:pt>
                <c:pt idx="3">
                  <c:v>0.89764468758997984</c:v>
                </c:pt>
              </c:numCache>
            </c:numRef>
          </c:val>
          <c:smooth val="1"/>
          <c:extLst>
            <c:ext xmlns:c16="http://schemas.microsoft.com/office/drawing/2014/chart" uri="{C3380CC4-5D6E-409C-BE32-E72D297353CC}">
              <c16:uniqueId val="{00000000-9B8D-4ACB-BF60-6690BE07E842}"/>
            </c:ext>
          </c:extLst>
        </c:ser>
        <c:ser>
          <c:idx val="1"/>
          <c:order val="1"/>
          <c:tx>
            <c:strRef>
              <c:f>Sheet9!$K$1</c:f>
              <c:strCache>
                <c:ptCount val="1"/>
                <c:pt idx="0">
                  <c:v>PC Indexed Volume</c:v>
                </c:pt>
              </c:strCache>
            </c:strRef>
          </c:tx>
          <c:spPr>
            <a:ln w="28575" cap="rnd">
              <a:solidFill>
                <a:schemeClr val="accent2"/>
              </a:solidFill>
              <a:round/>
            </a:ln>
            <a:effectLst/>
          </c:spPr>
          <c:marker>
            <c:symbol val="none"/>
          </c:marker>
          <c:cat>
            <c:strRef>
              <c:f>Sheet9!$I$2:$I$5</c:f>
              <c:strCache>
                <c:ptCount val="4"/>
                <c:pt idx="0">
                  <c:v>June 2015</c:v>
                </c:pt>
                <c:pt idx="1">
                  <c:v>July 2015</c:v>
                </c:pt>
                <c:pt idx="2">
                  <c:v>August 2015</c:v>
                </c:pt>
                <c:pt idx="3">
                  <c:v>September 2015</c:v>
                </c:pt>
              </c:strCache>
            </c:strRef>
          </c:cat>
          <c:val>
            <c:numRef>
              <c:f>Sheet9!$K$2:$K$5</c:f>
              <c:numCache>
                <c:formatCode>0%</c:formatCode>
                <c:ptCount val="4"/>
                <c:pt idx="0">
                  <c:v>0.88654940849979635</c:v>
                </c:pt>
                <c:pt idx="1">
                  <c:v>0.97658625294802948</c:v>
                </c:pt>
                <c:pt idx="2">
                  <c:v>1.0383030716335635</c:v>
                </c:pt>
                <c:pt idx="3">
                  <c:v>1.0985612669186107</c:v>
                </c:pt>
              </c:numCache>
            </c:numRef>
          </c:val>
          <c:smooth val="1"/>
          <c:extLst>
            <c:ext xmlns:c16="http://schemas.microsoft.com/office/drawing/2014/chart" uri="{C3380CC4-5D6E-409C-BE32-E72D297353CC}">
              <c16:uniqueId val="{00000001-9B8D-4ACB-BF60-6690BE07E842}"/>
            </c:ext>
          </c:extLst>
        </c:ser>
        <c:ser>
          <c:idx val="2"/>
          <c:order val="2"/>
          <c:tx>
            <c:strRef>
              <c:f>Sheet9!$L$1</c:f>
              <c:strCache>
                <c:ptCount val="1"/>
                <c:pt idx="0">
                  <c:v>Tablet Indexed Volume</c:v>
                </c:pt>
              </c:strCache>
            </c:strRef>
          </c:tx>
          <c:spPr>
            <a:ln w="28575" cap="rnd">
              <a:solidFill>
                <a:schemeClr val="accent3"/>
              </a:solidFill>
              <a:round/>
            </a:ln>
            <a:effectLst/>
          </c:spPr>
          <c:marker>
            <c:symbol val="none"/>
          </c:marker>
          <c:cat>
            <c:strRef>
              <c:f>Sheet9!$I$2:$I$5</c:f>
              <c:strCache>
                <c:ptCount val="4"/>
                <c:pt idx="0">
                  <c:v>June 2015</c:v>
                </c:pt>
                <c:pt idx="1">
                  <c:v>July 2015</c:v>
                </c:pt>
                <c:pt idx="2">
                  <c:v>August 2015</c:v>
                </c:pt>
                <c:pt idx="3">
                  <c:v>September 2015</c:v>
                </c:pt>
              </c:strCache>
            </c:strRef>
          </c:cat>
          <c:val>
            <c:numRef>
              <c:f>Sheet9!$L$2:$L$5</c:f>
              <c:numCache>
                <c:formatCode>0%</c:formatCode>
                <c:ptCount val="4"/>
                <c:pt idx="0">
                  <c:v>1.0071612718418792</c:v>
                </c:pt>
                <c:pt idx="1">
                  <c:v>1.0607275852191349</c:v>
                </c:pt>
                <c:pt idx="2">
                  <c:v>1.0492695502721283</c:v>
                </c:pt>
                <c:pt idx="3">
                  <c:v>0.88284159266685769</c:v>
                </c:pt>
              </c:numCache>
            </c:numRef>
          </c:val>
          <c:smooth val="1"/>
          <c:extLst>
            <c:ext xmlns:c16="http://schemas.microsoft.com/office/drawing/2014/chart" uri="{C3380CC4-5D6E-409C-BE32-E72D297353CC}">
              <c16:uniqueId val="{00000002-9B8D-4ACB-BF60-6690BE07E842}"/>
            </c:ext>
          </c:extLst>
        </c:ser>
        <c:dLbls>
          <c:showLegendKey val="0"/>
          <c:showVal val="0"/>
          <c:showCatName val="0"/>
          <c:showSerName val="0"/>
          <c:showPercent val="0"/>
          <c:showBubbleSize val="0"/>
        </c:dLbls>
        <c:smooth val="0"/>
        <c:axId val="926450248"/>
        <c:axId val="926468616"/>
      </c:lineChart>
      <c:catAx>
        <c:axId val="92645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s-ES"/>
          </a:p>
        </c:txPr>
        <c:crossAx val="926468616"/>
        <c:crosses val="autoZero"/>
        <c:auto val="1"/>
        <c:lblAlgn val="ctr"/>
        <c:lblOffset val="100"/>
        <c:noMultiLvlLbl val="0"/>
      </c:catAx>
      <c:valAx>
        <c:axId val="926468616"/>
        <c:scaling>
          <c:orientation val="minMax"/>
          <c:max val="1.4"/>
          <c:min val="0.4"/>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s-ES"/>
          </a:p>
        </c:txPr>
        <c:crossAx val="926450248"/>
        <c:crosses val="autoZero"/>
        <c:crossBetween val="between"/>
        <c:majorUnit val="0.2"/>
      </c:valAx>
      <c:spPr>
        <a:noFill/>
        <a:ln>
          <a:noFill/>
        </a:ln>
        <a:effectLst/>
      </c:spPr>
    </c:plotArea>
    <c:legend>
      <c:legendPos val="b"/>
      <c:layout>
        <c:manualLayout>
          <c:xMode val="edge"/>
          <c:yMode val="edge"/>
          <c:x val="0.15842132966667025"/>
          <c:y val="0.93922874240453103"/>
          <c:w val="0.70498544435015198"/>
          <c:h val="6.07712575954689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dirty="0">
                <a:solidFill>
                  <a:schemeClr val="tx1">
                    <a:lumMod val="50000"/>
                  </a:schemeClr>
                </a:solidFill>
              </a:rPr>
              <a:t>Volumen </a:t>
            </a:r>
            <a:r>
              <a:rPr lang="es-ES" baseline="0" noProof="0" dirty="0">
                <a:solidFill>
                  <a:schemeClr val="tx1">
                    <a:lumMod val="50000"/>
                  </a:schemeClr>
                </a:solidFill>
              </a:rPr>
              <a:t>de viaje indexado de búsqueda</a:t>
            </a:r>
            <a:r>
              <a:rPr lang="es-ES" dirty="0">
                <a:solidFill>
                  <a:schemeClr val="tx1">
                    <a:lumMod val="50000"/>
                  </a:schemeClr>
                </a:solidFill>
              </a:rPr>
              <a:t>– Junio a sept 2015</a:t>
            </a:r>
          </a:p>
        </c:rich>
      </c:tx>
      <c:layout>
        <c:manualLayout>
          <c:xMode val="edge"/>
          <c:yMode val="edge"/>
          <c:x val="0.10316139767054909"/>
          <c:y val="2.6173270584217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spPr>
            <a:solidFill>
              <a:schemeClr val="bg2"/>
            </a:solidFill>
            <a:ln w="0">
              <a:solidFill>
                <a:schemeClr val="bg1"/>
              </a:solidFill>
            </a:ln>
            <a:effectLst/>
          </c:spPr>
          <c:invertIfNegative val="0"/>
          <c:cat>
            <c:strRef>
              <c:f>Sheet10!$K$3:$K$9</c:f>
              <c:strCache>
                <c:ptCount val="7"/>
                <c:pt idx="0">
                  <c:v>Monday</c:v>
                </c:pt>
                <c:pt idx="1">
                  <c:v>Tuesday</c:v>
                </c:pt>
                <c:pt idx="2">
                  <c:v>Wednesday</c:v>
                </c:pt>
                <c:pt idx="3">
                  <c:v>Thursday</c:v>
                </c:pt>
                <c:pt idx="4">
                  <c:v>Friday</c:v>
                </c:pt>
                <c:pt idx="5">
                  <c:v>Saturday</c:v>
                </c:pt>
                <c:pt idx="6">
                  <c:v>Sunday</c:v>
                </c:pt>
              </c:strCache>
            </c:strRef>
          </c:cat>
          <c:val>
            <c:numRef>
              <c:f>Sheet10!$L$3:$L$9</c:f>
              <c:numCache>
                <c:formatCode>0%</c:formatCode>
                <c:ptCount val="7"/>
                <c:pt idx="0">
                  <c:v>1.1573588938192794</c:v>
                </c:pt>
                <c:pt idx="1">
                  <c:v>1.1087828407103768</c:v>
                </c:pt>
                <c:pt idx="2">
                  <c:v>1.0811375971721742</c:v>
                </c:pt>
                <c:pt idx="3">
                  <c:v>1.0527054496690278</c:v>
                </c:pt>
                <c:pt idx="4">
                  <c:v>0.98201114913851872</c:v>
                </c:pt>
                <c:pt idx="5">
                  <c:v>0.75624837837678249</c:v>
                </c:pt>
                <c:pt idx="6">
                  <c:v>0.86175569111383954</c:v>
                </c:pt>
              </c:numCache>
            </c:numRef>
          </c:val>
          <c:extLst>
            <c:ext xmlns:c16="http://schemas.microsoft.com/office/drawing/2014/chart" uri="{C3380CC4-5D6E-409C-BE32-E72D297353CC}">
              <c16:uniqueId val="{00000000-C081-47C5-A6E2-1B6B2DA1693F}"/>
            </c:ext>
          </c:extLst>
        </c:ser>
        <c:dLbls>
          <c:showLegendKey val="0"/>
          <c:showVal val="0"/>
          <c:showCatName val="0"/>
          <c:showSerName val="0"/>
          <c:showPercent val="0"/>
          <c:showBubbleSize val="0"/>
        </c:dLbls>
        <c:gapWidth val="146"/>
        <c:overlap val="-27"/>
        <c:axId val="1009915728"/>
        <c:axId val="1009916056"/>
      </c:barChart>
      <c:catAx>
        <c:axId val="10099157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s-ES"/>
          </a:p>
        </c:txPr>
        <c:crossAx val="1009916056"/>
        <c:crosses val="autoZero"/>
        <c:auto val="1"/>
        <c:lblAlgn val="ctr"/>
        <c:lblOffset val="100"/>
        <c:noMultiLvlLbl val="0"/>
      </c:catAx>
      <c:valAx>
        <c:axId val="1009916056"/>
        <c:scaling>
          <c:orientation val="minMax"/>
          <c:max val="1.2"/>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s-ES"/>
          </a:p>
        </c:txPr>
        <c:crossAx val="1009915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[Summer Travel Analysis - Spain(1).xlsx]Days of the week!PivotTable9</c:name>
    <c:fmtId val="3"/>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97514746314537"/>
          <c:y val="5.6194102555645033E-2"/>
          <c:w val="0.85890309181461266"/>
          <c:h val="0.68618711147831923"/>
        </c:manualLayout>
      </c:layout>
      <c:lineChart>
        <c:grouping val="standard"/>
        <c:varyColors val="0"/>
        <c:ser>
          <c:idx val="0"/>
          <c:order val="0"/>
          <c:tx>
            <c:strRef>
              <c:f>'Days of the week'!$C$11:$C$12</c:f>
              <c:strCache>
                <c:ptCount val="1"/>
                <c:pt idx="0">
                  <c:v>Mobile</c:v>
                </c:pt>
              </c:strCache>
            </c:strRef>
          </c:tx>
          <c:spPr>
            <a:ln w="28575" cap="rnd">
              <a:solidFill>
                <a:schemeClr val="accent1"/>
              </a:solidFill>
              <a:round/>
            </a:ln>
            <a:effectLst/>
          </c:spPr>
          <c:marker>
            <c:symbol val="none"/>
          </c:marker>
          <c:cat>
            <c:strRef>
              <c:f>'Days of the week'!$B$13:$B$19</c:f>
              <c:strCache>
                <c:ptCount val="7"/>
                <c:pt idx="0">
                  <c:v>Monday</c:v>
                </c:pt>
                <c:pt idx="1">
                  <c:v>Tuesday</c:v>
                </c:pt>
                <c:pt idx="2">
                  <c:v>Wednesday</c:v>
                </c:pt>
                <c:pt idx="3">
                  <c:v>Thursday</c:v>
                </c:pt>
                <c:pt idx="4">
                  <c:v>Friday</c:v>
                </c:pt>
                <c:pt idx="5">
                  <c:v>Saturday</c:v>
                </c:pt>
                <c:pt idx="6">
                  <c:v>Sunday</c:v>
                </c:pt>
              </c:strCache>
            </c:strRef>
          </c:cat>
          <c:val>
            <c:numRef>
              <c:f>'Days of the week'!$C$13:$C$19</c:f>
              <c:numCache>
                <c:formatCode>0%</c:formatCode>
                <c:ptCount val="7"/>
                <c:pt idx="0">
                  <c:v>0.17721693568948613</c:v>
                </c:pt>
                <c:pt idx="1">
                  <c:v>0.17932966223942423</c:v>
                </c:pt>
                <c:pt idx="2">
                  <c:v>0.18206484674379622</c:v>
                </c:pt>
                <c:pt idx="3">
                  <c:v>0.18475824734019991</c:v>
                </c:pt>
                <c:pt idx="4">
                  <c:v>0.20162393788259325</c:v>
                </c:pt>
                <c:pt idx="5">
                  <c:v>0.26078357281360315</c:v>
                </c:pt>
                <c:pt idx="6">
                  <c:v>0.24900429438972105</c:v>
                </c:pt>
              </c:numCache>
            </c:numRef>
          </c:val>
          <c:smooth val="1"/>
          <c:extLst>
            <c:ext xmlns:c16="http://schemas.microsoft.com/office/drawing/2014/chart" uri="{C3380CC4-5D6E-409C-BE32-E72D297353CC}">
              <c16:uniqueId val="{00000000-FA9A-41A1-96F7-381BE4441FA4}"/>
            </c:ext>
          </c:extLst>
        </c:ser>
        <c:ser>
          <c:idx val="1"/>
          <c:order val="1"/>
          <c:tx>
            <c:strRef>
              <c:f>'Days of the week'!$D$11:$D$12</c:f>
              <c:strCache>
                <c:ptCount val="1"/>
                <c:pt idx="0">
                  <c:v>PC</c:v>
                </c:pt>
              </c:strCache>
            </c:strRef>
          </c:tx>
          <c:spPr>
            <a:ln w="28575" cap="rnd">
              <a:solidFill>
                <a:schemeClr val="accent2"/>
              </a:solidFill>
              <a:round/>
            </a:ln>
            <a:effectLst/>
          </c:spPr>
          <c:marker>
            <c:symbol val="none"/>
          </c:marker>
          <c:cat>
            <c:strRef>
              <c:f>'Days of the week'!$B$13:$B$19</c:f>
              <c:strCache>
                <c:ptCount val="7"/>
                <c:pt idx="0">
                  <c:v>Monday</c:v>
                </c:pt>
                <c:pt idx="1">
                  <c:v>Tuesday</c:v>
                </c:pt>
                <c:pt idx="2">
                  <c:v>Wednesday</c:v>
                </c:pt>
                <c:pt idx="3">
                  <c:v>Thursday</c:v>
                </c:pt>
                <c:pt idx="4">
                  <c:v>Friday</c:v>
                </c:pt>
                <c:pt idx="5">
                  <c:v>Saturday</c:v>
                </c:pt>
                <c:pt idx="6">
                  <c:v>Sunday</c:v>
                </c:pt>
              </c:strCache>
            </c:strRef>
          </c:cat>
          <c:val>
            <c:numRef>
              <c:f>'Days of the week'!$D$13:$D$19</c:f>
              <c:numCache>
                <c:formatCode>0%</c:formatCode>
                <c:ptCount val="7"/>
                <c:pt idx="0">
                  <c:v>0.77704137070734203</c:v>
                </c:pt>
                <c:pt idx="1">
                  <c:v>0.77474926770362962</c:v>
                </c:pt>
                <c:pt idx="2">
                  <c:v>0.77236731255265378</c:v>
                </c:pt>
                <c:pt idx="3">
                  <c:v>0.76985448912973053</c:v>
                </c:pt>
                <c:pt idx="4">
                  <c:v>0.75304972375266976</c:v>
                </c:pt>
                <c:pt idx="5">
                  <c:v>0.67721622831004824</c:v>
                </c:pt>
                <c:pt idx="6">
                  <c:v>0.68286081260239095</c:v>
                </c:pt>
              </c:numCache>
            </c:numRef>
          </c:val>
          <c:smooth val="1"/>
          <c:extLst>
            <c:ext xmlns:c16="http://schemas.microsoft.com/office/drawing/2014/chart" uri="{C3380CC4-5D6E-409C-BE32-E72D297353CC}">
              <c16:uniqueId val="{00000001-FA9A-41A1-96F7-381BE4441FA4}"/>
            </c:ext>
          </c:extLst>
        </c:ser>
        <c:ser>
          <c:idx val="2"/>
          <c:order val="2"/>
          <c:tx>
            <c:strRef>
              <c:f>'Days of the week'!$E$11:$E$12</c:f>
              <c:strCache>
                <c:ptCount val="1"/>
                <c:pt idx="0">
                  <c:v>Tablet</c:v>
                </c:pt>
              </c:strCache>
            </c:strRef>
          </c:tx>
          <c:spPr>
            <a:ln w="28575" cap="rnd">
              <a:solidFill>
                <a:schemeClr val="accent3"/>
              </a:solidFill>
              <a:round/>
            </a:ln>
            <a:effectLst/>
          </c:spPr>
          <c:marker>
            <c:symbol val="none"/>
          </c:marker>
          <c:cat>
            <c:strRef>
              <c:f>'Days of the week'!$B$13:$B$19</c:f>
              <c:strCache>
                <c:ptCount val="7"/>
                <c:pt idx="0">
                  <c:v>Monday</c:v>
                </c:pt>
                <c:pt idx="1">
                  <c:v>Tuesday</c:v>
                </c:pt>
                <c:pt idx="2">
                  <c:v>Wednesday</c:v>
                </c:pt>
                <c:pt idx="3">
                  <c:v>Thursday</c:v>
                </c:pt>
                <c:pt idx="4">
                  <c:v>Friday</c:v>
                </c:pt>
                <c:pt idx="5">
                  <c:v>Saturday</c:v>
                </c:pt>
                <c:pt idx="6">
                  <c:v>Sunday</c:v>
                </c:pt>
              </c:strCache>
            </c:strRef>
          </c:cat>
          <c:val>
            <c:numRef>
              <c:f>'Days of the week'!$E$13:$E$19</c:f>
              <c:numCache>
                <c:formatCode>0%</c:formatCode>
                <c:ptCount val="7"/>
                <c:pt idx="0">
                  <c:v>4.5741693603171804E-2</c:v>
                </c:pt>
                <c:pt idx="1">
                  <c:v>4.5921070056946102E-2</c:v>
                </c:pt>
                <c:pt idx="2">
                  <c:v>4.5567840703550015E-2</c:v>
                </c:pt>
                <c:pt idx="3">
                  <c:v>4.5387263530069583E-2</c:v>
                </c:pt>
                <c:pt idx="4">
                  <c:v>4.5326338364736957E-2</c:v>
                </c:pt>
                <c:pt idx="5">
                  <c:v>6.2000198876348632E-2</c:v>
                </c:pt>
                <c:pt idx="6">
                  <c:v>6.8134893007887984E-2</c:v>
                </c:pt>
              </c:numCache>
            </c:numRef>
          </c:val>
          <c:smooth val="1"/>
          <c:extLst>
            <c:ext xmlns:c16="http://schemas.microsoft.com/office/drawing/2014/chart" uri="{C3380CC4-5D6E-409C-BE32-E72D297353CC}">
              <c16:uniqueId val="{00000002-FA9A-41A1-96F7-381BE4441FA4}"/>
            </c:ext>
          </c:extLst>
        </c:ser>
        <c:dLbls>
          <c:showLegendKey val="0"/>
          <c:showVal val="0"/>
          <c:showCatName val="0"/>
          <c:showSerName val="0"/>
          <c:showPercent val="0"/>
          <c:showBubbleSize val="0"/>
        </c:dLbls>
        <c:smooth val="0"/>
        <c:axId val="-1786473216"/>
        <c:axId val="-1786468320"/>
      </c:lineChart>
      <c:catAx>
        <c:axId val="-178647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s-ES"/>
          </a:p>
        </c:txPr>
        <c:crossAx val="-1786468320"/>
        <c:crosses val="autoZero"/>
        <c:auto val="1"/>
        <c:lblAlgn val="ctr"/>
        <c:lblOffset val="100"/>
        <c:noMultiLvlLbl val="0"/>
      </c:catAx>
      <c:valAx>
        <c:axId val="-17864683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s-ES"/>
          </a:p>
        </c:txPr>
        <c:crossAx val="-178647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pivotSource>
    <c:name>[Summer Travel Analysis - Spain(1).xlsx]CTR Views- View 2!PivotTable6</c:name>
    <c:fmtId val="5"/>
  </c:pivotSource>
  <c:chart>
    <c:autoTitleDeleted val="0"/>
    <c:pivotFmts>
      <c:pivotFmt>
        <c:idx val="0"/>
        <c:spPr>
          <a:solidFill>
            <a:schemeClr val="accent6"/>
          </a:solidFill>
          <a:ln w="28575" cap="rnd">
            <a:solidFill>
              <a:srgbClr val="0070C0"/>
            </a:solidFill>
            <a:round/>
          </a:ln>
          <a:effectLst/>
        </c:spPr>
        <c:marker>
          <c:symbol val="none"/>
        </c:marker>
      </c:pivotFmt>
      <c:pivotFmt>
        <c:idx val="1"/>
        <c:spPr>
          <a:solidFill>
            <a:schemeClr val="accent6"/>
          </a:solidFill>
          <a:ln w="28575" cap="rnd">
            <a:solidFill>
              <a:schemeClr val="accent6"/>
            </a:solidFill>
            <a:round/>
          </a:ln>
          <a:effectLst/>
        </c:spPr>
        <c:marker>
          <c:symbol val="none"/>
        </c:marker>
      </c:pivotFmt>
      <c:pivotFmt>
        <c:idx val="2"/>
        <c:spPr>
          <a:solidFill>
            <a:schemeClr val="accent6"/>
          </a:solidFill>
          <a:ln w="28575" cap="rnd">
            <a:solidFill>
              <a:srgbClr val="0070C0"/>
            </a:solidFill>
            <a:round/>
          </a:ln>
          <a:effectLst/>
        </c:spPr>
        <c:marker>
          <c:symbol val="none"/>
        </c:marker>
      </c:pivotFmt>
      <c:pivotFmt>
        <c:idx val="3"/>
        <c:spPr>
          <a:solidFill>
            <a:schemeClr val="accent6"/>
          </a:solidFill>
          <a:ln w="28575" cap="rnd">
            <a:solidFill>
              <a:schemeClr val="accent6"/>
            </a:solidFill>
            <a:round/>
          </a:ln>
          <a:effectLst/>
        </c:spPr>
        <c:marker>
          <c:symbol val="none"/>
        </c:marker>
      </c:pivotFmt>
      <c:pivotFmt>
        <c:idx val="4"/>
        <c:spPr>
          <a:solidFill>
            <a:schemeClr val="accent6"/>
          </a:solidFill>
          <a:ln w="28575" cap="rnd">
            <a:solidFill>
              <a:srgbClr val="0070C0"/>
            </a:solidFill>
            <a:round/>
          </a:ln>
          <a:effectLst/>
        </c:spPr>
        <c:marker>
          <c:symbol val="none"/>
        </c:marker>
      </c:pivotFmt>
      <c:pivotFmt>
        <c:idx val="5"/>
        <c:spPr>
          <a:solidFill>
            <a:schemeClr val="accent6"/>
          </a:solidFill>
          <a:ln w="28575" cap="rnd">
            <a:solidFill>
              <a:schemeClr val="accent6"/>
            </a:solidFill>
            <a:round/>
          </a:ln>
          <a:effectLst/>
        </c:spPr>
        <c:marker>
          <c:symbol val="none"/>
        </c:marker>
      </c:pivotFmt>
    </c:pivotFmts>
    <c:plotArea>
      <c:layout>
        <c:manualLayout>
          <c:layoutTarget val="inner"/>
          <c:xMode val="edge"/>
          <c:yMode val="edge"/>
          <c:x val="5.2678430748256004E-2"/>
          <c:y val="5.0925925925925923E-2"/>
          <c:w val="0.74264728573003025"/>
          <c:h val="0.62827974628171479"/>
        </c:manualLayout>
      </c:layout>
      <c:lineChart>
        <c:grouping val="standard"/>
        <c:varyColors val="0"/>
        <c:ser>
          <c:idx val="0"/>
          <c:order val="0"/>
          <c:tx>
            <c:strRef>
              <c:f>'CTR Views- View 2'!$C$24</c:f>
              <c:strCache>
                <c:ptCount val="1"/>
                <c:pt idx="0">
                  <c:v>'CTR</c:v>
                </c:pt>
              </c:strCache>
            </c:strRef>
          </c:tx>
          <c:spPr>
            <a:ln w="28575" cap="rnd">
              <a:solidFill>
                <a:schemeClr val="accent4"/>
              </a:solidFill>
              <a:round/>
            </a:ln>
            <a:effectLst/>
          </c:spPr>
          <c:marker>
            <c:symbol val="none"/>
          </c:marker>
          <c:cat>
            <c:multiLvlStrRef>
              <c:f>'CTR Views- View 2'!$B$25:$B$39</c:f>
              <c:multiLvlStrCache>
                <c:ptCount val="13"/>
                <c:lvl>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pt idx="12">
                    <c:v>October</c:v>
                  </c:pt>
                </c:lvl>
                <c:lvl>
                  <c:pt idx="0">
                    <c:v>2014</c:v>
                  </c:pt>
                  <c:pt idx="3">
                    <c:v>2015</c:v>
                  </c:pt>
                </c:lvl>
              </c:multiLvlStrCache>
            </c:multiLvlStrRef>
          </c:cat>
          <c:val>
            <c:numRef>
              <c:f>'CTR Views- View 2'!$C$25:$C$39</c:f>
              <c:numCache>
                <c:formatCode>0%</c:formatCode>
                <c:ptCount val="13"/>
                <c:pt idx="0">
                  <c:v>0.15573264334487855</c:v>
                </c:pt>
                <c:pt idx="1">
                  <c:v>0.16378609304329364</c:v>
                </c:pt>
                <c:pt idx="2">
                  <c:v>0.15662493321436405</c:v>
                </c:pt>
                <c:pt idx="3">
                  <c:v>0.18147651102813075</c:v>
                </c:pt>
                <c:pt idx="4">
                  <c:v>0.18163251207547079</c:v>
                </c:pt>
                <c:pt idx="5">
                  <c:v>0.1868544219796556</c:v>
                </c:pt>
                <c:pt idx="6">
                  <c:v>0.18297379844134926</c:v>
                </c:pt>
                <c:pt idx="7">
                  <c:v>0.19142462909219915</c:v>
                </c:pt>
                <c:pt idx="8">
                  <c:v>0.19852249302178782</c:v>
                </c:pt>
                <c:pt idx="9">
                  <c:v>0.22779970844250305</c:v>
                </c:pt>
                <c:pt idx="10">
                  <c:v>0.22570676656732791</c:v>
                </c:pt>
                <c:pt idx="11">
                  <c:v>0.21220288792816894</c:v>
                </c:pt>
                <c:pt idx="12">
                  <c:v>0.21075825883089719</c:v>
                </c:pt>
              </c:numCache>
            </c:numRef>
          </c:val>
          <c:smooth val="1"/>
          <c:extLst>
            <c:ext xmlns:c16="http://schemas.microsoft.com/office/drawing/2014/chart" uri="{C3380CC4-5D6E-409C-BE32-E72D297353CC}">
              <c16:uniqueId val="{00000000-213F-426A-A814-4F5391DFCC9B}"/>
            </c:ext>
          </c:extLst>
        </c:ser>
        <c:dLbls>
          <c:showLegendKey val="0"/>
          <c:showVal val="0"/>
          <c:showCatName val="0"/>
          <c:showSerName val="0"/>
          <c:showPercent val="0"/>
          <c:showBubbleSize val="0"/>
        </c:dLbls>
        <c:marker val="1"/>
        <c:smooth val="0"/>
        <c:axId val="-1786484640"/>
        <c:axId val="-1786462336"/>
      </c:lineChart>
      <c:lineChart>
        <c:grouping val="standard"/>
        <c:varyColors val="0"/>
        <c:ser>
          <c:idx val="1"/>
          <c:order val="1"/>
          <c:tx>
            <c:strRef>
              <c:f>'CTR Views- View 2'!$D$24</c:f>
              <c:strCache>
                <c:ptCount val="1"/>
                <c:pt idx="0">
                  <c:v>'CPC</c:v>
                </c:pt>
              </c:strCache>
            </c:strRef>
          </c:tx>
          <c:spPr>
            <a:ln w="28575" cap="rnd">
              <a:solidFill>
                <a:schemeClr val="bg2"/>
              </a:solidFill>
              <a:round/>
            </a:ln>
            <a:effectLst/>
          </c:spPr>
          <c:marker>
            <c:symbol val="none"/>
          </c:marker>
          <c:cat>
            <c:multiLvlStrRef>
              <c:f>'CTR Views- View 2'!$B$25:$B$39</c:f>
              <c:multiLvlStrCache>
                <c:ptCount val="13"/>
                <c:lvl>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pt idx="12">
                    <c:v>October</c:v>
                  </c:pt>
                </c:lvl>
                <c:lvl>
                  <c:pt idx="0">
                    <c:v>2014</c:v>
                  </c:pt>
                  <c:pt idx="3">
                    <c:v>2015</c:v>
                  </c:pt>
                </c:lvl>
              </c:multiLvlStrCache>
            </c:multiLvlStrRef>
          </c:cat>
          <c:val>
            <c:numRef>
              <c:f>'CTR Views- View 2'!$D$25:$D$39</c:f>
              <c:numCache>
                <c:formatCode>_([$€-2]\ * #,##0.00_);_([$€-2]\ * \(#,##0.00\);_([$€-2]\ * "-"??_);_(@_)</c:formatCode>
                <c:ptCount val="13"/>
                <c:pt idx="0">
                  <c:v>0.24194117628878903</c:v>
                </c:pt>
                <c:pt idx="1">
                  <c:v>0.22488443395184984</c:v>
                </c:pt>
                <c:pt idx="2">
                  <c:v>0.22617488013648634</c:v>
                </c:pt>
                <c:pt idx="3">
                  <c:v>0.21385748431608426</c:v>
                </c:pt>
                <c:pt idx="4">
                  <c:v>0.22338653123465763</c:v>
                </c:pt>
                <c:pt idx="5">
                  <c:v>0.26742913961678905</c:v>
                </c:pt>
                <c:pt idx="6">
                  <c:v>0.26988194951783234</c:v>
                </c:pt>
                <c:pt idx="7">
                  <c:v>0.2812394919571457</c:v>
                </c:pt>
                <c:pt idx="8">
                  <c:v>0.28434628382969962</c:v>
                </c:pt>
                <c:pt idx="9">
                  <c:v>0.27665861567937911</c:v>
                </c:pt>
                <c:pt idx="10">
                  <c:v>0.25055054449686148</c:v>
                </c:pt>
                <c:pt idx="11">
                  <c:v>0.25193705970460345</c:v>
                </c:pt>
                <c:pt idx="12">
                  <c:v>0.22801614165096137</c:v>
                </c:pt>
              </c:numCache>
            </c:numRef>
          </c:val>
          <c:smooth val="1"/>
          <c:extLst>
            <c:ext xmlns:c16="http://schemas.microsoft.com/office/drawing/2014/chart" uri="{C3380CC4-5D6E-409C-BE32-E72D297353CC}">
              <c16:uniqueId val="{00000001-213F-426A-A814-4F5391DFCC9B}"/>
            </c:ext>
          </c:extLst>
        </c:ser>
        <c:dLbls>
          <c:showLegendKey val="0"/>
          <c:showVal val="0"/>
          <c:showCatName val="0"/>
          <c:showSerName val="0"/>
          <c:showPercent val="0"/>
          <c:showBubbleSize val="0"/>
        </c:dLbls>
        <c:marker val="1"/>
        <c:smooth val="0"/>
        <c:axId val="-1786483552"/>
        <c:axId val="-1786463424"/>
      </c:lineChart>
      <c:catAx>
        <c:axId val="-178648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s-ES"/>
          </a:p>
        </c:txPr>
        <c:crossAx val="-1786462336"/>
        <c:crosses val="autoZero"/>
        <c:auto val="1"/>
        <c:lblAlgn val="ctr"/>
        <c:lblOffset val="100"/>
        <c:noMultiLvlLbl val="0"/>
      </c:catAx>
      <c:valAx>
        <c:axId val="-17864623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mn-lt"/>
                <a:ea typeface="+mn-ea"/>
                <a:cs typeface="+mn-cs"/>
              </a:defRPr>
            </a:pPr>
            <a:endParaRPr lang="es-ES"/>
          </a:p>
        </c:txPr>
        <c:crossAx val="-1786484640"/>
        <c:crosses val="autoZero"/>
        <c:crossBetween val="between"/>
      </c:valAx>
      <c:valAx>
        <c:axId val="-1786463424"/>
        <c:scaling>
          <c:orientation val="minMax"/>
        </c:scaling>
        <c:delete val="0"/>
        <c:axPos val="r"/>
        <c:numFmt formatCode="_([$€-2]\ * #,##0.00_);_([$€-2]\ * \(#,##0.00\);_([$€-2]\ *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s-ES"/>
          </a:p>
        </c:txPr>
        <c:crossAx val="-1786483552"/>
        <c:crosses val="max"/>
        <c:crossBetween val="between"/>
      </c:valAx>
      <c:catAx>
        <c:axId val="-1786483552"/>
        <c:scaling>
          <c:orientation val="minMax"/>
        </c:scaling>
        <c:delete val="1"/>
        <c:axPos val="b"/>
        <c:numFmt formatCode="General" sourceLinked="1"/>
        <c:majorTickMark val="out"/>
        <c:minorTickMark val="none"/>
        <c:tickLblPos val="nextTo"/>
        <c:crossAx val="-1786463424"/>
        <c:crosses val="autoZero"/>
        <c:auto val="1"/>
        <c:lblAlgn val="ctr"/>
        <c:lblOffset val="100"/>
        <c:noMultiLvlLbl val="0"/>
      </c:catAx>
      <c:spPr>
        <a:noFill/>
        <a:ln>
          <a:noFill/>
        </a:ln>
        <a:effectLst/>
      </c:spPr>
    </c:plotArea>
    <c:legend>
      <c:legendPos val="b"/>
      <c:layout>
        <c:manualLayout>
          <c:xMode val="edge"/>
          <c:yMode val="edge"/>
          <c:x val="0.41331403326865757"/>
          <c:y val="0.94297959999849079"/>
          <c:w val="0.16503402252237168"/>
          <c:h val="5.584550145367098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Sheet8!$J$2:$J$9</cx:f>
        <cx:lvl ptCount="8">
          <cx:pt idx="0">Car Hire</cx:pt>
          <cx:pt idx="1">Cruises</cx:pt>
          <cx:pt idx="2">Flights</cx:pt>
          <cx:pt idx="3">Holidays</cx:pt>
          <cx:pt idx="4">Lodgings</cx:pt>
          <cx:pt idx="5">Other Transportation</cx:pt>
          <cx:pt idx="6">Trains</cx:pt>
          <cx:pt idx="7">Travel Info</cx:pt>
        </cx:lvl>
      </cx:strDim>
      <cx:numDim type="size">
        <cx:f>Sheet8!$K$2:$K$9</cx:f>
        <cx:lvl ptCount="8" formatCode="0.00%">
          <cx:pt idx="0">0.010415064982796932</cx:pt>
          <cx:pt idx="1">0.0081177295690880707</cx:pt>
          <cx:pt idx="2">0.20788237344364396</cx:pt>
          <cx:pt idx="3">0.24207659917215751</cx:pt>
          <cx:pt idx="4">0.44054635902139538</cx:pt>
          <cx:pt idx="5">0.01472546029007756</cx:pt>
          <cx:pt idx="6">0.039885154787408929</cx:pt>
          <cx:pt idx="7">0.03635125873343166</cx:pt>
        </cx:lvl>
      </cx:numDim>
    </cx:data>
  </cx:chartData>
  <cx:chart>
    <cx:plotArea>
      <cx:plotAreaRegion>
        <cx:series layoutId="treemap" uniqueId="{7DC3654E-05FA-437B-B7F0-E983A15C1297}">
          <cx:dataLabels pos="inEnd">
            <cx:txPr>
              <a:bodyPr spcFirstLastPara="1" vertOverflow="ellipsis" wrap="square" lIns="0" tIns="0" rIns="0" bIns="0" anchor="ctr" anchorCtr="1">
                <a:spAutoFit/>
              </a:bodyPr>
              <a:lstStyle/>
              <a:p>
                <a:pPr>
                  <a:defRPr sz="1050"/>
                </a:pPr>
                <a:endParaRPr lang="en-US" sz="1050"/>
              </a:p>
            </cx:txPr>
            <cx:visibility seriesName="0" categoryName="1" value="0"/>
          </cx:dataLabels>
          <cx:dataId val="0"/>
          <cx:layoutPr>
            <cx:parentLabelLayout val="banner"/>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6">
  <a:schemeClr val="accent6"/>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3">
  <cs:axisTitle>
    <cs:lnRef idx="0"/>
    <cs:fillRef idx="0"/>
    <cs:effectRef idx="0"/>
    <cs:fontRef idx="minor">
      <a:schemeClr val="tx1">
        <a:lumMod val="65000"/>
        <a:lumOff val="35000"/>
      </a:schemeClr>
    </cs:fontRef>
    <cs:spPr>
      <a:solidFill>
        <a:schemeClr val="bg1">
          <a:lumMod val="65000"/>
        </a:schemeClr>
      </a:solidFill>
      <a:ln>
        <a:solidFill>
          <a:schemeClr val="bg1"/>
        </a:solidFill>
      </a:ln>
    </cs:spPr>
    <cs:defRPr sz="9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bg1"/>
    </cs:fontRef>
    <cs:defRPr sz="900" kern="1200"/>
    <cs:bodyPr lIns="38100" tIns="19050" rIns="38100" bIns="19050">
      <a:spAutoFit/>
    </cs:bodyPr>
  </cs:dataLabel>
  <cs:dataLabelCallout>
    <cs:lnRef idx="0"/>
    <cs:fillRef idx="0"/>
    <cs:effectRef idx="0"/>
    <cs:fontRef idx="minor">
      <a:schemeClr val="tx2"/>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2"/>
    </cs:fontRef>
  </cs:dropLine>
  <cs:errorBar>
    <cs:lnRef idx="0"/>
    <cs:fillRef idx="0"/>
    <cs:effectRef idx="0"/>
    <cs:fontRef idx="minor">
      <a:schemeClr val="tx2"/>
    </cs:fontRef>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lumOff val="10000"/>
          </a:schemeClr>
        </a:solidFill>
      </a:ln>
    </cs:spPr>
  </cs:gridlineMinor>
  <cs:hiLoLine>
    <cs:lnRef idx="0"/>
    <cs:fillRef idx="0"/>
    <cs:effectRef idx="0"/>
    <cs:fontRef idx="minor">
      <a:schemeClr val="tx2"/>
    </cs:fontRef>
  </cs:hiLoLine>
  <cs:leaderLine>
    <cs:lnRef idx="0"/>
    <cs:fillRef idx="0"/>
    <cs:effectRef idx="0"/>
    <cs:fontRef idx="minor">
      <a:schemeClr val="tx2"/>
    </cs:fontRef>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cs:trendlineLabel>
  <cs:upBar>
    <cs:lnRef idx="0"/>
    <cs:fillRef idx="0"/>
    <cs:effectRef idx="0"/>
    <cs:fontRef idx="minor">
      <a:schemeClr val="tx2"/>
    </cs:fontRef>
    <cs:spPr>
      <a:solidFill>
        <a:schemeClr val="lt1"/>
      </a:solidFill>
    </cs:spPr>
  </cs:upBar>
  <cs:valueAxis>
    <cs:lnRef idx="0"/>
    <cs:fillRef idx="0"/>
    <cs:effectRef idx="0"/>
    <cs:fontRef idx="minor">
      <a:schemeClr val="tx2"/>
    </cs:fontRef>
    <cs:defRPr sz="9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38B0DA-C157-7C4F-95D1-6B277F9C65DD}" type="datetimeFigureOut">
              <a:rPr lang="en-US" smtClean="0"/>
              <a:t>5/17/2016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A3DA0F-7DF0-4A49-A7A2-CE53215D60F4}" type="slidenum">
              <a:rPr lang="en-US" smtClean="0"/>
              <a:t>‹#›</a:t>
            </a:fld>
            <a:endParaRPr lang="en-US" dirty="0"/>
          </a:p>
        </p:txBody>
      </p:sp>
    </p:spTree>
    <p:extLst>
      <p:ext uri="{BB962C8B-B14F-4D97-AF65-F5344CB8AC3E}">
        <p14:creationId xmlns:p14="http://schemas.microsoft.com/office/powerpoint/2010/main" val="21659131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5F8FBE-B674-0C44-A25B-A0E9A3C3DDA6}" type="datetimeFigureOut">
              <a:rPr lang="en-US" smtClean="0"/>
              <a:t>5/17/2016</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1C36C-5891-DA46-9527-8814FD0739F4}" type="slidenum">
              <a:rPr lang="en-US" smtClean="0"/>
              <a:t>‹#›</a:t>
            </a:fld>
            <a:endParaRPr lang="en-US" dirty="0"/>
          </a:p>
        </p:txBody>
      </p:sp>
    </p:spTree>
    <p:extLst>
      <p:ext uri="{BB962C8B-B14F-4D97-AF65-F5344CB8AC3E}">
        <p14:creationId xmlns:p14="http://schemas.microsoft.com/office/powerpoint/2010/main" val="22393653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live horse racing,</a:t>
            </a:r>
            <a:r>
              <a:rPr lang="en-GB" dirty="0"/>
              <a:t> </a:t>
            </a:r>
            <a:r>
              <a:rPr lang="en-GB" sz="1200" b="0" i="0" u="none" strike="noStrike" kern="1200" dirty="0">
                <a:solidFill>
                  <a:schemeClr val="tx1"/>
                </a:solidFill>
                <a:effectLst/>
                <a:latin typeface="+mn-lt"/>
                <a:ea typeface="+mn-ea"/>
                <a:cs typeface="+mn-cs"/>
              </a:rPr>
              <a:t>bookies,</a:t>
            </a:r>
            <a:r>
              <a:rPr lang="en-GB" dirty="0"/>
              <a:t> </a:t>
            </a:r>
            <a:r>
              <a:rPr lang="en-GB" sz="1200" b="0" i="0" u="none" strike="noStrike" kern="1200" dirty="0">
                <a:solidFill>
                  <a:schemeClr val="tx1"/>
                </a:solidFill>
                <a:effectLst/>
                <a:latin typeface="+mn-lt"/>
                <a:ea typeface="+mn-ea"/>
                <a:cs typeface="+mn-cs"/>
              </a:rPr>
              <a:t>betting calculator,</a:t>
            </a:r>
            <a:r>
              <a:rPr lang="en-GB" dirty="0"/>
              <a:t> </a:t>
            </a:r>
            <a:r>
              <a:rPr lang="en-GB" sz="1200" b="0" i="0" u="none" strike="noStrike" kern="1200" dirty="0">
                <a:solidFill>
                  <a:schemeClr val="tx1"/>
                </a:solidFill>
                <a:effectLst/>
                <a:latin typeface="+mn-lt"/>
                <a:ea typeface="+mn-ea"/>
                <a:cs typeface="+mn-cs"/>
              </a:rPr>
              <a:t>bet,</a:t>
            </a:r>
            <a:r>
              <a:rPr lang="en-GB" dirty="0"/>
              <a:t> </a:t>
            </a:r>
            <a:r>
              <a:rPr lang="en-GB" sz="1200" b="0" i="0" u="none" strike="noStrike" kern="1200" dirty="0">
                <a:solidFill>
                  <a:schemeClr val="tx1"/>
                </a:solidFill>
                <a:effectLst/>
                <a:latin typeface="+mn-lt"/>
                <a:ea typeface="+mn-ea"/>
                <a:cs typeface="+mn-cs"/>
              </a:rPr>
              <a:t>sports betting</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poker online</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online bingo sites</a:t>
            </a:r>
            <a:r>
              <a:rPr lang="en-GB" dirty="0"/>
              <a:t> </a:t>
            </a:r>
            <a:r>
              <a:rPr lang="en-GB" sz="1200" b="0" i="0" u="none" strike="noStrike" kern="1200" dirty="0">
                <a:solidFill>
                  <a:schemeClr val="tx1"/>
                </a:solidFill>
                <a:effectLst/>
                <a:latin typeface="+mn-lt"/>
                <a:ea typeface="+mn-ea"/>
                <a:cs typeface="+mn-cs"/>
              </a:rPr>
              <a:t>uk racing</a:t>
            </a:r>
            <a:r>
              <a:rPr lang="en-GB" dirty="0"/>
              <a:t> </a:t>
            </a:r>
            <a:r>
              <a:rPr lang="en-GB" sz="1200" b="0" i="0" u="none" strike="noStrike" kern="1200" dirty="0">
                <a:solidFill>
                  <a:schemeClr val="tx1"/>
                </a:solidFill>
                <a:effectLst/>
                <a:latin typeface="+mn-lt"/>
                <a:ea typeface="+mn-ea"/>
                <a:cs typeface="+mn-cs"/>
              </a:rPr>
              <a:t>bingo no deposit</a:t>
            </a:r>
            <a:endParaRPr lang="en-GB"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4</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20B8A1BC-D2BE-4AA8-AD26-BD8D0D252C32}" type="datetime1">
              <a:rPr lang="en-US" smtClean="0"/>
              <a:t>5/17/2016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6815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live horse racing,</a:t>
            </a:r>
            <a:r>
              <a:rPr lang="en-GB" dirty="0"/>
              <a:t> </a:t>
            </a:r>
            <a:r>
              <a:rPr lang="en-GB" sz="1200" b="0" i="0" u="none" strike="noStrike" kern="1200" dirty="0">
                <a:solidFill>
                  <a:schemeClr val="tx1"/>
                </a:solidFill>
                <a:effectLst/>
                <a:latin typeface="+mn-lt"/>
                <a:ea typeface="+mn-ea"/>
                <a:cs typeface="+mn-cs"/>
              </a:rPr>
              <a:t>bookies,</a:t>
            </a:r>
            <a:r>
              <a:rPr lang="en-GB" dirty="0"/>
              <a:t> </a:t>
            </a:r>
            <a:r>
              <a:rPr lang="en-GB" sz="1200" b="0" i="0" u="none" strike="noStrike" kern="1200" dirty="0">
                <a:solidFill>
                  <a:schemeClr val="tx1"/>
                </a:solidFill>
                <a:effectLst/>
                <a:latin typeface="+mn-lt"/>
                <a:ea typeface="+mn-ea"/>
                <a:cs typeface="+mn-cs"/>
              </a:rPr>
              <a:t>betting calculator,</a:t>
            </a:r>
            <a:r>
              <a:rPr lang="en-GB" dirty="0"/>
              <a:t> </a:t>
            </a:r>
            <a:r>
              <a:rPr lang="en-GB" sz="1200" b="0" i="0" u="none" strike="noStrike" kern="1200" dirty="0">
                <a:solidFill>
                  <a:schemeClr val="tx1"/>
                </a:solidFill>
                <a:effectLst/>
                <a:latin typeface="+mn-lt"/>
                <a:ea typeface="+mn-ea"/>
                <a:cs typeface="+mn-cs"/>
              </a:rPr>
              <a:t>bet,</a:t>
            </a:r>
            <a:r>
              <a:rPr lang="en-GB" dirty="0"/>
              <a:t> </a:t>
            </a:r>
            <a:r>
              <a:rPr lang="en-GB" sz="1200" b="0" i="0" u="none" strike="noStrike" kern="1200" dirty="0">
                <a:solidFill>
                  <a:schemeClr val="tx1"/>
                </a:solidFill>
                <a:effectLst/>
                <a:latin typeface="+mn-lt"/>
                <a:ea typeface="+mn-ea"/>
                <a:cs typeface="+mn-cs"/>
              </a:rPr>
              <a:t>sports betting</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poker online</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online bingo sites</a:t>
            </a:r>
            <a:r>
              <a:rPr lang="en-GB" dirty="0"/>
              <a:t> </a:t>
            </a:r>
            <a:r>
              <a:rPr lang="en-GB" sz="1200" b="0" i="0" u="none" strike="noStrike" kern="1200" dirty="0">
                <a:solidFill>
                  <a:schemeClr val="tx1"/>
                </a:solidFill>
                <a:effectLst/>
                <a:latin typeface="+mn-lt"/>
                <a:ea typeface="+mn-ea"/>
                <a:cs typeface="+mn-cs"/>
              </a:rPr>
              <a:t>uk racing</a:t>
            </a:r>
            <a:r>
              <a:rPr lang="en-GB" dirty="0"/>
              <a:t> </a:t>
            </a:r>
            <a:r>
              <a:rPr lang="en-GB" sz="1200" b="0" i="0" u="none" strike="noStrike" kern="1200" dirty="0">
                <a:solidFill>
                  <a:schemeClr val="tx1"/>
                </a:solidFill>
                <a:effectLst/>
                <a:latin typeface="+mn-lt"/>
                <a:ea typeface="+mn-ea"/>
                <a:cs typeface="+mn-cs"/>
              </a:rPr>
              <a:t>bingo no deposit</a:t>
            </a:r>
            <a:endParaRPr lang="en-GB"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30</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20B8A1BC-D2BE-4AA8-AD26-BD8D0D252C32}" type="datetime1">
              <a:rPr lang="en-US" smtClean="0"/>
              <a:t>5/17/2016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55643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live horse racing,</a:t>
            </a:r>
            <a:r>
              <a:rPr lang="en-GB" dirty="0"/>
              <a:t> </a:t>
            </a:r>
            <a:r>
              <a:rPr lang="en-GB" sz="1200" b="0" i="0" u="none" strike="noStrike" kern="1200" dirty="0">
                <a:solidFill>
                  <a:schemeClr val="tx1"/>
                </a:solidFill>
                <a:effectLst/>
                <a:latin typeface="+mn-lt"/>
                <a:ea typeface="+mn-ea"/>
                <a:cs typeface="+mn-cs"/>
              </a:rPr>
              <a:t>bookies,</a:t>
            </a:r>
            <a:r>
              <a:rPr lang="en-GB" dirty="0"/>
              <a:t> </a:t>
            </a:r>
            <a:r>
              <a:rPr lang="en-GB" sz="1200" b="0" i="0" u="none" strike="noStrike" kern="1200" dirty="0">
                <a:solidFill>
                  <a:schemeClr val="tx1"/>
                </a:solidFill>
                <a:effectLst/>
                <a:latin typeface="+mn-lt"/>
                <a:ea typeface="+mn-ea"/>
                <a:cs typeface="+mn-cs"/>
              </a:rPr>
              <a:t>betting calculator,</a:t>
            </a:r>
            <a:r>
              <a:rPr lang="en-GB" dirty="0"/>
              <a:t> </a:t>
            </a:r>
            <a:r>
              <a:rPr lang="en-GB" sz="1200" b="0" i="0" u="none" strike="noStrike" kern="1200" dirty="0">
                <a:solidFill>
                  <a:schemeClr val="tx1"/>
                </a:solidFill>
                <a:effectLst/>
                <a:latin typeface="+mn-lt"/>
                <a:ea typeface="+mn-ea"/>
                <a:cs typeface="+mn-cs"/>
              </a:rPr>
              <a:t>bet,</a:t>
            </a:r>
            <a:r>
              <a:rPr lang="en-GB" dirty="0"/>
              <a:t> </a:t>
            </a:r>
            <a:r>
              <a:rPr lang="en-GB" sz="1200" b="0" i="0" u="none" strike="noStrike" kern="1200" dirty="0">
                <a:solidFill>
                  <a:schemeClr val="tx1"/>
                </a:solidFill>
                <a:effectLst/>
                <a:latin typeface="+mn-lt"/>
                <a:ea typeface="+mn-ea"/>
                <a:cs typeface="+mn-cs"/>
              </a:rPr>
              <a:t>sports betting</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poker online</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online bingo sites</a:t>
            </a:r>
            <a:r>
              <a:rPr lang="en-GB" dirty="0"/>
              <a:t> </a:t>
            </a:r>
            <a:r>
              <a:rPr lang="en-GB" sz="1200" b="0" i="0" u="none" strike="noStrike" kern="1200" dirty="0">
                <a:solidFill>
                  <a:schemeClr val="tx1"/>
                </a:solidFill>
                <a:effectLst/>
                <a:latin typeface="+mn-lt"/>
                <a:ea typeface="+mn-ea"/>
                <a:cs typeface="+mn-cs"/>
              </a:rPr>
              <a:t>uk racing</a:t>
            </a:r>
            <a:r>
              <a:rPr lang="en-GB" dirty="0"/>
              <a:t> </a:t>
            </a:r>
            <a:r>
              <a:rPr lang="en-GB" sz="1200" b="0" i="0" u="none" strike="noStrike" kern="1200" dirty="0">
                <a:solidFill>
                  <a:schemeClr val="tx1"/>
                </a:solidFill>
                <a:effectLst/>
                <a:latin typeface="+mn-lt"/>
                <a:ea typeface="+mn-ea"/>
                <a:cs typeface="+mn-cs"/>
              </a:rPr>
              <a:t>bingo no deposit</a:t>
            </a:r>
            <a:endParaRPr lang="en-GB"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21</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20B8A1BC-D2BE-4AA8-AD26-BD8D0D252C32}" type="datetime1">
              <a:rPr lang="en-US" smtClean="0"/>
              <a:t>5/17/2016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25905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live horse racing,</a:t>
            </a:r>
            <a:r>
              <a:rPr lang="en-GB" dirty="0"/>
              <a:t> </a:t>
            </a:r>
            <a:r>
              <a:rPr lang="en-GB" sz="1200" b="0" i="0" u="none" strike="noStrike" kern="1200" dirty="0">
                <a:solidFill>
                  <a:schemeClr val="tx1"/>
                </a:solidFill>
                <a:effectLst/>
                <a:latin typeface="+mn-lt"/>
                <a:ea typeface="+mn-ea"/>
                <a:cs typeface="+mn-cs"/>
              </a:rPr>
              <a:t>bookies,</a:t>
            </a:r>
            <a:r>
              <a:rPr lang="en-GB" dirty="0"/>
              <a:t> </a:t>
            </a:r>
            <a:r>
              <a:rPr lang="en-GB" sz="1200" b="0" i="0" u="none" strike="noStrike" kern="1200" dirty="0">
                <a:solidFill>
                  <a:schemeClr val="tx1"/>
                </a:solidFill>
                <a:effectLst/>
                <a:latin typeface="+mn-lt"/>
                <a:ea typeface="+mn-ea"/>
                <a:cs typeface="+mn-cs"/>
              </a:rPr>
              <a:t>betting calculator,</a:t>
            </a:r>
            <a:r>
              <a:rPr lang="en-GB" dirty="0"/>
              <a:t> </a:t>
            </a:r>
            <a:r>
              <a:rPr lang="en-GB" sz="1200" b="0" i="0" u="none" strike="noStrike" kern="1200" dirty="0">
                <a:solidFill>
                  <a:schemeClr val="tx1"/>
                </a:solidFill>
                <a:effectLst/>
                <a:latin typeface="+mn-lt"/>
                <a:ea typeface="+mn-ea"/>
                <a:cs typeface="+mn-cs"/>
              </a:rPr>
              <a:t>bet,</a:t>
            </a:r>
            <a:r>
              <a:rPr lang="en-GB" dirty="0"/>
              <a:t> </a:t>
            </a:r>
            <a:r>
              <a:rPr lang="en-GB" sz="1200" b="0" i="0" u="none" strike="noStrike" kern="1200" dirty="0">
                <a:solidFill>
                  <a:schemeClr val="tx1"/>
                </a:solidFill>
                <a:effectLst/>
                <a:latin typeface="+mn-lt"/>
                <a:ea typeface="+mn-ea"/>
                <a:cs typeface="+mn-cs"/>
              </a:rPr>
              <a:t>sports betting</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poker online</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online bingo sites</a:t>
            </a:r>
            <a:r>
              <a:rPr lang="en-GB" dirty="0"/>
              <a:t> </a:t>
            </a:r>
            <a:r>
              <a:rPr lang="en-GB" sz="1200" b="0" i="0" u="none" strike="noStrike" kern="1200" dirty="0">
                <a:solidFill>
                  <a:schemeClr val="tx1"/>
                </a:solidFill>
                <a:effectLst/>
                <a:latin typeface="+mn-lt"/>
                <a:ea typeface="+mn-ea"/>
                <a:cs typeface="+mn-cs"/>
              </a:rPr>
              <a:t>uk racing</a:t>
            </a:r>
            <a:r>
              <a:rPr lang="en-GB" dirty="0"/>
              <a:t> </a:t>
            </a:r>
            <a:r>
              <a:rPr lang="en-GB" sz="1200" b="0" i="0" u="none" strike="noStrike" kern="1200" dirty="0">
                <a:solidFill>
                  <a:schemeClr val="tx1"/>
                </a:solidFill>
                <a:effectLst/>
                <a:latin typeface="+mn-lt"/>
                <a:ea typeface="+mn-ea"/>
                <a:cs typeface="+mn-cs"/>
              </a:rPr>
              <a:t>bingo no deposit</a:t>
            </a:r>
            <a:endParaRPr lang="en-GB"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23</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20B8A1BC-D2BE-4AA8-AD26-BD8D0D252C32}" type="datetime1">
              <a:rPr lang="en-US" smtClean="0"/>
              <a:t>5/17/2016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22139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883640">
              <a:spcAft>
                <a:spcPts val="322"/>
              </a:spcAft>
              <a:defRPr/>
            </a:pPr>
            <a:r>
              <a:rPr lang="en-GB" dirty="0"/>
              <a:t>Now</a:t>
            </a:r>
            <a:r>
              <a:rPr lang="en-GB" baseline="0" dirty="0"/>
              <a:t> if you want to get into the </a:t>
            </a:r>
            <a:r>
              <a:rPr lang="en-GB" baseline="0" dirty="0" err="1"/>
              <a:t>nitty</a:t>
            </a:r>
            <a:r>
              <a:rPr lang="en-GB" baseline="0" dirty="0"/>
              <a:t> gritty of the ad copy analysis, w</a:t>
            </a:r>
            <a:r>
              <a:rPr lang="en-GB" dirty="0"/>
              <a:t>e’ve also created ‘ad creative heat maps’ for the top sub-categories, to help you zone in on the best language and tokens to use when writing ads. Here we’ve provided an example of how to read the heat maps.</a:t>
            </a:r>
          </a:p>
          <a:p>
            <a:endParaRPr lang="en-GB" baseline="0" dirty="0"/>
          </a:p>
          <a:p>
            <a:r>
              <a:rPr lang="en-GB" baseline="0" dirty="0"/>
              <a:t>There are 2 dimensions in this heat map </a:t>
            </a:r>
          </a:p>
          <a:p>
            <a:r>
              <a:rPr lang="en-GB" baseline="0" dirty="0"/>
              <a:t>1.) How well tokens impact your ad quality</a:t>
            </a:r>
          </a:p>
          <a:p>
            <a:r>
              <a:rPr lang="en-GB" baseline="0" dirty="0"/>
              <a:t>2.) How man other advertisers are actively using the token.</a:t>
            </a:r>
          </a:p>
          <a:p>
            <a:endParaRPr lang="en-GB" baseline="0" dirty="0"/>
          </a:p>
          <a:p>
            <a:r>
              <a:rPr lang="en-GB" baseline="0" dirty="0"/>
              <a:t>Within each token categories, we then have the individual tokens and words that you can include in your ad copy. The colour of the circle by the word token means that the more green the circle is the more likely it will have stronger impact on your ad copy. If the circle is yellow, it will have fair impact and if the circle is red it will have limited impact.</a:t>
            </a:r>
          </a:p>
          <a:p>
            <a:r>
              <a:rPr lang="en-GB" baseline="0" dirty="0"/>
              <a:t>The fuller the circles they are too, the rarely used the token is by other advertisers and more likely your ad is likely to stand out. If the circle is empty then the token is often used frequently by other advertisers.</a:t>
            </a:r>
          </a:p>
          <a:p>
            <a:endParaRPr lang="en-GB" baseline="0" dirty="0"/>
          </a:p>
          <a:p>
            <a:r>
              <a:rPr lang="en-GB" baseline="0" dirty="0"/>
              <a:t>So what you aim to look for on the ad copy map are greener and fuller circles and these have stronger impact and are rarely used. The more red and empty your circles are the less likely it will differentiate you ad, as this shows to provide limited impact but is frequently. </a:t>
            </a:r>
          </a:p>
          <a:p>
            <a:endParaRPr lang="en-GB" baseline="0" dirty="0"/>
          </a:p>
          <a:p>
            <a:r>
              <a:rPr lang="en-GB" baseline="0" dirty="0"/>
              <a:t>The idea is, even if you choose a token category that may not be the most impactful, you can test the most differentiating tokens and words to make the most of your ad standing out.</a:t>
            </a:r>
          </a:p>
        </p:txBody>
      </p:sp>
      <p:sp>
        <p:nvSpPr>
          <p:cNvPr id="4" name="Slide Number Placeholder 3"/>
          <p:cNvSpPr>
            <a:spLocks noGrp="1"/>
          </p:cNvSpPr>
          <p:nvPr>
            <p:ph type="sldNum" sz="quarter" idx="10"/>
          </p:nvPr>
        </p:nvSpPr>
        <p:spPr/>
        <p:txBody>
          <a:bodyPr/>
          <a:lstStyle/>
          <a:p>
            <a:r>
              <a:rPr lang="en-US" dirty="0">
                <a:solidFill>
                  <a:prstClr val="black"/>
                </a:solidFill>
              </a:rPr>
              <a:t> Página </a:t>
            </a:r>
            <a:fld id="{8B263312-38AA-4E1E-B2B5-0F8F122B24FE}" type="slidenum">
              <a:rPr lang="en-US" smtClean="0">
                <a:solidFill>
                  <a:prstClr val="black"/>
                </a:solidFill>
              </a:rPr>
              <a:pPr/>
              <a:t>24</a:t>
            </a:fld>
            <a:endParaRPr lang="es-ES" dirty="0">
              <a:solidFill>
                <a:prstClr val="black"/>
              </a:solidFill>
            </a:endParaRPr>
          </a:p>
        </p:txBody>
      </p:sp>
      <p:sp>
        <p:nvSpPr>
          <p:cNvPr id="5" name="Header Placeholder 4"/>
          <p:cNvSpPr>
            <a:spLocks noGrp="1"/>
          </p:cNvSpPr>
          <p:nvPr>
            <p:ph type="hdr" sz="quarter" idx="11"/>
          </p:nvPr>
        </p:nvSpPr>
        <p:spPr/>
        <p:txBody>
          <a:bodyPr/>
          <a:lstStyle/>
          <a:p>
            <a:r>
              <a:rPr lang="en-US" dirty="0">
                <a:solidFill>
                  <a:prstClr val="black"/>
                </a:solidFill>
              </a:rPr>
              <a:t>Bing SMB Advertisers - Anuncios de búsqueda</a:t>
            </a:r>
            <a:endParaRPr lang="es-ES" dirty="0">
              <a:solidFill>
                <a:prstClr val="black"/>
              </a:solidFill>
            </a:endParaRPr>
          </a:p>
        </p:txBody>
      </p:sp>
      <p:sp>
        <p:nvSpPr>
          <p:cNvPr id="6" name="Date Placeholder 5"/>
          <p:cNvSpPr>
            <a:spLocks noGrp="1"/>
          </p:cNvSpPr>
          <p:nvPr>
            <p:ph type="dt" idx="12"/>
          </p:nvPr>
        </p:nvSpPr>
        <p:spPr/>
        <p:txBody>
          <a:bodyPr/>
          <a:lstStyle/>
          <a:p>
            <a:fld id="{20B8A1BC-D2BE-4AA8-AD26-BD8D0D252C32}" type="datetime1">
              <a:rPr lang="en-US" smtClean="0">
                <a:solidFill>
                  <a:prstClr val="black"/>
                </a:solidFill>
              </a:rPr>
              <a:pPr/>
              <a:t>5/17/2016</a:t>
            </a:fld>
            <a:endParaRPr lang="es-ES" dirty="0">
              <a:solidFill>
                <a:prstClr val="black"/>
              </a:solidFill>
            </a:endParaRPr>
          </a:p>
        </p:txBody>
      </p:sp>
    </p:spTree>
    <p:extLst>
      <p:ext uri="{BB962C8B-B14F-4D97-AF65-F5344CB8AC3E}">
        <p14:creationId xmlns:p14="http://schemas.microsoft.com/office/powerpoint/2010/main" val="60768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US">
                <a:solidFill>
                  <a:prstClr val="black"/>
                </a:solidFill>
              </a:rPr>
              <a:t> Página </a:t>
            </a:r>
            <a:fld id="{8B263312-38AA-4E1E-B2B5-0F8F122B24FE}" type="slidenum">
              <a:rPr lang="en-US" smtClean="0">
                <a:solidFill>
                  <a:prstClr val="black"/>
                </a:solidFill>
              </a:rPr>
              <a:pPr/>
              <a:t>25</a:t>
            </a:fld>
            <a:endParaRPr lang="es-ES" dirty="0">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Bing SMB Advertisers - Anuncios de búsqueda</a:t>
            </a:r>
            <a:endParaRPr lang="es-ES" dirty="0">
              <a:solidFill>
                <a:prstClr val="black"/>
              </a:solidFill>
            </a:endParaRPr>
          </a:p>
        </p:txBody>
      </p:sp>
      <p:sp>
        <p:nvSpPr>
          <p:cNvPr id="6" name="Date Placeholder 5"/>
          <p:cNvSpPr>
            <a:spLocks noGrp="1"/>
          </p:cNvSpPr>
          <p:nvPr>
            <p:ph type="dt" idx="12"/>
          </p:nvPr>
        </p:nvSpPr>
        <p:spPr/>
        <p:txBody>
          <a:bodyPr/>
          <a:lstStyle/>
          <a:p>
            <a:fld id="{20B8A1BC-D2BE-4AA8-AD26-BD8D0D252C32}" type="datetime1">
              <a:rPr lang="en-US" smtClean="0">
                <a:solidFill>
                  <a:prstClr val="black"/>
                </a:solidFill>
              </a:rPr>
              <a:pPr/>
              <a:t>5/17/2016</a:t>
            </a:fld>
            <a:endParaRPr lang="es-ES" dirty="0">
              <a:solidFill>
                <a:prstClr val="black"/>
              </a:solidFill>
            </a:endParaRPr>
          </a:p>
        </p:txBody>
      </p:sp>
    </p:spTree>
    <p:extLst>
      <p:ext uri="{BB962C8B-B14F-4D97-AF65-F5344CB8AC3E}">
        <p14:creationId xmlns:p14="http://schemas.microsoft.com/office/powerpoint/2010/main" val="368821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US">
                <a:solidFill>
                  <a:prstClr val="black"/>
                </a:solidFill>
              </a:rPr>
              <a:t> Página </a:t>
            </a:r>
            <a:fld id="{8B263312-38AA-4E1E-B2B5-0F8F122B24FE}" type="slidenum">
              <a:rPr lang="en-US" smtClean="0">
                <a:solidFill>
                  <a:prstClr val="black"/>
                </a:solidFill>
              </a:rPr>
              <a:pPr/>
              <a:t>26</a:t>
            </a:fld>
            <a:endParaRPr lang="es-ES" dirty="0">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Bing SMB Advertisers - Anuncios de búsqueda</a:t>
            </a:r>
            <a:endParaRPr lang="es-ES" dirty="0">
              <a:solidFill>
                <a:prstClr val="black"/>
              </a:solidFill>
            </a:endParaRPr>
          </a:p>
        </p:txBody>
      </p:sp>
      <p:sp>
        <p:nvSpPr>
          <p:cNvPr id="6" name="Date Placeholder 5"/>
          <p:cNvSpPr>
            <a:spLocks noGrp="1"/>
          </p:cNvSpPr>
          <p:nvPr>
            <p:ph type="dt" idx="12"/>
          </p:nvPr>
        </p:nvSpPr>
        <p:spPr/>
        <p:txBody>
          <a:bodyPr/>
          <a:lstStyle/>
          <a:p>
            <a:fld id="{20B8A1BC-D2BE-4AA8-AD26-BD8D0D252C32}" type="datetime1">
              <a:rPr lang="en-US" smtClean="0">
                <a:solidFill>
                  <a:prstClr val="black"/>
                </a:solidFill>
              </a:rPr>
              <a:pPr/>
              <a:t>5/17/2016</a:t>
            </a:fld>
            <a:endParaRPr lang="es-ES" dirty="0">
              <a:solidFill>
                <a:prstClr val="black"/>
              </a:solidFill>
            </a:endParaRPr>
          </a:p>
        </p:txBody>
      </p:sp>
    </p:spTree>
    <p:extLst>
      <p:ext uri="{BB962C8B-B14F-4D97-AF65-F5344CB8AC3E}">
        <p14:creationId xmlns:p14="http://schemas.microsoft.com/office/powerpoint/2010/main" val="318307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r>
              <a:rPr lang="en-US">
                <a:solidFill>
                  <a:prstClr val="black"/>
                </a:solidFill>
              </a:rPr>
              <a:t> Página </a:t>
            </a:r>
            <a:fld id="{8B263312-38AA-4E1E-B2B5-0F8F122B24FE}" type="slidenum">
              <a:rPr lang="en-US" smtClean="0">
                <a:solidFill>
                  <a:prstClr val="black"/>
                </a:solidFill>
              </a:rPr>
              <a:pPr/>
              <a:t>27</a:t>
            </a:fld>
            <a:endParaRPr lang="es-ES" dirty="0">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Bing SMB Advertisers - Anuncios de búsqueda</a:t>
            </a:r>
            <a:endParaRPr lang="es-ES" dirty="0">
              <a:solidFill>
                <a:prstClr val="black"/>
              </a:solidFill>
            </a:endParaRPr>
          </a:p>
        </p:txBody>
      </p:sp>
      <p:sp>
        <p:nvSpPr>
          <p:cNvPr id="6" name="Date Placeholder 5"/>
          <p:cNvSpPr>
            <a:spLocks noGrp="1"/>
          </p:cNvSpPr>
          <p:nvPr>
            <p:ph type="dt" idx="12"/>
          </p:nvPr>
        </p:nvSpPr>
        <p:spPr/>
        <p:txBody>
          <a:bodyPr/>
          <a:lstStyle/>
          <a:p>
            <a:fld id="{20B8A1BC-D2BE-4AA8-AD26-BD8D0D252C32}" type="datetime1">
              <a:rPr lang="en-US" smtClean="0">
                <a:solidFill>
                  <a:prstClr val="black"/>
                </a:solidFill>
              </a:rPr>
              <a:pPr/>
              <a:t>5/17/2016</a:t>
            </a:fld>
            <a:endParaRPr lang="es-ES" dirty="0">
              <a:solidFill>
                <a:prstClr val="black"/>
              </a:solidFill>
            </a:endParaRPr>
          </a:p>
        </p:txBody>
      </p:sp>
    </p:spTree>
    <p:extLst>
      <p:ext uri="{BB962C8B-B14F-4D97-AF65-F5344CB8AC3E}">
        <p14:creationId xmlns:p14="http://schemas.microsoft.com/office/powerpoint/2010/main" val="4021377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live horse racing,</a:t>
            </a:r>
            <a:r>
              <a:rPr lang="en-GB" dirty="0"/>
              <a:t> </a:t>
            </a:r>
            <a:r>
              <a:rPr lang="en-GB" sz="1200" b="0" i="0" u="none" strike="noStrike" kern="1200" dirty="0">
                <a:solidFill>
                  <a:schemeClr val="tx1"/>
                </a:solidFill>
                <a:effectLst/>
                <a:latin typeface="+mn-lt"/>
                <a:ea typeface="+mn-ea"/>
                <a:cs typeface="+mn-cs"/>
              </a:rPr>
              <a:t>bookies,</a:t>
            </a:r>
            <a:r>
              <a:rPr lang="en-GB" dirty="0"/>
              <a:t> </a:t>
            </a:r>
            <a:r>
              <a:rPr lang="en-GB" sz="1200" b="0" i="0" u="none" strike="noStrike" kern="1200" dirty="0">
                <a:solidFill>
                  <a:schemeClr val="tx1"/>
                </a:solidFill>
                <a:effectLst/>
                <a:latin typeface="+mn-lt"/>
                <a:ea typeface="+mn-ea"/>
                <a:cs typeface="+mn-cs"/>
              </a:rPr>
              <a:t>betting calculator,</a:t>
            </a:r>
            <a:r>
              <a:rPr lang="en-GB" dirty="0"/>
              <a:t> </a:t>
            </a:r>
            <a:r>
              <a:rPr lang="en-GB" sz="1200" b="0" i="0" u="none" strike="noStrike" kern="1200" dirty="0">
                <a:solidFill>
                  <a:schemeClr val="tx1"/>
                </a:solidFill>
                <a:effectLst/>
                <a:latin typeface="+mn-lt"/>
                <a:ea typeface="+mn-ea"/>
                <a:cs typeface="+mn-cs"/>
              </a:rPr>
              <a:t>bet,</a:t>
            </a:r>
            <a:r>
              <a:rPr lang="en-GB" dirty="0"/>
              <a:t> </a:t>
            </a:r>
            <a:r>
              <a:rPr lang="en-GB" sz="1200" b="0" i="0" u="none" strike="noStrike" kern="1200" dirty="0">
                <a:solidFill>
                  <a:schemeClr val="tx1"/>
                </a:solidFill>
                <a:effectLst/>
                <a:latin typeface="+mn-lt"/>
                <a:ea typeface="+mn-ea"/>
                <a:cs typeface="+mn-cs"/>
              </a:rPr>
              <a:t>sports betting</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poker online</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online bingo sites</a:t>
            </a:r>
            <a:r>
              <a:rPr lang="en-GB" dirty="0"/>
              <a:t> </a:t>
            </a:r>
            <a:r>
              <a:rPr lang="en-GB" sz="1200" b="0" i="0" u="none" strike="noStrike" kern="1200" dirty="0">
                <a:solidFill>
                  <a:schemeClr val="tx1"/>
                </a:solidFill>
                <a:effectLst/>
                <a:latin typeface="+mn-lt"/>
                <a:ea typeface="+mn-ea"/>
                <a:cs typeface="+mn-cs"/>
              </a:rPr>
              <a:t>uk racing</a:t>
            </a:r>
            <a:r>
              <a:rPr lang="en-GB" dirty="0"/>
              <a:t> </a:t>
            </a:r>
            <a:r>
              <a:rPr lang="en-GB" sz="1200" b="0" i="0" u="none" strike="noStrike" kern="1200" dirty="0">
                <a:solidFill>
                  <a:schemeClr val="tx1"/>
                </a:solidFill>
                <a:effectLst/>
                <a:latin typeface="+mn-lt"/>
                <a:ea typeface="+mn-ea"/>
                <a:cs typeface="+mn-cs"/>
              </a:rPr>
              <a:t>bingo no deposit</a:t>
            </a:r>
            <a:endParaRPr lang="en-GB"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28</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20B8A1BC-D2BE-4AA8-AD26-BD8D0D252C32}" type="datetime1">
              <a:rPr lang="en-US" smtClean="0"/>
              <a:t>5/17/2016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014878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live horse racing,</a:t>
            </a:r>
            <a:r>
              <a:rPr lang="en-GB" dirty="0"/>
              <a:t> </a:t>
            </a:r>
            <a:r>
              <a:rPr lang="en-GB" sz="1200" b="0" i="0" u="none" strike="noStrike" kern="1200" dirty="0">
                <a:solidFill>
                  <a:schemeClr val="tx1"/>
                </a:solidFill>
                <a:effectLst/>
                <a:latin typeface="+mn-lt"/>
                <a:ea typeface="+mn-ea"/>
                <a:cs typeface="+mn-cs"/>
              </a:rPr>
              <a:t>bookies,</a:t>
            </a:r>
            <a:r>
              <a:rPr lang="en-GB" dirty="0"/>
              <a:t> </a:t>
            </a:r>
            <a:r>
              <a:rPr lang="en-GB" sz="1200" b="0" i="0" u="none" strike="noStrike" kern="1200" dirty="0">
                <a:solidFill>
                  <a:schemeClr val="tx1"/>
                </a:solidFill>
                <a:effectLst/>
                <a:latin typeface="+mn-lt"/>
                <a:ea typeface="+mn-ea"/>
                <a:cs typeface="+mn-cs"/>
              </a:rPr>
              <a:t>betting calculator,</a:t>
            </a:r>
            <a:r>
              <a:rPr lang="en-GB" dirty="0"/>
              <a:t> </a:t>
            </a:r>
            <a:r>
              <a:rPr lang="en-GB" sz="1200" b="0" i="0" u="none" strike="noStrike" kern="1200" dirty="0">
                <a:solidFill>
                  <a:schemeClr val="tx1"/>
                </a:solidFill>
                <a:effectLst/>
                <a:latin typeface="+mn-lt"/>
                <a:ea typeface="+mn-ea"/>
                <a:cs typeface="+mn-cs"/>
              </a:rPr>
              <a:t>bet,</a:t>
            </a:r>
            <a:r>
              <a:rPr lang="en-GB" dirty="0"/>
              <a:t> </a:t>
            </a:r>
            <a:r>
              <a:rPr lang="en-GB" sz="1200" b="0" i="0" u="none" strike="noStrike" kern="1200" dirty="0">
                <a:solidFill>
                  <a:schemeClr val="tx1"/>
                </a:solidFill>
                <a:effectLst/>
                <a:latin typeface="+mn-lt"/>
                <a:ea typeface="+mn-ea"/>
                <a:cs typeface="+mn-cs"/>
              </a:rPr>
              <a:t>sports betting</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poker online</a:t>
            </a:r>
            <a:r>
              <a:rPr lang="en-GB"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online bingo sites</a:t>
            </a:r>
            <a:r>
              <a:rPr lang="en-GB" dirty="0"/>
              <a:t> </a:t>
            </a:r>
            <a:r>
              <a:rPr lang="en-GB" sz="1200" b="0" i="0" u="none" strike="noStrike" kern="1200" dirty="0">
                <a:solidFill>
                  <a:schemeClr val="tx1"/>
                </a:solidFill>
                <a:effectLst/>
                <a:latin typeface="+mn-lt"/>
                <a:ea typeface="+mn-ea"/>
                <a:cs typeface="+mn-cs"/>
              </a:rPr>
              <a:t>uk racing</a:t>
            </a:r>
            <a:r>
              <a:rPr lang="en-GB" dirty="0"/>
              <a:t> </a:t>
            </a:r>
            <a:r>
              <a:rPr lang="en-GB" sz="1200" b="0" i="0" u="none" strike="noStrike" kern="1200" dirty="0">
                <a:solidFill>
                  <a:schemeClr val="tx1"/>
                </a:solidFill>
                <a:effectLst/>
                <a:latin typeface="+mn-lt"/>
                <a:ea typeface="+mn-ea"/>
                <a:cs typeface="+mn-cs"/>
              </a:rPr>
              <a:t>bingo no deposit</a:t>
            </a:r>
            <a:endParaRPr lang="en-GB"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29</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20B8A1BC-D2BE-4AA8-AD26-BD8D0D252C32}" type="datetime1">
              <a:rPr lang="en-US" smtClean="0"/>
              <a:t>5/17/2016</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034758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Image/Teal Content">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8"/>
          </p:nvPr>
        </p:nvSpPr>
        <p:spPr>
          <a:xfrm>
            <a:off x="6092825" y="0"/>
            <a:ext cx="6096000" cy="6858000"/>
          </a:xfrm>
        </p:spPr>
        <p:txBody>
          <a:bodyPr anchor="ctr" anchorCtr="0"/>
          <a:lstStyle>
            <a:lvl1pPr algn="ctr">
              <a:defRPr sz="2000"/>
            </a:lvl1pPr>
          </a:lstStyle>
          <a:p>
            <a:endParaRPr lang="en-US" dirty="0"/>
          </a:p>
        </p:txBody>
      </p:sp>
      <p:sp>
        <p:nvSpPr>
          <p:cNvPr id="2" name="Rectangle 1"/>
          <p:cNvSpPr/>
          <p:nvPr userDrawn="1"/>
        </p:nvSpPr>
        <p:spPr>
          <a:xfrm>
            <a:off x="-1" y="0"/>
            <a:ext cx="6577533" cy="68580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0" name="Content Placeholder 9"/>
          <p:cNvSpPr>
            <a:spLocks noGrp="1"/>
          </p:cNvSpPr>
          <p:nvPr>
            <p:ph sz="quarter" idx="13"/>
          </p:nvPr>
        </p:nvSpPr>
        <p:spPr>
          <a:xfrm>
            <a:off x="309563" y="1220789"/>
            <a:ext cx="5483225" cy="4267200"/>
          </a:xfrm>
        </p:spPr>
        <p:txBody>
          <a:bodyPr>
            <a:noAutofit/>
          </a:bodyPr>
          <a:lstStyle>
            <a:lvl1pPr marL="0" marR="0" indent="0" algn="l" defTabSz="457200" rtl="0" eaLnBrk="1" fontAlgn="auto" latinLnBrk="0" hangingPunct="1">
              <a:lnSpc>
                <a:spcPct val="90000"/>
              </a:lnSpc>
              <a:spcBef>
                <a:spcPts val="0"/>
              </a:spcBef>
              <a:spcAft>
                <a:spcPts val="800"/>
              </a:spcAft>
              <a:buClrTx/>
              <a:buSzTx/>
              <a:buFont typeface="Arial"/>
              <a:buNone/>
              <a:tabLst/>
              <a:defRPr>
                <a:solidFill>
                  <a:srgbClr val="FFFFFF"/>
                </a:solidFill>
              </a:defRPr>
            </a:lvl1pPr>
            <a:lvl2pPr marL="228600" marR="0" indent="-228600" algn="l" defTabSz="457200" rtl="0" eaLnBrk="1" fontAlgn="auto" latinLnBrk="0" hangingPunct="1">
              <a:lnSpc>
                <a:spcPct val="100000"/>
              </a:lnSpc>
              <a:spcBef>
                <a:spcPts val="0"/>
              </a:spcBef>
              <a:spcAft>
                <a:spcPts val="480"/>
              </a:spcAft>
              <a:buClrTx/>
              <a:buSzTx/>
              <a:buFont typeface="Arial"/>
              <a:buChar char="•"/>
              <a:tabLst/>
              <a:defRPr>
                <a:solidFill>
                  <a:srgbClr val="FFFFFF"/>
                </a:solidFill>
              </a:defRPr>
            </a:lvl2pPr>
            <a:lvl3pPr marL="457200" marR="0" indent="-228600" algn="l" defTabSz="457200" rtl="0" eaLnBrk="1" fontAlgn="auto" latinLnBrk="0" hangingPunct="1">
              <a:lnSpc>
                <a:spcPct val="100000"/>
              </a:lnSpc>
              <a:spcBef>
                <a:spcPts val="0"/>
              </a:spcBef>
              <a:spcAft>
                <a:spcPts val="480"/>
              </a:spcAft>
              <a:buClrTx/>
              <a:buSzTx/>
              <a:buFont typeface="Arial"/>
              <a:buChar char="•"/>
              <a:tabLst/>
              <a:defRPr>
                <a:solidFill>
                  <a:srgbClr val="FFFFFF"/>
                </a:solidFill>
              </a:defRPr>
            </a:lvl3pPr>
            <a:lvl4pPr marL="685800" marR="0" indent="-228600" algn="l" defTabSz="457200" rtl="0" eaLnBrk="1" fontAlgn="auto" latinLnBrk="0" hangingPunct="1">
              <a:lnSpc>
                <a:spcPct val="100000"/>
              </a:lnSpc>
              <a:spcBef>
                <a:spcPts val="0"/>
              </a:spcBef>
              <a:spcAft>
                <a:spcPts val="480"/>
              </a:spcAft>
              <a:buClrTx/>
              <a:buSzTx/>
              <a:buFont typeface="Arial"/>
              <a:buChar char="•"/>
              <a:tabLst/>
              <a:defRPr>
                <a:solidFill>
                  <a:srgbClr val="FFFFFF"/>
                </a:solidFill>
              </a:defRPr>
            </a:lvl4pPr>
            <a:lvl5pPr marL="914400" marR="0" indent="-228600" algn="l" defTabSz="457200" rtl="0" eaLnBrk="1" fontAlgn="auto" latinLnBrk="0" hangingPunct="1">
              <a:lnSpc>
                <a:spcPct val="100000"/>
              </a:lnSpc>
              <a:spcBef>
                <a:spcPts val="0"/>
              </a:spcBef>
              <a:spcAft>
                <a:spcPts val="480"/>
              </a:spcAft>
              <a:buClrTx/>
              <a:buSzTx/>
              <a:buFont typeface="Arial"/>
              <a:buChar char="•"/>
              <a:tabLst/>
              <a:defRPr>
                <a:solidFill>
                  <a:srgbClr val="FFFFFF"/>
                </a:solidFill>
              </a:defRPr>
            </a:lvl5pPr>
            <a:lvl6pPr marL="1143000" marR="0" indent="-228600" algn="l" defTabSz="457200" rtl="0" eaLnBrk="1" fontAlgn="auto" latinLnBrk="0" hangingPunct="1">
              <a:lnSpc>
                <a:spcPct val="100000"/>
              </a:lnSpc>
              <a:spcBef>
                <a:spcPts val="0"/>
              </a:spcBef>
              <a:spcAft>
                <a:spcPts val="480"/>
              </a:spcAft>
              <a:buClrTx/>
              <a:buSzTx/>
              <a:buFont typeface="Arial"/>
              <a:buChar char="•"/>
              <a:tabLst/>
              <a:defRPr>
                <a:solidFill>
                  <a:srgbClr val="FFFFFF"/>
                </a:solidFill>
              </a:defRPr>
            </a:lvl6pPr>
            <a:lvl7pPr marL="1371600" marR="0" indent="-228600" algn="l" defTabSz="457200" rtl="0" eaLnBrk="1" fontAlgn="auto" latinLnBrk="0" hangingPunct="1">
              <a:lnSpc>
                <a:spcPct val="100000"/>
              </a:lnSpc>
              <a:spcBef>
                <a:spcPts val="0"/>
              </a:spcBef>
              <a:spcAft>
                <a:spcPts val="480"/>
              </a:spcAft>
              <a:buClrTx/>
              <a:buSzTx/>
              <a:buFont typeface="Arial"/>
              <a:buChar char="•"/>
              <a:tabLst/>
              <a:defRPr>
                <a:solidFill>
                  <a:srgbClr val="FFFFFF"/>
                </a:solidFill>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22" name="Title 21"/>
          <p:cNvSpPr>
            <a:spLocks noGrp="1"/>
          </p:cNvSpPr>
          <p:nvPr>
            <p:ph type="title"/>
          </p:nvPr>
        </p:nvSpPr>
        <p:spPr>
          <a:xfrm>
            <a:off x="307817" y="306387"/>
            <a:ext cx="5484970" cy="685800"/>
          </a:xfrm>
        </p:spPr>
        <p:txBody>
          <a:bodyPr/>
          <a:lstStyle>
            <a:lvl1pPr>
              <a:defRPr>
                <a:solidFill>
                  <a:srgbClr val="FFFFFF"/>
                </a:solidFill>
              </a:defRPr>
            </a:lvl1pPr>
          </a:lstStyle>
          <a:p>
            <a:r>
              <a:rPr lang="en-US" dirty="0"/>
              <a:t>Click to edit Master title style</a:t>
            </a:r>
          </a:p>
        </p:txBody>
      </p:sp>
      <p:sp>
        <p:nvSpPr>
          <p:cNvPr id="11" name="Slide Number Placeholder 3"/>
          <p:cNvSpPr>
            <a:spLocks noGrp="1"/>
          </p:cNvSpPr>
          <p:nvPr>
            <p:ph type="sldNum" sz="quarter" idx="17"/>
          </p:nvPr>
        </p:nvSpPr>
        <p:spPr>
          <a:xfrm>
            <a:off x="11321973" y="6288424"/>
            <a:ext cx="562051" cy="255632"/>
          </a:xfrm>
        </p:spPr>
        <p:txBody>
          <a:bodyPr/>
          <a:lstStyle>
            <a:lvl1pPr>
              <a:defRPr>
                <a:solidFill>
                  <a:srgbClr val="FFFFFF"/>
                </a:solidFill>
              </a:defRPr>
            </a:lvl1pPr>
          </a:lstStyle>
          <a:p>
            <a:fld id="{941BBFA0-3636-3246-B0A2-797033B22469}" type="slidenum">
              <a:rPr lang="en-US" smtClean="0"/>
              <a:pPr/>
              <a:t>‹#›</a:t>
            </a:fld>
            <a:endParaRPr lang="en-US" dirty="0"/>
          </a:p>
        </p:txBody>
      </p:sp>
      <p:sp>
        <p:nvSpPr>
          <p:cNvPr id="13" name="Footer Placeholder 9"/>
          <p:cNvSpPr>
            <a:spLocks noGrp="1"/>
          </p:cNvSpPr>
          <p:nvPr>
            <p:ph type="ftr" sz="quarter" idx="21"/>
          </p:nvPr>
        </p:nvSpPr>
        <p:spPr>
          <a:xfrm>
            <a:off x="309563" y="6288424"/>
            <a:ext cx="5483225" cy="255632"/>
          </a:xfrm>
        </p:spPr>
        <p:txBody>
          <a:bodyPr/>
          <a:lstStyle>
            <a:lvl1pPr>
              <a:defRPr>
                <a:solidFill>
                  <a:srgbClr val="FFFFFF"/>
                </a:solidFill>
              </a:defRPr>
            </a:lvl1pPr>
          </a:lstStyle>
          <a:p>
            <a:r>
              <a:rPr lang="en-US" dirty="0"/>
              <a:t>Presentation title — edit on Slide Master using Insert &gt; Header &amp; Footer</a:t>
            </a:r>
          </a:p>
        </p:txBody>
      </p:sp>
      <p:sp>
        <p:nvSpPr>
          <p:cNvPr id="14" name="Text Placeholder 4"/>
          <p:cNvSpPr>
            <a:spLocks noGrp="1"/>
          </p:cNvSpPr>
          <p:nvPr>
            <p:ph type="body" sz="quarter" idx="19"/>
          </p:nvPr>
        </p:nvSpPr>
        <p:spPr>
          <a:xfrm>
            <a:off x="309563" y="5775325"/>
            <a:ext cx="5484972" cy="456531"/>
          </a:xfrm>
        </p:spPr>
        <p:txBody>
          <a:bodyPr anchor="b" anchorCtr="0"/>
          <a:lstStyle>
            <a:lvl1pPr>
              <a:spcBef>
                <a:spcPts val="0"/>
              </a:spcBef>
              <a:spcAft>
                <a:spcPts val="0"/>
              </a:spcAft>
              <a:defRPr sz="800">
                <a:solidFill>
                  <a:srgbClr val="FFFFFF"/>
                </a:solidFill>
                <a:latin typeface="Segoe UI"/>
                <a:cs typeface="Segoe UI"/>
              </a:defRPr>
            </a:lvl1pPr>
          </a:lstStyle>
          <a:p>
            <a:pPr lvl="0"/>
            <a:endParaRPr lang="en-US" dirty="0"/>
          </a:p>
        </p:txBody>
      </p:sp>
    </p:spTree>
    <p:extLst>
      <p:ext uri="{BB962C8B-B14F-4D97-AF65-F5344CB8AC3E}">
        <p14:creationId xmlns:p14="http://schemas.microsoft.com/office/powerpoint/2010/main" val="139539276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slide">
    <p:bg>
      <p:bgPr>
        <a:solidFill>
          <a:schemeClr val="bg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761999" y="758825"/>
            <a:ext cx="9896475" cy="502708"/>
          </a:xfrm>
          <a:prstGeom prst="rect">
            <a:avLst/>
          </a:prstGeom>
        </p:spPr>
        <p:txBody>
          <a:bodyPr vert="horz" lIns="0" tIns="0" rIns="0" bIns="0"/>
          <a:lstStyle>
            <a:lvl1pPr marL="339725" indent="-339725">
              <a:buNone/>
              <a:defRPr lang="en-US" sz="3600" b="0" cap="none" dirty="0" smtClean="0">
                <a:ln w="3175">
                  <a:noFill/>
                </a:ln>
                <a:solidFill>
                  <a:schemeClr val="tx1"/>
                </a:solidFill>
                <a:effectLst/>
              </a:defRPr>
            </a:lvl1pPr>
          </a:lstStyle>
          <a:p>
            <a:pPr marL="0" lvl="0" indent="0"/>
            <a:r>
              <a:rPr lang="en-US" dirty="0"/>
              <a:t>Cover Slide- Headline goes here in Segoe UI 28pt</a:t>
            </a:r>
          </a:p>
        </p:txBody>
      </p:sp>
      <p:sp>
        <p:nvSpPr>
          <p:cNvPr id="6" name="Text Placeholder 7"/>
          <p:cNvSpPr>
            <a:spLocks noGrp="1"/>
          </p:cNvSpPr>
          <p:nvPr>
            <p:ph type="body" sz="quarter" idx="11" hasCustomPrompt="1"/>
          </p:nvPr>
        </p:nvSpPr>
        <p:spPr>
          <a:xfrm>
            <a:off x="762000" y="1522413"/>
            <a:ext cx="9896475" cy="221599"/>
          </a:xfrm>
          <a:prstGeom prst="rect">
            <a:avLst/>
          </a:prstGeom>
        </p:spPr>
        <p:txBody>
          <a:bodyPr vert="horz" lIns="0" tIns="0" rIns="0" bIns="0" rtlCol="0">
            <a:spAutoFit/>
          </a:bodyPr>
          <a:lstStyle>
            <a:lvl1pPr marL="339725" indent="-339725">
              <a:buNone/>
              <a:defRPr lang="en-US" sz="1600" dirty="0" smtClean="0">
                <a:solidFill>
                  <a:srgbClr val="505050"/>
                </a:solidFill>
                <a:latin typeface="+mn-lt"/>
              </a:defRPr>
            </a:lvl1pPr>
          </a:lstStyle>
          <a:p>
            <a:pPr marL="0" lvl="0" indent="0"/>
            <a:r>
              <a:rPr lang="en-US" dirty="0"/>
              <a:t>Subhead goes here, set in Segoe UI 16pt</a:t>
            </a:r>
          </a:p>
        </p:txBody>
      </p:sp>
      <p:sp>
        <p:nvSpPr>
          <p:cNvPr id="8" name="Text Placeholder 3"/>
          <p:cNvSpPr>
            <a:spLocks noGrp="1"/>
          </p:cNvSpPr>
          <p:nvPr>
            <p:ph type="body" sz="quarter" idx="15"/>
          </p:nvPr>
        </p:nvSpPr>
        <p:spPr>
          <a:xfrm>
            <a:off x="762000" y="2309813"/>
            <a:ext cx="9896474" cy="3667654"/>
          </a:xfrm>
          <a:prstGeom prst="rect">
            <a:avLst/>
          </a:prstGeom>
        </p:spPr>
        <p:txBody>
          <a:bodyPr vert="horz" lIns="0" tIns="0" rIns="0" bIns="0" rtlCol="0">
            <a:normAutofit/>
          </a:bodyPr>
          <a:lstStyle>
            <a:lvl1pPr marL="339725" indent="-339725">
              <a:buNone/>
              <a:defRPr lang="en-US" sz="1600" dirty="0" smtClean="0">
                <a:solidFill>
                  <a:schemeClr val="tx1"/>
                </a:solidFill>
                <a:latin typeface="+mn-lt"/>
              </a:defRPr>
            </a:lvl1pPr>
            <a:lvl2pPr>
              <a:defRPr lang="en-US" sz="1200" dirty="0" smtClean="0">
                <a:solidFill>
                  <a:schemeClr val="tx1"/>
                </a:solidFill>
              </a:defRPr>
            </a:lvl2pPr>
            <a:lvl3pPr>
              <a:defRPr lang="en-US" sz="1200" dirty="0" smtClean="0">
                <a:solidFill>
                  <a:schemeClr val="tx1"/>
                </a:solidFill>
              </a:defRPr>
            </a:lvl3pPr>
            <a:lvl4pPr>
              <a:defRPr lang="en-US" sz="1100" dirty="0" smtClean="0">
                <a:solidFill>
                  <a:schemeClr val="tx1"/>
                </a:solidFill>
              </a:defRPr>
            </a:lvl4pPr>
            <a:lvl5pPr>
              <a:defRPr lang="en-US" sz="1100" dirty="0">
                <a:solidFill>
                  <a:schemeClr val="tx1"/>
                </a:solidFill>
              </a:defRPr>
            </a:lvl5pPr>
          </a:lstStyle>
          <a:p>
            <a:pPr marL="0" lvl="0" indent="0"/>
            <a:r>
              <a:rPr lang="en-US" dirty="0"/>
              <a:t>Click to edit Master text styles</a:t>
            </a:r>
          </a:p>
          <a:p>
            <a:pPr marL="176213" lvl="1" indent="-176213"/>
            <a:r>
              <a:rPr lang="en-US" dirty="0"/>
              <a:t>Second level</a:t>
            </a:r>
          </a:p>
          <a:p>
            <a:pPr marL="341313" lvl="2" indent="-165100">
              <a:tabLst/>
            </a:pPr>
            <a:r>
              <a:rPr lang="en-US" dirty="0"/>
              <a:t>Third level</a:t>
            </a:r>
          </a:p>
          <a:p>
            <a:pPr marL="517525" lvl="3" indent="-176213"/>
            <a:r>
              <a:rPr lang="en-US" dirty="0"/>
              <a:t>Fourth level</a:t>
            </a:r>
          </a:p>
          <a:p>
            <a:pPr marL="682625" lvl="4" indent="-165100">
              <a:tabLst/>
            </a:pPr>
            <a:r>
              <a:rPr lang="en-US" dirty="0"/>
              <a:t>Fifth level</a:t>
            </a:r>
          </a:p>
        </p:txBody>
      </p:sp>
    </p:spTree>
    <p:extLst>
      <p:ext uri="{BB962C8B-B14F-4D97-AF65-F5344CB8AC3E}">
        <p14:creationId xmlns:p14="http://schemas.microsoft.com/office/powerpoint/2010/main" val="26191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Column Content">
    <p:bg>
      <p:bgRef idx="1001">
        <a:schemeClr val="bg1"/>
      </p:bgRef>
    </p:bg>
    <p:spTree>
      <p:nvGrpSpPr>
        <p:cNvPr id="1" name=""/>
        <p:cNvGrpSpPr/>
        <p:nvPr/>
      </p:nvGrpSpPr>
      <p:grpSpPr>
        <a:xfrm>
          <a:off x="0" y="0"/>
          <a:ext cx="0" cy="0"/>
          <a:chOff x="0" y="0"/>
          <a:chExt cx="0" cy="0"/>
        </a:xfrm>
      </p:grpSpPr>
      <p:sp>
        <p:nvSpPr>
          <p:cNvPr id="22" name="Title 21"/>
          <p:cNvSpPr>
            <a:spLocks noGrp="1"/>
          </p:cNvSpPr>
          <p:nvPr>
            <p:ph type="title"/>
          </p:nvPr>
        </p:nvSpPr>
        <p:spPr>
          <a:xfrm>
            <a:off x="307816" y="306387"/>
            <a:ext cx="11576209" cy="685800"/>
          </a:xfrm>
        </p:spPr>
        <p:txBody>
          <a:bodyPr/>
          <a:lstStyle/>
          <a:p>
            <a:r>
              <a:rPr lang="en-US" dirty="0"/>
              <a:t>Click to edit Master title style</a:t>
            </a:r>
          </a:p>
        </p:txBody>
      </p:sp>
      <p:sp>
        <p:nvSpPr>
          <p:cNvPr id="15" name="Content Placeholder 9"/>
          <p:cNvSpPr>
            <a:spLocks noGrp="1"/>
          </p:cNvSpPr>
          <p:nvPr>
            <p:ph sz="quarter" idx="13" hasCustomPrompt="1"/>
          </p:nvPr>
        </p:nvSpPr>
        <p:spPr>
          <a:xfrm>
            <a:off x="309563" y="1220789"/>
            <a:ext cx="2782340" cy="4267200"/>
          </a:xfrm>
        </p:spPr>
        <p:txBody>
          <a:bodyPr>
            <a:noAutofit/>
          </a:bodyPr>
          <a:lstStyle>
            <a:lvl1pPr marL="0" indent="0">
              <a:buFont typeface="+mj-lt"/>
              <a:buNone/>
              <a:defRPr sz="2000">
                <a:latin typeface="Segoe UI Bold"/>
                <a:cs typeface="Segoe UI Bold"/>
              </a:defRPr>
            </a:lvl1pPr>
            <a:lvl2pPr marL="0" indent="0">
              <a:buNone/>
              <a:defRPr/>
            </a:lvl2pPr>
            <a:lvl3pPr marL="228600" indent="-228600">
              <a:buFont typeface="Arial"/>
              <a:buChar char="•"/>
              <a:defRPr/>
            </a:lvl3pPr>
            <a:lvl4pPr marL="457200" indent="-228600">
              <a:buFont typeface="Arial"/>
              <a:buChar char="•"/>
              <a:defRPr/>
            </a:lvl4pPr>
            <a:lvl5pPr marL="685800" indent="-228600">
              <a:buFont typeface="Arial"/>
              <a:buChar char="•"/>
              <a:defRPr/>
            </a:lvl5pPr>
            <a:lvl6pPr marL="914400" indent="-228600">
              <a:buFont typeface="Arial"/>
              <a:buChar char="•"/>
              <a:defRPr/>
            </a:lvl6pPr>
            <a:lvl7pPr marL="1143000" indent="-228600">
              <a:buFont typeface="Arial"/>
              <a:buChar char="•"/>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1" name="Content Placeholder 9"/>
          <p:cNvSpPr>
            <a:spLocks noGrp="1"/>
          </p:cNvSpPr>
          <p:nvPr>
            <p:ph sz="quarter" idx="21" hasCustomPrompt="1"/>
          </p:nvPr>
        </p:nvSpPr>
        <p:spPr>
          <a:xfrm>
            <a:off x="9101685" y="1220789"/>
            <a:ext cx="2782340" cy="4267200"/>
          </a:xfrm>
        </p:spPr>
        <p:txBody>
          <a:bodyPr>
            <a:noAutofit/>
          </a:bodyPr>
          <a:lstStyle>
            <a:lvl1pPr marL="0" indent="0">
              <a:buFont typeface="+mj-lt"/>
              <a:buNone/>
              <a:defRPr sz="2000">
                <a:latin typeface="Segoe UI Bold"/>
                <a:cs typeface="Segoe UI Bold"/>
              </a:defRPr>
            </a:lvl1pPr>
            <a:lvl2pPr marL="0" indent="0">
              <a:buNone/>
              <a:defRPr/>
            </a:lvl2pPr>
            <a:lvl3pPr marL="228600" indent="-228600">
              <a:buFont typeface="Arial"/>
              <a:buChar char="•"/>
              <a:defRPr/>
            </a:lvl3pPr>
            <a:lvl4pPr marL="457200" indent="-228600">
              <a:buFont typeface="Arial"/>
              <a:buChar char="•"/>
              <a:defRPr/>
            </a:lvl4pPr>
            <a:lvl5pPr marL="685800" indent="-228600">
              <a:buFont typeface="Arial"/>
              <a:buChar char="•"/>
              <a:defRPr/>
            </a:lvl5pPr>
            <a:lvl6pPr marL="914400" indent="-228600">
              <a:buFont typeface="Arial"/>
              <a:buChar char="•"/>
              <a:defRPr/>
            </a:lvl6pPr>
            <a:lvl7pPr marL="1143000" indent="-228600">
              <a:buFont typeface="Arial"/>
              <a:buChar char="•"/>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Content Placeholder 9"/>
          <p:cNvSpPr>
            <a:spLocks noGrp="1"/>
          </p:cNvSpPr>
          <p:nvPr>
            <p:ph sz="quarter" idx="22" hasCustomPrompt="1"/>
          </p:nvPr>
        </p:nvSpPr>
        <p:spPr>
          <a:xfrm>
            <a:off x="3240270" y="1220789"/>
            <a:ext cx="2782340" cy="4267200"/>
          </a:xfrm>
        </p:spPr>
        <p:txBody>
          <a:bodyPr>
            <a:noAutofit/>
          </a:bodyPr>
          <a:lstStyle>
            <a:lvl1pPr marL="0" indent="0">
              <a:buFont typeface="+mj-lt"/>
              <a:buNone/>
              <a:defRPr sz="2000">
                <a:latin typeface="Segoe UI Bold"/>
                <a:cs typeface="Segoe UI Bold"/>
              </a:defRPr>
            </a:lvl1pPr>
            <a:lvl2pPr marL="0" indent="0">
              <a:buNone/>
              <a:defRPr/>
            </a:lvl2pPr>
            <a:lvl3pPr marL="228600" indent="-228600">
              <a:buFont typeface="Arial"/>
              <a:buChar char="•"/>
              <a:defRPr/>
            </a:lvl3pPr>
            <a:lvl4pPr marL="457200" indent="-228600">
              <a:buFont typeface="Arial"/>
              <a:buChar char="•"/>
              <a:defRPr/>
            </a:lvl4pPr>
            <a:lvl5pPr marL="685800" indent="-228600">
              <a:buFont typeface="Arial"/>
              <a:buChar char="•"/>
              <a:defRPr/>
            </a:lvl5pPr>
            <a:lvl6pPr marL="914400" indent="-228600">
              <a:buFont typeface="Arial"/>
              <a:buChar char="•"/>
              <a:defRPr/>
            </a:lvl6pPr>
            <a:lvl7pPr marL="1143000" indent="-228600">
              <a:buFont typeface="Arial"/>
              <a:buChar char="•"/>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Content Placeholder 9"/>
          <p:cNvSpPr>
            <a:spLocks noGrp="1"/>
          </p:cNvSpPr>
          <p:nvPr>
            <p:ph sz="quarter" idx="23" hasCustomPrompt="1"/>
          </p:nvPr>
        </p:nvSpPr>
        <p:spPr>
          <a:xfrm>
            <a:off x="6170977" y="1220789"/>
            <a:ext cx="2782340" cy="4267200"/>
          </a:xfrm>
        </p:spPr>
        <p:txBody>
          <a:bodyPr>
            <a:noAutofit/>
          </a:bodyPr>
          <a:lstStyle>
            <a:lvl1pPr marL="0" indent="0">
              <a:buFont typeface="+mj-lt"/>
              <a:buNone/>
              <a:defRPr sz="2000">
                <a:latin typeface="Segoe UI Bold"/>
                <a:cs typeface="Segoe UI Bold"/>
              </a:defRPr>
            </a:lvl1pPr>
            <a:lvl2pPr marL="0" indent="0">
              <a:buNone/>
              <a:defRPr/>
            </a:lvl2pPr>
            <a:lvl3pPr marL="228600" indent="-228600">
              <a:buFont typeface="Arial"/>
              <a:buChar char="•"/>
              <a:defRPr/>
            </a:lvl3pPr>
            <a:lvl4pPr marL="457200" indent="-228600">
              <a:buFont typeface="Arial"/>
              <a:buChar char="•"/>
              <a:defRPr/>
            </a:lvl4pPr>
            <a:lvl5pPr marL="685800" indent="-228600">
              <a:buFont typeface="Arial"/>
              <a:buChar char="•"/>
              <a:defRPr/>
            </a:lvl5pPr>
            <a:lvl6pPr marL="914400" indent="-228600">
              <a:buFont typeface="Arial"/>
              <a:buChar char="•"/>
              <a:defRPr/>
            </a:lvl6pPr>
            <a:lvl7pPr marL="1143000" indent="-228600">
              <a:buFont typeface="Arial"/>
              <a:buChar char="•"/>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Slide Number Placeholder 3"/>
          <p:cNvSpPr>
            <a:spLocks noGrp="1"/>
          </p:cNvSpPr>
          <p:nvPr>
            <p:ph type="sldNum" sz="quarter" idx="17"/>
          </p:nvPr>
        </p:nvSpPr>
        <p:spPr>
          <a:xfrm>
            <a:off x="11321973" y="6288424"/>
            <a:ext cx="562051" cy="255632"/>
          </a:xfrm>
        </p:spPr>
        <p:txBody>
          <a:bodyPr/>
          <a:lstStyle/>
          <a:p>
            <a:fld id="{941BBFA0-3636-3246-B0A2-797033B22469}" type="slidenum">
              <a:rPr lang="en-US" smtClean="0"/>
              <a:pPr/>
              <a:t>‹#›</a:t>
            </a:fld>
            <a:endParaRPr lang="en-US" dirty="0"/>
          </a:p>
        </p:txBody>
      </p:sp>
      <p:sp>
        <p:nvSpPr>
          <p:cNvPr id="16" name="Footer Placeholder 9"/>
          <p:cNvSpPr>
            <a:spLocks noGrp="1"/>
          </p:cNvSpPr>
          <p:nvPr>
            <p:ph type="ftr" sz="quarter" idx="24"/>
          </p:nvPr>
        </p:nvSpPr>
        <p:spPr>
          <a:xfrm>
            <a:off x="309563" y="6288424"/>
            <a:ext cx="5483225" cy="255632"/>
          </a:xfrm>
        </p:spPr>
        <p:txBody>
          <a:bodyPr/>
          <a:lstStyle/>
          <a:p>
            <a:r>
              <a:rPr lang="en-US" dirty="0"/>
              <a:t>Presentation title — edit on Slide Master using Insert &gt; Header &amp; Footer</a:t>
            </a:r>
          </a:p>
        </p:txBody>
      </p:sp>
      <p:sp>
        <p:nvSpPr>
          <p:cNvPr id="18" name="Text Placeholder 4"/>
          <p:cNvSpPr>
            <a:spLocks noGrp="1"/>
          </p:cNvSpPr>
          <p:nvPr>
            <p:ph type="body" sz="quarter" idx="19"/>
          </p:nvPr>
        </p:nvSpPr>
        <p:spPr>
          <a:xfrm>
            <a:off x="309563" y="5775325"/>
            <a:ext cx="5484972" cy="456531"/>
          </a:xfrm>
        </p:spPr>
        <p:txBody>
          <a:bodyPr anchor="b" anchorCtr="0"/>
          <a:lstStyle>
            <a:lvl1pPr>
              <a:spcBef>
                <a:spcPts val="0"/>
              </a:spcBef>
              <a:spcAft>
                <a:spcPts val="0"/>
              </a:spcAft>
              <a:defRPr sz="800">
                <a:solidFill>
                  <a:schemeClr val="tx1"/>
                </a:solidFill>
                <a:latin typeface="Segoe UI"/>
                <a:cs typeface="Segoe UI"/>
              </a:defRPr>
            </a:lvl1pPr>
          </a:lstStyle>
          <a:p>
            <a:pPr lvl="0"/>
            <a:endParaRPr lang="en-US" dirty="0"/>
          </a:p>
        </p:txBody>
      </p:sp>
      <p:sp>
        <p:nvSpPr>
          <p:cNvPr id="23" name="Text Placeholder 4"/>
          <p:cNvSpPr>
            <a:spLocks noGrp="1"/>
          </p:cNvSpPr>
          <p:nvPr>
            <p:ph type="body" sz="quarter" idx="20"/>
          </p:nvPr>
        </p:nvSpPr>
        <p:spPr>
          <a:xfrm>
            <a:off x="6392863" y="5775325"/>
            <a:ext cx="5484972" cy="456531"/>
          </a:xfrm>
        </p:spPr>
        <p:txBody>
          <a:bodyPr anchor="b" anchorCtr="0"/>
          <a:lstStyle>
            <a:lvl1pPr>
              <a:spcBef>
                <a:spcPts val="0"/>
              </a:spcBef>
              <a:spcAft>
                <a:spcPts val="0"/>
              </a:spcAft>
              <a:defRPr sz="800">
                <a:solidFill>
                  <a:schemeClr val="tx1"/>
                </a:solidFill>
                <a:latin typeface="Segoe UI"/>
                <a:cs typeface="Segoe UI"/>
              </a:defRPr>
            </a:lvl1pPr>
          </a:lstStyle>
          <a:p>
            <a:pPr lvl="0"/>
            <a:endParaRPr lang="en-US" dirty="0"/>
          </a:p>
        </p:txBody>
      </p:sp>
    </p:spTree>
    <p:extLst>
      <p:ext uri="{BB962C8B-B14F-4D97-AF65-F5344CB8AC3E}">
        <p14:creationId xmlns:p14="http://schemas.microsoft.com/office/powerpoint/2010/main" val="360909199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 Callouts Content">
    <p:bg>
      <p:bgRef idx="1001">
        <a:schemeClr val="bg1"/>
      </p:bgRef>
    </p:bg>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309563" y="1220789"/>
            <a:ext cx="5483225" cy="42672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22" name="Title 21"/>
          <p:cNvSpPr>
            <a:spLocks noGrp="1"/>
          </p:cNvSpPr>
          <p:nvPr>
            <p:ph type="title"/>
          </p:nvPr>
        </p:nvSpPr>
        <p:spPr>
          <a:xfrm>
            <a:off x="307817" y="306387"/>
            <a:ext cx="5484972" cy="685800"/>
          </a:xfrm>
        </p:spPr>
        <p:txBody>
          <a:bodyPr/>
          <a:lstStyle/>
          <a:p>
            <a:r>
              <a:rPr lang="en-US" dirty="0"/>
              <a:t>Click to edit Master title style</a:t>
            </a:r>
          </a:p>
        </p:txBody>
      </p:sp>
      <p:sp>
        <p:nvSpPr>
          <p:cNvPr id="5" name="Text Placeholder 4"/>
          <p:cNvSpPr>
            <a:spLocks noGrp="1"/>
          </p:cNvSpPr>
          <p:nvPr>
            <p:ph type="body" sz="quarter" idx="23" hasCustomPrompt="1"/>
          </p:nvPr>
        </p:nvSpPr>
        <p:spPr>
          <a:xfrm>
            <a:off x="6092825" y="306388"/>
            <a:ext cx="5791200" cy="1874520"/>
          </a:xfrm>
          <a:solidFill>
            <a:schemeClr val="bg2"/>
          </a:solidFill>
        </p:spPr>
        <p:txBody>
          <a:bodyPr lIns="274320" tIns="301752" rIns="274320" bIns="301752" anchor="ctr" anchorCtr="0"/>
          <a:lstStyle>
            <a:lvl1pPr marL="0" marR="0" indent="0" algn="l" defTabSz="457200" rtl="0" eaLnBrk="1" fontAlgn="auto" latinLnBrk="0" hangingPunct="1">
              <a:lnSpc>
                <a:spcPct val="100000"/>
              </a:lnSpc>
              <a:spcBef>
                <a:spcPts val="0"/>
              </a:spcBef>
              <a:spcAft>
                <a:spcPts val="800"/>
              </a:spcAft>
              <a:buClrTx/>
              <a:buSzTx/>
              <a:buFont typeface="Arial"/>
              <a:buNone/>
              <a:tabLst/>
              <a:defRPr sz="2000">
                <a:solidFill>
                  <a:srgbClr val="FFFFFF"/>
                </a:solidFill>
                <a:latin typeface="Segoe UI Bold"/>
                <a:cs typeface="Segoe UI Bold"/>
              </a:defRPr>
            </a:lvl1pPr>
            <a:lvl2pPr marL="0" marR="0" indent="0" algn="l" defTabSz="457200" rtl="0" eaLnBrk="1" fontAlgn="auto" latinLnBrk="0" hangingPunct="1">
              <a:lnSpc>
                <a:spcPct val="100000"/>
              </a:lnSpc>
              <a:spcBef>
                <a:spcPts val="0"/>
              </a:spcBef>
              <a:spcAft>
                <a:spcPts val="480"/>
              </a:spcAft>
              <a:buClrTx/>
              <a:buSzTx/>
              <a:buFont typeface="Arial"/>
              <a:buNone/>
              <a:tabLst/>
              <a:defRPr sz="2000">
                <a:solidFill>
                  <a:srgbClr val="FFFFFF"/>
                </a:solidFill>
              </a:defRPr>
            </a:lvl2pPr>
            <a:lvl3pPr marL="2286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3pPr>
            <a:lvl4pPr marL="4572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4pPr>
            <a:lvl5pPr marL="6858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5pPr>
            <a:lvl6pPr marL="9144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6pPr>
            <a:lvl7pPr marL="11430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Text Placeholder 4"/>
          <p:cNvSpPr>
            <a:spLocks noGrp="1"/>
          </p:cNvSpPr>
          <p:nvPr>
            <p:ph type="body" sz="quarter" idx="24" hasCustomPrompt="1"/>
          </p:nvPr>
        </p:nvSpPr>
        <p:spPr>
          <a:xfrm>
            <a:off x="6092825" y="4357336"/>
            <a:ext cx="5791200" cy="1874520"/>
          </a:xfrm>
          <a:solidFill>
            <a:schemeClr val="accent2"/>
          </a:solidFill>
        </p:spPr>
        <p:txBody>
          <a:bodyPr lIns="274320" tIns="301752" rIns="274320" bIns="301752" anchor="ctr" anchorCtr="0"/>
          <a:lstStyle>
            <a:lvl1pPr marL="0" marR="0" indent="0" algn="l" defTabSz="457200" rtl="0" eaLnBrk="1" fontAlgn="auto" latinLnBrk="0" hangingPunct="1">
              <a:lnSpc>
                <a:spcPct val="100000"/>
              </a:lnSpc>
              <a:spcBef>
                <a:spcPts val="0"/>
              </a:spcBef>
              <a:spcAft>
                <a:spcPts val="800"/>
              </a:spcAft>
              <a:buClrTx/>
              <a:buSzTx/>
              <a:buFont typeface="Arial"/>
              <a:buNone/>
              <a:tabLst/>
              <a:defRPr sz="2000">
                <a:solidFill>
                  <a:srgbClr val="FFFFFF"/>
                </a:solidFill>
                <a:latin typeface="Segoe UI Bold"/>
                <a:cs typeface="Segoe UI Bold"/>
              </a:defRPr>
            </a:lvl1pPr>
            <a:lvl2pPr marL="0" marR="0" indent="0" algn="l" defTabSz="457200" rtl="0" eaLnBrk="1" fontAlgn="auto" latinLnBrk="0" hangingPunct="1">
              <a:lnSpc>
                <a:spcPct val="100000"/>
              </a:lnSpc>
              <a:spcBef>
                <a:spcPts val="0"/>
              </a:spcBef>
              <a:spcAft>
                <a:spcPts val="480"/>
              </a:spcAft>
              <a:buClrTx/>
              <a:buSzTx/>
              <a:buFont typeface="Arial"/>
              <a:buNone/>
              <a:tabLst/>
              <a:defRPr sz="2000">
                <a:solidFill>
                  <a:srgbClr val="FFFFFF"/>
                </a:solidFill>
              </a:defRPr>
            </a:lvl2pPr>
            <a:lvl3pPr marL="2286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3pPr>
            <a:lvl4pPr marL="4572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4pPr>
            <a:lvl5pPr marL="6858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5pPr>
            <a:lvl6pPr marL="9144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6pPr>
            <a:lvl7pPr marL="11430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3" name="Text Placeholder 4"/>
          <p:cNvSpPr>
            <a:spLocks noGrp="1"/>
          </p:cNvSpPr>
          <p:nvPr>
            <p:ph type="body" sz="quarter" idx="25" hasCustomPrompt="1"/>
          </p:nvPr>
        </p:nvSpPr>
        <p:spPr>
          <a:xfrm>
            <a:off x="6092825" y="2331862"/>
            <a:ext cx="5791200" cy="1874520"/>
          </a:xfrm>
          <a:solidFill>
            <a:schemeClr val="accent1"/>
          </a:solidFill>
        </p:spPr>
        <p:txBody>
          <a:bodyPr lIns="274320" tIns="301752" rIns="274320" bIns="301752" anchor="ctr" anchorCtr="0"/>
          <a:lstStyle>
            <a:lvl1pPr marL="0" marR="0" indent="0" algn="l" defTabSz="457200" rtl="0" eaLnBrk="1" fontAlgn="auto" latinLnBrk="0" hangingPunct="1">
              <a:lnSpc>
                <a:spcPct val="100000"/>
              </a:lnSpc>
              <a:spcBef>
                <a:spcPts val="0"/>
              </a:spcBef>
              <a:spcAft>
                <a:spcPts val="800"/>
              </a:spcAft>
              <a:buClrTx/>
              <a:buSzTx/>
              <a:buFont typeface="Arial"/>
              <a:buNone/>
              <a:tabLst/>
              <a:defRPr sz="2000">
                <a:solidFill>
                  <a:srgbClr val="FFFFFF"/>
                </a:solidFill>
                <a:latin typeface="Segoe UI Bold"/>
                <a:cs typeface="Segoe UI Bold"/>
              </a:defRPr>
            </a:lvl1pPr>
            <a:lvl2pPr marL="0" marR="0" indent="0" algn="l" defTabSz="457200" rtl="0" eaLnBrk="1" fontAlgn="auto" latinLnBrk="0" hangingPunct="1">
              <a:lnSpc>
                <a:spcPct val="100000"/>
              </a:lnSpc>
              <a:spcBef>
                <a:spcPts val="0"/>
              </a:spcBef>
              <a:spcAft>
                <a:spcPts val="480"/>
              </a:spcAft>
              <a:buClrTx/>
              <a:buSzTx/>
              <a:buFont typeface="Arial"/>
              <a:buNone/>
              <a:tabLst/>
              <a:defRPr sz="2000">
                <a:solidFill>
                  <a:srgbClr val="FFFFFF"/>
                </a:solidFill>
              </a:defRPr>
            </a:lvl2pPr>
            <a:lvl3pPr marL="2286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3pPr>
            <a:lvl4pPr marL="4572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4pPr>
            <a:lvl5pPr marL="6858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5pPr>
            <a:lvl6pPr marL="9144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6pPr>
            <a:lvl7pPr marL="1143000" marR="0" indent="-228600" algn="l" defTabSz="457200" rtl="0" eaLnBrk="1" fontAlgn="auto" latinLnBrk="0" hangingPunct="1">
              <a:lnSpc>
                <a:spcPct val="100000"/>
              </a:lnSpc>
              <a:spcBef>
                <a:spcPts val="0"/>
              </a:spcBef>
              <a:spcAft>
                <a:spcPts val="480"/>
              </a:spcAft>
              <a:buClrTx/>
              <a:buSzTx/>
              <a:buFont typeface="Arial"/>
              <a:buChar char="•"/>
              <a:tabLst/>
              <a:defRPr sz="20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4" name="Slide Number Placeholder 3"/>
          <p:cNvSpPr>
            <a:spLocks noGrp="1"/>
          </p:cNvSpPr>
          <p:nvPr>
            <p:ph type="sldNum" sz="quarter" idx="17"/>
          </p:nvPr>
        </p:nvSpPr>
        <p:spPr>
          <a:xfrm>
            <a:off x="11321973" y="6288424"/>
            <a:ext cx="562051" cy="255632"/>
          </a:xfrm>
        </p:spPr>
        <p:txBody>
          <a:bodyPr/>
          <a:lstStyle/>
          <a:p>
            <a:fld id="{941BBFA0-3636-3246-B0A2-797033B22469}" type="slidenum">
              <a:rPr lang="en-US" smtClean="0"/>
              <a:pPr/>
              <a:t>‹#›</a:t>
            </a:fld>
            <a:endParaRPr lang="en-US" dirty="0"/>
          </a:p>
        </p:txBody>
      </p:sp>
      <p:sp>
        <p:nvSpPr>
          <p:cNvPr id="11" name="Footer Placeholder 9"/>
          <p:cNvSpPr>
            <a:spLocks noGrp="1"/>
          </p:cNvSpPr>
          <p:nvPr>
            <p:ph type="ftr" sz="quarter" idx="21"/>
          </p:nvPr>
        </p:nvSpPr>
        <p:spPr>
          <a:xfrm>
            <a:off x="309563" y="6288424"/>
            <a:ext cx="5483225" cy="255632"/>
          </a:xfrm>
        </p:spPr>
        <p:txBody>
          <a:bodyPr/>
          <a:lstStyle/>
          <a:p>
            <a:r>
              <a:rPr lang="en-US" dirty="0"/>
              <a:t>Presentation title — edit on Slide Master using Insert &gt; Header &amp; Footer</a:t>
            </a:r>
          </a:p>
        </p:txBody>
      </p:sp>
      <p:sp>
        <p:nvSpPr>
          <p:cNvPr id="16" name="Text Placeholder 4"/>
          <p:cNvSpPr>
            <a:spLocks noGrp="1"/>
          </p:cNvSpPr>
          <p:nvPr>
            <p:ph type="body" sz="quarter" idx="19"/>
          </p:nvPr>
        </p:nvSpPr>
        <p:spPr>
          <a:xfrm>
            <a:off x="309563" y="5775325"/>
            <a:ext cx="5484972" cy="456531"/>
          </a:xfrm>
        </p:spPr>
        <p:txBody>
          <a:bodyPr anchor="b" anchorCtr="0"/>
          <a:lstStyle>
            <a:lvl1pPr>
              <a:spcBef>
                <a:spcPts val="0"/>
              </a:spcBef>
              <a:spcAft>
                <a:spcPts val="0"/>
              </a:spcAft>
              <a:defRPr sz="800">
                <a:solidFill>
                  <a:schemeClr val="tx1"/>
                </a:solidFill>
                <a:latin typeface="Segoe UI"/>
                <a:cs typeface="Segoe UI"/>
              </a:defRPr>
            </a:lvl1pPr>
          </a:lstStyle>
          <a:p>
            <a:pPr lvl="0"/>
            <a:endParaRPr lang="en-US" dirty="0"/>
          </a:p>
        </p:txBody>
      </p:sp>
    </p:spTree>
    <p:extLst>
      <p:ext uri="{BB962C8B-B14F-4D97-AF65-F5344CB8AC3E}">
        <p14:creationId xmlns:p14="http://schemas.microsoft.com/office/powerpoint/2010/main" val="410863521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_Standard slide yellow">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12188825" cy="1744011"/>
          </a:xfrm>
          <a:prstGeom prst="rect">
            <a:avLst/>
          </a:prstGeom>
          <a:solidFill>
            <a:schemeClr val="bg2"/>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 name="Text Placeholder 3"/>
          <p:cNvSpPr>
            <a:spLocks noGrp="1"/>
          </p:cNvSpPr>
          <p:nvPr>
            <p:ph type="body" sz="quarter" idx="15"/>
          </p:nvPr>
        </p:nvSpPr>
        <p:spPr>
          <a:xfrm>
            <a:off x="762000" y="2419109"/>
            <a:ext cx="10986304" cy="3558357"/>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1" hasCustomPrompt="1"/>
          </p:nvPr>
        </p:nvSpPr>
        <p:spPr>
          <a:xfrm>
            <a:off x="762000" y="1522413"/>
            <a:ext cx="9896475" cy="221599"/>
          </a:xfrm>
          <a:prstGeom prst="rect">
            <a:avLst/>
          </a:prstGeom>
        </p:spPr>
        <p:txBody>
          <a:bodyPr vert="horz" lIns="0" tIns="0" rIns="0" bIns="0" rtlCol="0">
            <a:spAutoFit/>
          </a:bodyPr>
          <a:lstStyle>
            <a:lvl1pPr>
              <a:defRPr lang="en-US" dirty="0" smtClean="0">
                <a:solidFill>
                  <a:srgbClr val="505050"/>
                </a:solidFill>
              </a:defRPr>
            </a:lvl1pPr>
          </a:lstStyle>
          <a:p>
            <a:pPr marL="0" lvl="0" indent="0"/>
            <a:r>
              <a:rPr lang="en-US" dirty="0"/>
              <a:t>Subhead goes here, set in Segoe UI 16pt</a:t>
            </a:r>
          </a:p>
        </p:txBody>
      </p:sp>
      <p:sp>
        <p:nvSpPr>
          <p:cNvPr id="8" name="Text Placeholder 9"/>
          <p:cNvSpPr>
            <a:spLocks noGrp="1"/>
          </p:cNvSpPr>
          <p:nvPr>
            <p:ph type="body" sz="quarter" idx="14" hasCustomPrompt="1"/>
          </p:nvPr>
        </p:nvSpPr>
        <p:spPr>
          <a:xfrm>
            <a:off x="761999" y="6121981"/>
            <a:ext cx="9896475" cy="218434"/>
          </a:xfrm>
          <a:prstGeom prst="rect">
            <a:avLst/>
          </a:prstGeom>
        </p:spPr>
        <p:txBody>
          <a:bodyPr vert="horz" wrap="square" lIns="0" tIns="0" rIns="0" bIns="0" rtlCol="0" anchor="b" anchorCtr="0">
            <a:noAutofit/>
          </a:bodyPr>
          <a:lstStyle>
            <a:lvl1pPr marL="0" indent="0">
              <a:buNone/>
              <a:defRPr lang="en-US" sz="700" b="0" spc="0" dirty="0" smtClean="0">
                <a:solidFill>
                  <a:schemeClr val="tx1"/>
                </a:solidFill>
                <a:latin typeface="+mn-lt"/>
                <a:cs typeface="Arial" pitchFamily="34" charset="0"/>
              </a:defRPr>
            </a:lvl1pPr>
          </a:lstStyle>
          <a:p>
            <a:pPr lvl="0"/>
            <a:r>
              <a:rPr lang="en-US" dirty="0"/>
              <a:t>Source/Footnote: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570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ull Bleed Image Section Divider">
    <p:bg>
      <p:bgPr>
        <a:solidFill>
          <a:srgbClr val="000000">
            <a:alpha val="28000"/>
          </a:srgbClr>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6" hasCustomPrompt="1"/>
          </p:nvPr>
        </p:nvSpPr>
        <p:spPr>
          <a:xfrm>
            <a:off x="0" y="0"/>
            <a:ext cx="12188824" cy="6858000"/>
          </a:xfrm>
          <a:noFill/>
          <a:effectLst/>
        </p:spPr>
        <p:txBody>
          <a:bodyPr anchor="ctr" anchorCtr="0"/>
          <a:lstStyle>
            <a:lvl1pPr marL="0" marR="0" indent="0" algn="ctr" defTabSz="457200" rtl="0" eaLnBrk="1" fontAlgn="auto" latinLnBrk="0" hangingPunct="1">
              <a:lnSpc>
                <a:spcPct val="90000"/>
              </a:lnSpc>
              <a:spcBef>
                <a:spcPts val="0"/>
              </a:spcBef>
              <a:spcAft>
                <a:spcPts val="800"/>
              </a:spcAft>
              <a:buClrTx/>
              <a:buSzTx/>
              <a:buFont typeface="Arial"/>
              <a:buNone/>
              <a:tabLst/>
              <a:defRPr sz="2000">
                <a:solidFill>
                  <a:schemeClr val="bg1"/>
                </a:solidFill>
              </a:defRPr>
            </a:lvl1pPr>
          </a:lstStyle>
          <a:p>
            <a:pPr lvl="0"/>
            <a:r>
              <a:rPr lang="en-US" dirty="0"/>
              <a:t>Click on icon to add picture. Then, right-click and select “Send to back”</a:t>
            </a:r>
          </a:p>
        </p:txBody>
      </p:sp>
      <p:sp>
        <p:nvSpPr>
          <p:cNvPr id="11" name="Text Placeholder 10"/>
          <p:cNvSpPr>
            <a:spLocks noGrp="1"/>
          </p:cNvSpPr>
          <p:nvPr>
            <p:ph type="body" sz="quarter" idx="13"/>
          </p:nvPr>
        </p:nvSpPr>
        <p:spPr>
          <a:xfrm>
            <a:off x="309563" y="1220788"/>
            <a:ext cx="11574462" cy="4267199"/>
          </a:xfrm>
        </p:spPr>
        <p:txBody>
          <a:bodyPr>
            <a:noAutofit/>
          </a:bodyPr>
          <a:lstStyle>
            <a:lvl1pPr>
              <a:spcAft>
                <a:spcPts val="1800"/>
              </a:spcAft>
              <a:defRPr sz="7500">
                <a:solidFill>
                  <a:schemeClr val="bg1"/>
                </a:solidFill>
                <a:latin typeface="Segoe UI Bold"/>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Edit Master text styles</a:t>
            </a:r>
          </a:p>
          <a:p>
            <a:pPr lvl="1"/>
            <a:r>
              <a:rPr lang="en-US"/>
              <a:t>Second level</a:t>
            </a:r>
          </a:p>
        </p:txBody>
      </p:sp>
      <p:sp>
        <p:nvSpPr>
          <p:cNvPr id="6" name="Slide Number Placeholder 3"/>
          <p:cNvSpPr>
            <a:spLocks noGrp="1"/>
          </p:cNvSpPr>
          <p:nvPr>
            <p:ph type="sldNum" sz="quarter" idx="17"/>
          </p:nvPr>
        </p:nvSpPr>
        <p:spPr>
          <a:xfrm>
            <a:off x="11321973" y="6178931"/>
            <a:ext cx="562051" cy="365125"/>
          </a:xfrm>
        </p:spPr>
        <p:txBody>
          <a:bodyPr/>
          <a:lstStyle>
            <a:lvl1pPr>
              <a:defRPr>
                <a:solidFill>
                  <a:srgbClr val="FFFFFF"/>
                </a:solidFill>
              </a:defRPr>
            </a:lvl1pPr>
          </a:lstStyle>
          <a:p>
            <a:fld id="{941BBFA0-3636-3246-B0A2-797033B22469}" type="slidenum">
              <a:rPr lang="en-US" smtClean="0"/>
              <a:pPr/>
              <a:t>‹#›</a:t>
            </a:fld>
            <a:endParaRPr lang="en-US" dirty="0"/>
          </a:p>
        </p:txBody>
      </p:sp>
      <p:sp>
        <p:nvSpPr>
          <p:cNvPr id="7" name="Footer Placeholder 9"/>
          <p:cNvSpPr>
            <a:spLocks noGrp="1"/>
          </p:cNvSpPr>
          <p:nvPr>
            <p:ph type="ftr" sz="quarter" idx="19"/>
          </p:nvPr>
        </p:nvSpPr>
        <p:spPr>
          <a:xfrm>
            <a:off x="309563" y="6178931"/>
            <a:ext cx="5483225" cy="365125"/>
          </a:xfrm>
        </p:spPr>
        <p:txBody>
          <a:bodyPr/>
          <a:lstStyle>
            <a:lvl1pPr>
              <a:defRPr>
                <a:solidFill>
                  <a:srgbClr val="FFFFFF"/>
                </a:solidFill>
              </a:defRPr>
            </a:lvl1pPr>
          </a:lstStyle>
          <a:p>
            <a:r>
              <a:rPr lang="en-US" dirty="0"/>
              <a:t>Verticals Template</a:t>
            </a:r>
          </a:p>
        </p:txBody>
      </p:sp>
    </p:spTree>
    <p:extLst>
      <p:ext uri="{BB962C8B-B14F-4D97-AF65-F5344CB8AC3E}">
        <p14:creationId xmlns:p14="http://schemas.microsoft.com/office/powerpoint/2010/main" val="32166676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xtra high density slide white">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62000" y="758825"/>
            <a:ext cx="9896475" cy="260880"/>
          </a:xfrm>
          <a:prstGeom prst="rect">
            <a:avLst/>
          </a:prstGeom>
        </p:spPr>
        <p:txBody>
          <a:bodyPr vert="horz" lIns="0" tIns="0" rIns="0" bIns="0">
            <a:noAutofit/>
          </a:bodyPr>
          <a:lstStyle>
            <a:lvl1pPr marL="0" indent="0">
              <a:buNone/>
              <a:defRPr sz="1600" baseline="0">
                <a:solidFill>
                  <a:srgbClr val="505050"/>
                </a:solidFill>
                <a:latin typeface="+mn-lt"/>
              </a:defRPr>
            </a:lvl1pPr>
          </a:lstStyle>
          <a:p>
            <a:pPr lvl="0"/>
            <a:r>
              <a:rPr lang="en-US" dirty="0"/>
              <a:t>Subhead goes here, set in Segoe UI 16pt</a:t>
            </a:r>
          </a:p>
        </p:txBody>
      </p:sp>
      <p:sp>
        <p:nvSpPr>
          <p:cNvPr id="5" name="Text Placeholder 9"/>
          <p:cNvSpPr>
            <a:spLocks noGrp="1"/>
          </p:cNvSpPr>
          <p:nvPr>
            <p:ph type="body" sz="quarter" idx="14" hasCustomPrompt="1"/>
          </p:nvPr>
        </p:nvSpPr>
        <p:spPr>
          <a:xfrm>
            <a:off x="761999" y="6121981"/>
            <a:ext cx="9896475" cy="218434"/>
          </a:xfrm>
          <a:prstGeom prst="rect">
            <a:avLst/>
          </a:prstGeom>
        </p:spPr>
        <p:txBody>
          <a:bodyPr vert="horz" wrap="square" lIns="0" tIns="0" rIns="0" bIns="0" rtlCol="0" anchor="b" anchorCtr="0">
            <a:noAutofit/>
          </a:bodyPr>
          <a:lstStyle>
            <a:lvl1pPr marL="0" indent="0">
              <a:buNone/>
              <a:defRPr lang="en-US" sz="700" b="0" spc="0" dirty="0" smtClean="0">
                <a:solidFill>
                  <a:schemeClr val="tx1"/>
                </a:solidFill>
                <a:latin typeface="+mn-lt"/>
                <a:cs typeface="Arial" pitchFamily="34" charset="0"/>
              </a:defRPr>
            </a:lvl1pPr>
          </a:lstStyle>
          <a:p>
            <a:pPr lvl="0"/>
            <a:r>
              <a:rPr lang="en-US" dirty="0"/>
              <a:t>Source/Footnote:</a:t>
            </a:r>
          </a:p>
        </p:txBody>
      </p:sp>
      <p:sp>
        <p:nvSpPr>
          <p:cNvPr id="2" name="Title 1"/>
          <p:cNvSpPr>
            <a:spLocks noGrp="1"/>
          </p:cNvSpPr>
          <p:nvPr>
            <p:ph type="title"/>
          </p:nvPr>
        </p:nvSpPr>
        <p:spPr>
          <a:xfrm>
            <a:off x="762000" y="130864"/>
            <a:ext cx="9896474" cy="517854"/>
          </a:xfrm>
        </p:spPr>
        <p:txBody>
          <a:bodyPr/>
          <a:lstStyle/>
          <a:p>
            <a:r>
              <a:rPr lang="en-US"/>
              <a:t>Click to edit Master title style</a:t>
            </a:r>
          </a:p>
        </p:txBody>
      </p:sp>
      <p:sp>
        <p:nvSpPr>
          <p:cNvPr id="7" name="Content Placeholder 12"/>
          <p:cNvSpPr>
            <a:spLocks noGrp="1"/>
          </p:cNvSpPr>
          <p:nvPr>
            <p:ph sz="quarter" idx="15"/>
          </p:nvPr>
        </p:nvSpPr>
        <p:spPr>
          <a:xfrm>
            <a:off x="762000" y="1553378"/>
            <a:ext cx="9896475" cy="4406097"/>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722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High density slide whit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62000" y="758825"/>
            <a:ext cx="9896475"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High density slide - Headline goes here, set in Segoe UI 28pt</a:t>
            </a:r>
          </a:p>
        </p:txBody>
      </p:sp>
      <p:sp>
        <p:nvSpPr>
          <p:cNvPr id="8" name="Text Placeholder 7"/>
          <p:cNvSpPr>
            <a:spLocks noGrp="1"/>
          </p:cNvSpPr>
          <p:nvPr>
            <p:ph type="body" sz="quarter" idx="11" hasCustomPrompt="1"/>
          </p:nvPr>
        </p:nvSpPr>
        <p:spPr>
          <a:xfrm>
            <a:off x="762001" y="1514477"/>
            <a:ext cx="9896475" cy="244475"/>
          </a:xfrm>
          <a:prstGeom prst="rect">
            <a:avLst/>
          </a:prstGeom>
        </p:spPr>
        <p:txBody>
          <a:bodyPr vert="horz" lIns="0" tIns="0" rIns="0" bIns="0"/>
          <a:lstStyle>
            <a:lvl1pPr marL="0" indent="0">
              <a:buNone/>
              <a:defRPr sz="1600" baseline="0">
                <a:solidFill>
                  <a:srgbClr val="505050"/>
                </a:solidFill>
                <a:latin typeface="+mn-lt"/>
              </a:defRPr>
            </a:lvl1pPr>
          </a:lstStyle>
          <a:p>
            <a:pPr lvl="0"/>
            <a:r>
              <a:rPr lang="en-US" dirty="0"/>
              <a:t>Subhead goes here, set in Segoe UI 16pt</a:t>
            </a:r>
          </a:p>
        </p:txBody>
      </p:sp>
      <p:sp>
        <p:nvSpPr>
          <p:cNvPr id="12" name="Text Placeholder 11"/>
          <p:cNvSpPr>
            <a:spLocks noGrp="1"/>
          </p:cNvSpPr>
          <p:nvPr>
            <p:ph type="body" sz="quarter" idx="12" hasCustomPrompt="1"/>
          </p:nvPr>
        </p:nvSpPr>
        <p:spPr>
          <a:xfrm>
            <a:off x="762001" y="2287588"/>
            <a:ext cx="9896475" cy="3300412"/>
          </a:xfrm>
          <a:prstGeom prst="rect">
            <a:avLst/>
          </a:prstGeom>
        </p:spPr>
        <p:txBody>
          <a:bodyPr vert="horz" lIns="0" tIns="0" rIns="0" bIns="0"/>
          <a:lstStyle>
            <a:lvl1pPr marL="0" indent="0">
              <a:buNone/>
              <a:defRPr sz="1600">
                <a:solidFill>
                  <a:srgbClr val="505050"/>
                </a:solidFill>
                <a:latin typeface="+mj-lt"/>
              </a:defRPr>
            </a:lvl1pPr>
          </a:lstStyle>
          <a:p>
            <a:pPr lvl="0"/>
            <a:r>
              <a:rPr lang="en-US" dirty="0"/>
              <a:t>Body copy goes here, set in Segoe UI Light 16pt</a:t>
            </a:r>
          </a:p>
        </p:txBody>
      </p:sp>
      <p:sp>
        <p:nvSpPr>
          <p:cNvPr id="5" name="Rectangle 4"/>
          <p:cNvSpPr/>
          <p:nvPr userDrawn="1"/>
        </p:nvSpPr>
        <p:spPr bwMode="auto">
          <a:xfrm>
            <a:off x="2218267" y="6375402"/>
            <a:ext cx="1693333" cy="364067"/>
          </a:xfrm>
          <a:prstGeom prst="rect">
            <a:avLst/>
          </a:prstGeom>
          <a:solidFill>
            <a:schemeClr val="bg1"/>
          </a:solidFill>
          <a:ln w="10795" cap="flat" cmpd="sng" algn="ctr">
            <a:solidFill>
              <a:schemeClr val="bg1"/>
            </a:solidFill>
            <a:prstDash val="solid"/>
            <a:headEnd type="none" w="med" len="med"/>
            <a:tailEnd type="none" w="med" len="med"/>
          </a:ln>
          <a:effectLst/>
        </p:spPr>
        <p:txBody>
          <a:bodyPr vert="horz" wrap="square" lIns="91412" tIns="45706" rIns="91412" bIns="45706" numCol="1" rtlCol="0" anchor="ctr" anchorCtr="0" compatLnSpc="1">
            <a:prstTxWarp prst="textNoShape">
              <a:avLst/>
            </a:prstTxWarp>
          </a:body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4035882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tandard slide gra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000" y="758825"/>
            <a:ext cx="9896475" cy="502708"/>
          </a:xfrm>
          <a:prstGeom prst="rect">
            <a:avLst/>
          </a:prstGeom>
        </p:spPr>
        <p:txBody>
          <a:bodyPr vert="horz" lIns="0" tIns="0" rIns="0" bIns="0"/>
          <a:lstStyle>
            <a:lvl1pPr marL="0" indent="0">
              <a:buNone/>
              <a:defRPr baseline="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goes here in Segoe UI 28pt</a:t>
            </a:r>
          </a:p>
        </p:txBody>
      </p:sp>
      <p:sp>
        <p:nvSpPr>
          <p:cNvPr id="3" name="Text Placeholder 7"/>
          <p:cNvSpPr>
            <a:spLocks noGrp="1"/>
          </p:cNvSpPr>
          <p:nvPr>
            <p:ph type="body" sz="quarter" idx="11" hasCustomPrompt="1"/>
          </p:nvPr>
        </p:nvSpPr>
        <p:spPr>
          <a:xfrm>
            <a:off x="762001" y="1522413"/>
            <a:ext cx="9896475" cy="526520"/>
          </a:xfrm>
          <a:prstGeom prst="rect">
            <a:avLst/>
          </a:prstGeom>
        </p:spPr>
        <p:txBody>
          <a:bodyPr vert="horz" lIns="0" tIns="0" rIns="0" bIns="0"/>
          <a:lstStyle>
            <a:lvl1pPr marL="0" indent="0">
              <a:buNone/>
              <a:defRPr sz="1999" baseline="0">
                <a:solidFill>
                  <a:schemeClr val="bg1"/>
                </a:solidFill>
                <a:latin typeface="+mn-lt"/>
              </a:defRPr>
            </a:lvl1pPr>
          </a:lstStyle>
          <a:p>
            <a:pPr lvl="0"/>
            <a:r>
              <a:rPr lang="en-US" dirty="0"/>
              <a:t>Subhead goes here, set in Segoe UI 20pt</a:t>
            </a:r>
          </a:p>
        </p:txBody>
      </p:sp>
      <p:sp>
        <p:nvSpPr>
          <p:cNvPr id="4" name="Text Placeholder 11"/>
          <p:cNvSpPr>
            <a:spLocks noGrp="1"/>
          </p:cNvSpPr>
          <p:nvPr>
            <p:ph type="body" sz="quarter" idx="12" hasCustomPrompt="1"/>
          </p:nvPr>
        </p:nvSpPr>
        <p:spPr>
          <a:xfrm>
            <a:off x="762000" y="2287590"/>
            <a:ext cx="9896475" cy="3689879"/>
          </a:xfrm>
          <a:prstGeom prst="rect">
            <a:avLst/>
          </a:prstGeom>
        </p:spPr>
        <p:txBody>
          <a:bodyPr vert="horz" lIns="0" tIns="0" rIns="0" bIns="0"/>
          <a:lstStyle>
            <a:lvl1pPr marL="0" indent="0">
              <a:buNone/>
              <a:defRPr sz="1999" baseline="0">
                <a:solidFill>
                  <a:schemeClr val="bg1"/>
                </a:soli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5092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vider slide light gray">
    <p:bg>
      <p:bgPr>
        <a:solidFill>
          <a:srgbClr val="D2D2D2"/>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762000" y="758825"/>
            <a:ext cx="9896475" cy="502708"/>
          </a:xfrm>
          <a:prstGeom prst="rect">
            <a:avLst/>
          </a:prstGeom>
        </p:spPr>
        <p:txBody>
          <a:bodyPr vert="horz" lIns="0" tIns="0" rIns="0" bIns="0"/>
          <a:lstStyle>
            <a:lvl1pPr marL="0" indent="0">
              <a:buNone/>
              <a:defRPr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goes here in Segoe UI 28pt</a:t>
            </a:r>
          </a:p>
        </p:txBody>
      </p:sp>
      <p:sp>
        <p:nvSpPr>
          <p:cNvPr id="3" name="Text Placeholder 7"/>
          <p:cNvSpPr>
            <a:spLocks noGrp="1"/>
          </p:cNvSpPr>
          <p:nvPr>
            <p:ph type="body" sz="quarter" idx="11" hasCustomPrompt="1"/>
          </p:nvPr>
        </p:nvSpPr>
        <p:spPr>
          <a:xfrm>
            <a:off x="762001" y="1522413"/>
            <a:ext cx="9896475" cy="526520"/>
          </a:xfrm>
          <a:prstGeom prst="rect">
            <a:avLst/>
          </a:prstGeom>
        </p:spPr>
        <p:txBody>
          <a:bodyPr vert="horz" lIns="0" tIns="0" rIns="0" bIns="0"/>
          <a:lstStyle>
            <a:lvl1pPr marL="0" indent="0">
              <a:buNone/>
              <a:defRPr sz="1999" baseline="0">
                <a:solidFill>
                  <a:srgbClr val="505050"/>
                </a:solidFill>
                <a:latin typeface="+mn-lt"/>
              </a:defRPr>
            </a:lvl1pPr>
          </a:lstStyle>
          <a:p>
            <a:pPr lvl="0"/>
            <a:r>
              <a:rPr lang="en-US" dirty="0"/>
              <a:t>Subhead goes here, set in Segoe UI 20pt</a:t>
            </a:r>
          </a:p>
        </p:txBody>
      </p:sp>
      <p:sp>
        <p:nvSpPr>
          <p:cNvPr id="5" name="Text Placeholder 11"/>
          <p:cNvSpPr>
            <a:spLocks noGrp="1"/>
          </p:cNvSpPr>
          <p:nvPr>
            <p:ph type="body" sz="quarter" idx="12" hasCustomPrompt="1"/>
          </p:nvPr>
        </p:nvSpPr>
        <p:spPr>
          <a:xfrm>
            <a:off x="762000" y="2287590"/>
            <a:ext cx="9896475" cy="3689879"/>
          </a:xfrm>
          <a:prstGeom prst="rect">
            <a:avLst/>
          </a:prstGeom>
        </p:spPr>
        <p:txBody>
          <a:bodyPr vert="horz" lIns="0" tIns="0" rIns="0" bIns="0"/>
          <a:lstStyle>
            <a:lvl1pPr marL="0" indent="0">
              <a:buFontTx/>
              <a:buNone/>
              <a:defRPr sz="1999" baseline="0">
                <a:solidFill>
                  <a:srgbClr val="505050"/>
                </a:solidFill>
                <a:latin typeface="+mj-lt"/>
              </a:defRPr>
            </a:lvl1pPr>
          </a:lstStyle>
          <a:p>
            <a:pPr lvl="0"/>
            <a:r>
              <a:rPr lang="en-US" dirty="0"/>
              <a:t>Additional information goes here, set in Segoe UI Light 20pt</a:t>
            </a:r>
          </a:p>
          <a:p>
            <a:pPr lvl="0"/>
            <a:r>
              <a:rPr lang="en-US" dirty="0"/>
              <a:t>- Bullet points go here</a:t>
            </a:r>
          </a:p>
          <a:p>
            <a:pPr lvl="0"/>
            <a:r>
              <a:rPr lang="en-US" dirty="0"/>
              <a:t>- Bullet points go here</a:t>
            </a:r>
          </a:p>
          <a:p>
            <a:pPr lvl="0"/>
            <a:r>
              <a:rPr lang="en-US" dirty="0"/>
              <a:t>- Bullet points go here</a:t>
            </a:r>
          </a:p>
        </p:txBody>
      </p:sp>
    </p:spTree>
    <p:extLst>
      <p:ext uri="{BB962C8B-B14F-4D97-AF65-F5344CB8AC3E}">
        <p14:creationId xmlns:p14="http://schemas.microsoft.com/office/powerpoint/2010/main" val="42130190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7816" y="306387"/>
            <a:ext cx="11576209" cy="6858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309563" y="1220789"/>
            <a:ext cx="11574462" cy="426719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9" name="Footer Placeholder 8"/>
          <p:cNvSpPr>
            <a:spLocks noGrp="1"/>
          </p:cNvSpPr>
          <p:nvPr>
            <p:ph type="ftr" sz="quarter" idx="3"/>
          </p:nvPr>
        </p:nvSpPr>
        <p:spPr>
          <a:xfrm>
            <a:off x="4164013" y="6178931"/>
            <a:ext cx="3860800" cy="365125"/>
          </a:xfrm>
          <a:prstGeom prst="rect">
            <a:avLst/>
          </a:prstGeom>
        </p:spPr>
        <p:txBody>
          <a:bodyPr vert="horz" lIns="0" tIns="0" rIns="0" bIns="0" rtlCol="0" anchor="b" anchorCtr="0"/>
          <a:lstStyle>
            <a:lvl1pPr algn="l">
              <a:defRPr sz="1200" b="0" i="0">
                <a:solidFill>
                  <a:srgbClr val="737373"/>
                </a:solidFill>
                <a:latin typeface="Segoe UI"/>
                <a:cs typeface="Segoe UI"/>
              </a:defRPr>
            </a:lvl1pPr>
          </a:lstStyle>
          <a:p>
            <a:r>
              <a:rPr lang="en-US" dirty="0"/>
              <a:t>Presentation title — edit on Slide Master using Insert &gt; Header &amp; Footer</a:t>
            </a:r>
          </a:p>
        </p:txBody>
      </p:sp>
      <p:sp>
        <p:nvSpPr>
          <p:cNvPr id="10" name="Slide Number Placeholder 9"/>
          <p:cNvSpPr>
            <a:spLocks noGrp="1"/>
          </p:cNvSpPr>
          <p:nvPr>
            <p:ph type="sldNum" sz="quarter" idx="4"/>
          </p:nvPr>
        </p:nvSpPr>
        <p:spPr>
          <a:xfrm>
            <a:off x="9040813" y="6178931"/>
            <a:ext cx="2843212" cy="365125"/>
          </a:xfrm>
          <a:prstGeom prst="rect">
            <a:avLst/>
          </a:prstGeom>
        </p:spPr>
        <p:txBody>
          <a:bodyPr vert="horz" lIns="0" tIns="0" rIns="0" bIns="0" rtlCol="0" anchor="b" anchorCtr="0"/>
          <a:lstStyle>
            <a:lvl1pPr algn="r">
              <a:defRPr sz="1200" b="0" i="0">
                <a:solidFill>
                  <a:srgbClr val="737373"/>
                </a:solidFill>
                <a:latin typeface="Segoe UI"/>
                <a:cs typeface="Segoe UI"/>
              </a:defRPr>
            </a:lvl1pPr>
          </a:lstStyle>
          <a:p>
            <a:fld id="{941BBFA0-3636-3246-B0A2-797033B22469}" type="slidenum">
              <a:rPr lang="en-US" smtClean="0"/>
              <a:pPr/>
              <a:t>‹#›</a:t>
            </a:fld>
            <a:endParaRPr lang="en-US" dirty="0"/>
          </a:p>
        </p:txBody>
      </p:sp>
    </p:spTree>
    <p:extLst>
      <p:ext uri="{BB962C8B-B14F-4D97-AF65-F5344CB8AC3E}">
        <p14:creationId xmlns:p14="http://schemas.microsoft.com/office/powerpoint/2010/main" val="1368067240"/>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73" r:id="rId3"/>
    <p:sldLayoutId id="2147483711" r:id="rId4"/>
    <p:sldLayoutId id="2147483714" r:id="rId5"/>
    <p:sldLayoutId id="2147483722" r:id="rId6"/>
    <p:sldLayoutId id="2147483724" r:id="rId7"/>
    <p:sldLayoutId id="2147483725" r:id="rId8"/>
    <p:sldLayoutId id="2147483726" r:id="rId9"/>
    <p:sldLayoutId id="2147483727" r:id="rId10"/>
  </p:sldLayoutIdLst>
  <p:hf hdr="0"/>
  <p:txStyles>
    <p:titleStyle>
      <a:lvl1pPr algn="l" defTabSz="457200" rtl="0" eaLnBrk="1" latinLnBrk="0" hangingPunct="1">
        <a:spcBef>
          <a:spcPct val="0"/>
        </a:spcBef>
        <a:buNone/>
        <a:defRPr sz="2000" kern="1200">
          <a:solidFill>
            <a:schemeClr val="tx1"/>
          </a:solidFill>
          <a:latin typeface="+mj-lt"/>
          <a:ea typeface="+mj-ea"/>
          <a:cs typeface="+mj-cs"/>
        </a:defRPr>
      </a:lvl1pPr>
    </p:titleStyle>
    <p:body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2.jp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5.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6.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3.xml"/><Relationship Id="rId1" Type="http://schemas.openxmlformats.org/officeDocument/2006/relationships/slideLayout" Target="../slideLayouts/slideLayout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4/relationships/chartEx" Target="../charts/chartEx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6"/>
          </p:nvPr>
        </p:nvPicPr>
        <p:blipFill rotWithShape="1">
          <a:blip r:embed="rId2"/>
          <a:srcRect t="6875" b="6733"/>
          <a:stretch/>
        </p:blipFill>
        <p:spPr>
          <a:xfrm>
            <a:off x="0" y="0"/>
            <a:ext cx="12188824" cy="7007838"/>
          </a:xfrm>
        </p:spPr>
      </p:pic>
      <p:sp>
        <p:nvSpPr>
          <p:cNvPr id="10" name="Rectangle 9"/>
          <p:cNvSpPr/>
          <p:nvPr/>
        </p:nvSpPr>
        <p:spPr>
          <a:xfrm>
            <a:off x="0" y="0"/>
            <a:ext cx="12188825" cy="7007838"/>
          </a:xfrm>
          <a:prstGeom prst="rect">
            <a:avLst/>
          </a:prstGeom>
          <a:solidFill>
            <a:srgbClr val="000000">
              <a:alpha val="28000"/>
            </a:srgbClr>
          </a:solidFill>
        </p:spPr>
        <p:txBody>
          <a:bodyPr rtlCol="0" anchor="ctr"/>
          <a:lstStyle/>
          <a:p>
            <a:pPr lvl="1"/>
            <a:endParaRPr lang="en-GB" sz="5000" dirty="0"/>
          </a:p>
          <a:p>
            <a:pPr lvl="1"/>
            <a:endParaRPr lang="en-GB" sz="5000" dirty="0"/>
          </a:p>
          <a:p>
            <a:pPr lvl="1"/>
            <a:endParaRPr lang="en-GB" sz="5000" dirty="0"/>
          </a:p>
          <a:p>
            <a:pPr lvl="1"/>
            <a:endParaRPr lang="en-GB" sz="5000" dirty="0"/>
          </a:p>
          <a:p>
            <a:pPr lvl="1"/>
            <a:r>
              <a:rPr lang="en-GB" sz="5000" dirty="0">
                <a:solidFill>
                  <a:schemeClr val="bg1"/>
                </a:solidFill>
              </a:rPr>
              <a:t>	</a:t>
            </a:r>
            <a:endParaRPr lang="en-GB" sz="2500" dirty="0">
              <a:solidFill>
                <a:schemeClr val="bg1"/>
              </a:solidFill>
            </a:endParaRPr>
          </a:p>
          <a:p>
            <a:pPr lvl="1"/>
            <a:endParaRPr lang="en-GB" sz="5000" dirty="0">
              <a:solidFill>
                <a:schemeClr val="bg1"/>
              </a:solidFill>
            </a:endParaRPr>
          </a:p>
          <a:p>
            <a:pPr lvl="1"/>
            <a:endParaRPr lang="en-GB" sz="5000" dirty="0">
              <a:solidFill>
                <a:schemeClr val="bg1"/>
              </a:solidFill>
            </a:endParaRPr>
          </a:p>
          <a:p>
            <a:pPr lvl="1"/>
            <a:endParaRPr lang="en-US" sz="2000" b="1" dirty="0">
              <a:solidFill>
                <a:schemeClr val="bg1"/>
              </a:solidFill>
            </a:endParaRPr>
          </a:p>
        </p:txBody>
      </p:sp>
      <p:sp>
        <p:nvSpPr>
          <p:cNvPr id="6" name="TextBox 5"/>
          <p:cNvSpPr txBox="1"/>
          <p:nvPr/>
        </p:nvSpPr>
        <p:spPr>
          <a:xfrm>
            <a:off x="1222735" y="2416628"/>
            <a:ext cx="9743354" cy="2174582"/>
          </a:xfrm>
          <a:prstGeom prst="rect">
            <a:avLst/>
          </a:prstGeom>
          <a:noFill/>
        </p:spPr>
        <p:txBody>
          <a:bodyPr wrap="square" lIns="0" tIns="0" rIns="0" bIns="0" rtlCol="0">
            <a:noAutofit/>
          </a:bodyPr>
          <a:lstStyle/>
          <a:p>
            <a:r>
              <a:rPr lang="es-ES" sz="4400" b="1" dirty="0">
                <a:solidFill>
                  <a:schemeClr val="bg1"/>
                </a:solidFill>
              </a:rPr>
              <a:t>Vertical de viajes </a:t>
            </a:r>
            <a:r>
              <a:rPr lang="es-ES" sz="4400" dirty="0">
                <a:solidFill>
                  <a:schemeClr val="bg1"/>
                </a:solidFill>
              </a:rPr>
              <a:t>- Estacionalidad y tendencias emergentes en Bing Network</a:t>
            </a:r>
          </a:p>
          <a:p>
            <a:endParaRPr lang="es-ES" sz="5000" b="1" dirty="0">
              <a:solidFill>
                <a:schemeClr val="bg1"/>
              </a:solidFill>
            </a:endParaRPr>
          </a:p>
          <a:p>
            <a:r>
              <a:rPr lang="es-ES" sz="4400" b="1" dirty="0">
                <a:solidFill>
                  <a:schemeClr val="bg1"/>
                </a:solidFill>
              </a:rPr>
              <a:t>España</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476411" y="345886"/>
            <a:ext cx="1912851" cy="989759"/>
          </a:xfrm>
          <a:prstGeom prst="rect">
            <a:avLst/>
          </a:prstGeom>
        </p:spPr>
      </p:pic>
    </p:spTree>
    <p:extLst>
      <p:ext uri="{BB962C8B-B14F-4D97-AF65-F5344CB8AC3E}">
        <p14:creationId xmlns:p14="http://schemas.microsoft.com/office/powerpoint/2010/main" val="4037764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2"/>
          <p:cNvPicPr>
            <a:picLocks noChangeAspect="1"/>
          </p:cNvPicPr>
          <p:nvPr/>
        </p:nvPicPr>
        <p:blipFill rotWithShape="1">
          <a:blip r:embed="rId2">
            <a:extLst>
              <a:ext uri="{28A0092B-C50C-407E-A947-70E740481C1C}">
                <a14:useLocalDpi xmlns:a14="http://schemas.microsoft.com/office/drawing/2010/main" val="0"/>
              </a:ext>
            </a:extLst>
          </a:blip>
          <a:srcRect l="1" t="28593" r="1422" b="4467"/>
          <a:stretch/>
        </p:blipFill>
        <p:spPr>
          <a:xfrm>
            <a:off x="7877175" y="1749208"/>
            <a:ext cx="4311650" cy="5108791"/>
          </a:xfrm>
          <a:prstGeom prst="rect">
            <a:avLst/>
          </a:prstGeom>
        </p:spPr>
      </p:pic>
      <p:sp>
        <p:nvSpPr>
          <p:cNvPr id="12" name="Text Placeholder 11"/>
          <p:cNvSpPr>
            <a:spLocks noGrp="1"/>
          </p:cNvSpPr>
          <p:nvPr>
            <p:ph type="body" sz="quarter" idx="14"/>
          </p:nvPr>
        </p:nvSpPr>
        <p:spPr>
          <a:xfrm>
            <a:off x="996861" y="6618716"/>
            <a:ext cx="9896475" cy="136742"/>
          </a:xfrm>
        </p:spPr>
        <p:txBody>
          <a:bodyPr/>
          <a:lstStyle/>
          <a:p>
            <a:r>
              <a:rPr lang="es-ES" sz="800" dirty="0"/>
              <a:t>Fuente: interna. Crecimiento interanual por subcategoría a través de todos aparatos en los sitios de Bing y Yahoo! en España</a:t>
            </a:r>
            <a:r>
              <a:rPr lang="en-US" sz="800" dirty="0"/>
              <a:t>, Oct 14 – Oct 15</a:t>
            </a:r>
          </a:p>
        </p:txBody>
      </p:sp>
      <p:sp>
        <p:nvSpPr>
          <p:cNvPr id="18" name="TextBox 17"/>
          <p:cNvSpPr txBox="1"/>
          <p:nvPr/>
        </p:nvSpPr>
        <p:spPr>
          <a:xfrm>
            <a:off x="4303141" y="4171313"/>
            <a:ext cx="1641959" cy="734047"/>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Flights: 24%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Info: 22%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Lodging: 14%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Car Hire: 12%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Trains: 4%</a:t>
            </a:r>
          </a:p>
        </p:txBody>
      </p:sp>
      <p:sp>
        <p:nvSpPr>
          <p:cNvPr id="2" name="TextBox 1"/>
          <p:cNvSpPr txBox="1"/>
          <p:nvPr/>
        </p:nvSpPr>
        <p:spPr>
          <a:xfrm>
            <a:off x="343666" y="434756"/>
            <a:ext cx="11202867" cy="493924"/>
          </a:xfrm>
          <a:prstGeom prst="rect">
            <a:avLst/>
          </a:prstGeom>
          <a:noFill/>
        </p:spPr>
        <p:txBody>
          <a:bodyPr wrap="square" lIns="0" tIns="0" rIns="0" bIns="0" rtlCol="0">
            <a:noAutofit/>
          </a:bodyPr>
          <a:lstStyle/>
          <a:p>
            <a:endParaRPr lang="en-GB" sz="1900" b="1" dirty="0"/>
          </a:p>
        </p:txBody>
      </p:sp>
      <p:sp>
        <p:nvSpPr>
          <p:cNvPr id="14" name="Title 4"/>
          <p:cNvSpPr>
            <a:spLocks noGrp="1"/>
          </p:cNvSpPr>
          <p:nvPr>
            <p:ph type="title"/>
          </p:nvPr>
        </p:nvSpPr>
        <p:spPr>
          <a:xfrm>
            <a:off x="449703" y="333740"/>
            <a:ext cx="9896474" cy="517854"/>
          </a:xfrm>
        </p:spPr>
        <p:txBody>
          <a:bodyPr/>
          <a:lstStyle/>
          <a:p>
            <a:r>
              <a:rPr lang="es-ES" sz="2800" b="1" dirty="0">
                <a:solidFill>
                  <a:schemeClr val="bg1"/>
                </a:solidFill>
              </a:rPr>
              <a:t>Búsquedas de viaje y crecimiento interanual</a:t>
            </a:r>
          </a:p>
        </p:txBody>
      </p:sp>
      <p:sp>
        <p:nvSpPr>
          <p:cNvPr id="15" name="TextBox 14"/>
          <p:cNvSpPr txBox="1"/>
          <p:nvPr/>
        </p:nvSpPr>
        <p:spPr>
          <a:xfrm>
            <a:off x="449703" y="962988"/>
            <a:ext cx="11096830" cy="583987"/>
          </a:xfrm>
          <a:prstGeom prst="rect">
            <a:avLst/>
          </a:prstGeom>
          <a:noFill/>
        </p:spPr>
        <p:txBody>
          <a:bodyPr wrap="square" lIns="0" tIns="0" rIns="0" bIns="0" rtlCol="0">
            <a:noAutofit/>
          </a:bodyPr>
          <a:lstStyle/>
          <a:p>
            <a:r>
              <a:rPr lang="es-ES" sz="1500" dirty="0">
                <a:solidFill>
                  <a:schemeClr val="bg1"/>
                </a:solidFill>
              </a:rPr>
              <a:t>Mientras Alojamiento, Vacaciones y Vuelos son las categorías más buscadas en los meses de verano, Vuelos (+46%), Alquiler de Coche (+28%) y Trenes (+22%) son las categorías que crecen más interanualmente.</a:t>
            </a:r>
          </a:p>
        </p:txBody>
      </p:sp>
      <p:graphicFrame>
        <p:nvGraphicFramePr>
          <p:cNvPr id="9" name="Chart 8"/>
          <p:cNvGraphicFramePr>
            <a:graphicFrameLocks/>
          </p:cNvGraphicFramePr>
          <p:nvPr>
            <p:extLst>
              <p:ext uri="{D42A27DB-BD31-4B8C-83A1-F6EECF244321}">
                <p14:modId xmlns:p14="http://schemas.microsoft.com/office/powerpoint/2010/main" val="3414792606"/>
              </p:ext>
            </p:extLst>
          </p:nvPr>
        </p:nvGraphicFramePr>
        <p:xfrm>
          <a:off x="114300" y="1885950"/>
          <a:ext cx="7762875" cy="447675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333474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chemeClr val="bg1"/>
                </a:solidFill>
              </a:rPr>
              <a:t> </a:t>
            </a:r>
          </a:p>
        </p:txBody>
      </p:sp>
      <p:sp>
        <p:nvSpPr>
          <p:cNvPr id="3" name="Text Placeholder 2"/>
          <p:cNvSpPr>
            <a:spLocks noGrp="1"/>
          </p:cNvSpPr>
          <p:nvPr>
            <p:ph type="body" sz="quarter" idx="14"/>
          </p:nvPr>
        </p:nvSpPr>
        <p:spPr>
          <a:xfrm>
            <a:off x="1867563" y="6566324"/>
            <a:ext cx="9896475" cy="218434"/>
          </a:xfrm>
        </p:spPr>
        <p:txBody>
          <a:bodyPr/>
          <a:lstStyle/>
          <a:p>
            <a:r>
              <a:rPr lang="es-ES" sz="800" dirty="0"/>
              <a:t>Fuente: interna. Aparato dividido por subcategoría en los sitios de Bing y Yahoo! en España, Jun-Sept 2015.</a:t>
            </a:r>
          </a:p>
        </p:txBody>
      </p:sp>
      <p:sp>
        <p:nvSpPr>
          <p:cNvPr id="4" name="Title 3"/>
          <p:cNvSpPr>
            <a:spLocks noGrp="1"/>
          </p:cNvSpPr>
          <p:nvPr>
            <p:ph type="title"/>
          </p:nvPr>
        </p:nvSpPr>
        <p:spPr/>
        <p:txBody>
          <a:bodyPr/>
          <a:lstStyle/>
          <a:p>
            <a:r>
              <a:rPr lang="en-US" dirty="0">
                <a:solidFill>
                  <a:schemeClr val="bg1"/>
                </a:solidFill>
              </a:rPr>
              <a:t> </a:t>
            </a:r>
          </a:p>
        </p:txBody>
      </p:sp>
      <p:cxnSp>
        <p:nvCxnSpPr>
          <p:cNvPr id="12" name="Straight Connector 11"/>
          <p:cNvCxnSpPr>
            <a:stCxn id="6" idx="0"/>
            <a:endCxn id="6" idx="2"/>
          </p:cNvCxnSpPr>
          <p:nvPr/>
        </p:nvCxnSpPr>
        <p:spPr>
          <a:xfrm>
            <a:off x="1314944" y="1568951"/>
            <a:ext cx="0" cy="1990364"/>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42063" y="5665022"/>
            <a:ext cx="0" cy="71254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1014" y="5779002"/>
            <a:ext cx="5746219" cy="313932"/>
          </a:xfrm>
          <a:prstGeom prst="rect">
            <a:avLst/>
          </a:prstGeom>
        </p:spPr>
        <p:txBody>
          <a:bodyPr wrap="square">
            <a:spAutoFit/>
          </a:bodyPr>
          <a:lstStyle/>
          <a:p>
            <a:pPr lvl="0">
              <a:lnSpc>
                <a:spcPct val="90000"/>
              </a:lnSpc>
              <a:spcBef>
                <a:spcPct val="20000"/>
              </a:spcBef>
              <a:buClr>
                <a:srgbClr val="A3A3A3"/>
              </a:buClr>
              <a:buSzPct val="115000"/>
              <a:defRPr/>
            </a:pPr>
            <a:r>
              <a:rPr lang="en-GB" sz="1600" dirty="0">
                <a:solidFill>
                  <a:schemeClr val="bg1"/>
                </a:solidFill>
              </a:rPr>
              <a:t>75% of travel searches last summer were made on</a:t>
            </a:r>
            <a:r>
              <a:rPr lang="en-GB" sz="1600" b="1" dirty="0">
                <a:solidFill>
                  <a:schemeClr val="bg1"/>
                </a:solidFill>
              </a:rPr>
              <a:t> PC</a:t>
            </a:r>
            <a:endParaRPr lang="en-GB" sz="1600" dirty="0">
              <a:solidFill>
                <a:schemeClr val="bg1"/>
              </a:solidFill>
            </a:endParaRPr>
          </a:p>
        </p:txBody>
      </p:sp>
      <p:sp>
        <p:nvSpPr>
          <p:cNvPr id="25" name="Rectangle 24"/>
          <p:cNvSpPr/>
          <p:nvPr/>
        </p:nvSpPr>
        <p:spPr>
          <a:xfrm>
            <a:off x="0" y="-1456"/>
            <a:ext cx="121888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graphicFrame>
        <p:nvGraphicFramePr>
          <p:cNvPr id="19" name="Chart 18"/>
          <p:cNvGraphicFramePr>
            <a:graphicFrameLocks/>
          </p:cNvGraphicFramePr>
          <p:nvPr>
            <p:extLst>
              <p:ext uri="{D42A27DB-BD31-4B8C-83A1-F6EECF244321}">
                <p14:modId xmlns:p14="http://schemas.microsoft.com/office/powerpoint/2010/main" val="592289650"/>
              </p:ext>
            </p:extLst>
          </p:nvPr>
        </p:nvGraphicFramePr>
        <p:xfrm>
          <a:off x="68000" y="1779986"/>
          <a:ext cx="7837750" cy="4610247"/>
        </p:xfrm>
        <a:graphic>
          <a:graphicData uri="http://schemas.openxmlformats.org/drawingml/2006/chart">
            <c:chart xmlns:c="http://schemas.openxmlformats.org/drawingml/2006/chart" xmlns:r="http://schemas.openxmlformats.org/officeDocument/2006/relationships" r:id="rId2"/>
          </a:graphicData>
        </a:graphic>
      </p:graphicFrame>
      <p:sp>
        <p:nvSpPr>
          <p:cNvPr id="22" name="Title 4"/>
          <p:cNvSpPr txBox="1">
            <a:spLocks/>
          </p:cNvSpPr>
          <p:nvPr/>
        </p:nvSpPr>
        <p:spPr>
          <a:xfrm>
            <a:off x="503243" y="389791"/>
            <a:ext cx="10670055"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Búsquedas de viaje por dispositivo en los meses estivales</a:t>
            </a:r>
          </a:p>
        </p:txBody>
      </p:sp>
      <p:sp>
        <p:nvSpPr>
          <p:cNvPr id="24" name="TextBox 23"/>
          <p:cNvSpPr txBox="1"/>
          <p:nvPr/>
        </p:nvSpPr>
        <p:spPr>
          <a:xfrm>
            <a:off x="503243" y="747971"/>
            <a:ext cx="10465947" cy="583987"/>
          </a:xfrm>
          <a:prstGeom prst="rect">
            <a:avLst/>
          </a:prstGeom>
          <a:noFill/>
        </p:spPr>
        <p:txBody>
          <a:bodyPr wrap="square" lIns="0" tIns="0" rIns="0" bIns="0" rtlCol="0">
            <a:noAutofit/>
          </a:bodyPr>
          <a:lstStyle/>
          <a:p>
            <a:endParaRPr lang="es-ES" sz="1600" dirty="0">
              <a:solidFill>
                <a:schemeClr val="bg1"/>
              </a:solidFill>
            </a:endParaRPr>
          </a:p>
          <a:p>
            <a:r>
              <a:rPr lang="es-ES" sz="1500" dirty="0">
                <a:solidFill>
                  <a:schemeClr val="bg1"/>
                </a:solidFill>
              </a:rPr>
              <a:t>PC es el dispositivo dominante con un 75% de búsquedas de viaje en los meses de verano.</a:t>
            </a:r>
          </a:p>
        </p:txBody>
      </p:sp>
      <p:pic>
        <p:nvPicPr>
          <p:cNvPr id="28" name="Picture 27"/>
          <p:cNvPicPr>
            <a:picLocks noChangeAspect="1"/>
          </p:cNvPicPr>
          <p:nvPr/>
        </p:nvPicPr>
        <p:blipFill>
          <a:blip r:embed="rId3"/>
          <a:stretch>
            <a:fillRect/>
          </a:stretch>
        </p:blipFill>
        <p:spPr>
          <a:xfrm>
            <a:off x="8278367" y="1588197"/>
            <a:ext cx="3910458" cy="5303116"/>
          </a:xfrm>
          <a:prstGeom prst="rect">
            <a:avLst/>
          </a:prstGeom>
        </p:spPr>
      </p:pic>
      <p:sp>
        <p:nvSpPr>
          <p:cNvPr id="13" name="Rectangle 12"/>
          <p:cNvSpPr/>
          <p:nvPr/>
        </p:nvSpPr>
        <p:spPr>
          <a:xfrm>
            <a:off x="464561" y="2271367"/>
            <a:ext cx="7627497" cy="400050"/>
          </a:xfrm>
          <a:prstGeom prst="rect">
            <a:avLst/>
          </a:prstGeom>
          <a:noFill/>
          <a:ln w="15875">
            <a:solidFill>
              <a:schemeClr val="bg2"/>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IE" dirty="0">
              <a:solidFill>
                <a:schemeClr val="bg1"/>
              </a:solidFil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29847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chemeClr val="bg1"/>
                </a:solidFill>
              </a:rPr>
              <a:t> </a:t>
            </a:r>
          </a:p>
        </p:txBody>
      </p:sp>
      <p:sp>
        <p:nvSpPr>
          <p:cNvPr id="3" name="Text Placeholder 2"/>
          <p:cNvSpPr>
            <a:spLocks noGrp="1"/>
          </p:cNvSpPr>
          <p:nvPr>
            <p:ph type="body" sz="quarter" idx="14"/>
          </p:nvPr>
        </p:nvSpPr>
        <p:spPr>
          <a:xfrm>
            <a:off x="5710237" y="6553095"/>
            <a:ext cx="9896475" cy="218434"/>
          </a:xfrm>
        </p:spPr>
        <p:txBody>
          <a:bodyPr/>
          <a:lstStyle/>
          <a:p>
            <a:r>
              <a:rPr lang="es-ES" sz="800" dirty="0"/>
              <a:t>Fuente: Interna. Tendencia por aparato en las búsquedas de </a:t>
            </a:r>
            <a:r>
              <a:rPr lang="es-ES" sz="800" dirty="0" err="1"/>
              <a:t>viaj</a:t>
            </a:r>
            <a:r>
              <a:rPr lang="es-ES" sz="800" dirty="0"/>
              <a:t> en los sitios de Bing y Yahoo! en España, Jun-Sept 2015.</a:t>
            </a:r>
          </a:p>
        </p:txBody>
      </p:sp>
      <p:sp>
        <p:nvSpPr>
          <p:cNvPr id="4" name="Title 3"/>
          <p:cNvSpPr>
            <a:spLocks noGrp="1"/>
          </p:cNvSpPr>
          <p:nvPr>
            <p:ph type="title"/>
          </p:nvPr>
        </p:nvSpPr>
        <p:spPr/>
        <p:txBody>
          <a:bodyPr/>
          <a:lstStyle/>
          <a:p>
            <a:r>
              <a:rPr lang="en-US" dirty="0">
                <a:solidFill>
                  <a:schemeClr val="bg1"/>
                </a:solidFill>
              </a:rPr>
              <a:t> </a:t>
            </a:r>
          </a:p>
        </p:txBody>
      </p:sp>
      <p:cxnSp>
        <p:nvCxnSpPr>
          <p:cNvPr id="12" name="Straight Connector 11"/>
          <p:cNvCxnSpPr>
            <a:stCxn id="6" idx="0"/>
            <a:endCxn id="6" idx="2"/>
          </p:cNvCxnSpPr>
          <p:nvPr/>
        </p:nvCxnSpPr>
        <p:spPr>
          <a:xfrm>
            <a:off x="1314944" y="1568951"/>
            <a:ext cx="0" cy="1990364"/>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1014" y="5779002"/>
            <a:ext cx="3936661" cy="535531"/>
          </a:xfrm>
          <a:prstGeom prst="rect">
            <a:avLst/>
          </a:prstGeom>
        </p:spPr>
        <p:txBody>
          <a:bodyPr wrap="square">
            <a:spAutoFit/>
          </a:bodyPr>
          <a:lstStyle/>
          <a:p>
            <a:pPr lvl="0">
              <a:lnSpc>
                <a:spcPct val="90000"/>
              </a:lnSpc>
              <a:spcBef>
                <a:spcPct val="20000"/>
              </a:spcBef>
              <a:buClr>
                <a:srgbClr val="A3A3A3"/>
              </a:buClr>
              <a:buSzPct val="115000"/>
              <a:defRPr/>
            </a:pPr>
            <a:r>
              <a:rPr lang="en-GB" sz="1600" dirty="0">
                <a:solidFill>
                  <a:schemeClr val="bg1"/>
                </a:solidFill>
              </a:rPr>
              <a:t>75% of travel searches last summer were made on</a:t>
            </a:r>
            <a:r>
              <a:rPr lang="en-GB" sz="1600" b="1" dirty="0">
                <a:solidFill>
                  <a:schemeClr val="bg1"/>
                </a:solidFill>
              </a:rPr>
              <a:t> PC</a:t>
            </a:r>
            <a:endParaRPr lang="en-GB" sz="1600" dirty="0">
              <a:solidFill>
                <a:schemeClr val="bg1"/>
              </a:solidFill>
            </a:endParaRPr>
          </a:p>
        </p:txBody>
      </p:sp>
      <p:sp>
        <p:nvSpPr>
          <p:cNvPr id="25" name="Rectangle 24"/>
          <p:cNvSpPr/>
          <p:nvPr/>
        </p:nvSpPr>
        <p:spPr>
          <a:xfrm>
            <a:off x="0" y="-1456"/>
            <a:ext cx="121888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sp>
        <p:nvSpPr>
          <p:cNvPr id="22" name="Title 4"/>
          <p:cNvSpPr txBox="1">
            <a:spLocks/>
          </p:cNvSpPr>
          <p:nvPr/>
        </p:nvSpPr>
        <p:spPr>
          <a:xfrm>
            <a:off x="449703" y="315251"/>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Búsquedas a través de dispositivos en los meses estivales</a:t>
            </a:r>
          </a:p>
        </p:txBody>
      </p:sp>
      <p:graphicFrame>
        <p:nvGraphicFramePr>
          <p:cNvPr id="23" name="Chart 22"/>
          <p:cNvGraphicFramePr>
            <a:graphicFrameLocks/>
          </p:cNvGraphicFramePr>
          <p:nvPr>
            <p:extLst>
              <p:ext uri="{D42A27DB-BD31-4B8C-83A1-F6EECF244321}">
                <p14:modId xmlns:p14="http://schemas.microsoft.com/office/powerpoint/2010/main" val="3232725147"/>
              </p:ext>
            </p:extLst>
          </p:nvPr>
        </p:nvGraphicFramePr>
        <p:xfrm>
          <a:off x="4486276" y="1972813"/>
          <a:ext cx="7543800" cy="3904029"/>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p:cNvSpPr txBox="1"/>
          <p:nvPr/>
        </p:nvSpPr>
        <p:spPr>
          <a:xfrm>
            <a:off x="470913" y="796648"/>
            <a:ext cx="11246997" cy="829541"/>
          </a:xfrm>
          <a:prstGeom prst="rect">
            <a:avLst/>
          </a:prstGeom>
          <a:noFill/>
        </p:spPr>
        <p:txBody>
          <a:bodyPr wrap="square" lIns="0" tIns="0" rIns="0" bIns="0" rtlCol="0">
            <a:noAutofit/>
          </a:bodyPr>
          <a:lstStyle/>
          <a:p>
            <a:endParaRPr lang="en-GB" sz="900" dirty="0">
              <a:solidFill>
                <a:schemeClr val="bg1"/>
              </a:solidFill>
            </a:endParaRPr>
          </a:p>
          <a:p>
            <a:r>
              <a:rPr lang="es-ES" sz="1500" dirty="0">
                <a:solidFill>
                  <a:schemeClr val="bg1"/>
                </a:solidFill>
              </a:rPr>
              <a:t>Las búsquedas de viaje a través del móvil crecen significadamente durante la temporada alta de verano.  Podemos percibir una subida de 23% desde junio a agosto</a:t>
            </a:r>
            <a:endParaRPr lang="en-GB" sz="1500" dirty="0">
              <a:solidFill>
                <a:schemeClr val="bg1"/>
              </a:solidFill>
            </a:endParaRPr>
          </a:p>
        </p:txBody>
      </p:sp>
      <p:pic>
        <p:nvPicPr>
          <p:cNvPr id="26" name="Image 3"/>
          <p:cNvPicPr>
            <a:picLocks noChangeAspect="1"/>
          </p:cNvPicPr>
          <p:nvPr/>
        </p:nvPicPr>
        <p:blipFill rotWithShape="1">
          <a:blip r:embed="rId3">
            <a:extLst>
              <a:ext uri="{28A0092B-C50C-407E-A947-70E740481C1C}">
                <a14:useLocalDpi xmlns:a14="http://schemas.microsoft.com/office/drawing/2010/main" val="0"/>
              </a:ext>
            </a:extLst>
          </a:blip>
          <a:srcRect l="38769" r="8620"/>
          <a:stretch/>
        </p:blipFill>
        <p:spPr>
          <a:xfrm>
            <a:off x="-2" y="1586740"/>
            <a:ext cx="4257677" cy="52712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315518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247651" y="5677205"/>
            <a:ext cx="11753850" cy="700357"/>
          </a:xfrm>
          <a:prstGeom prst="rect">
            <a:avLst/>
          </a:prstGeom>
          <a:solidFill>
            <a:schemeClr val="tx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indent="0" algn="ctr" defTabSz="914099" eaLnBrk="1" fontAlgn="base" latinLnBrk="0" hangingPunct="1">
              <a:lnSpc>
                <a:spcPct val="100000"/>
              </a:lnSpc>
              <a:spcBef>
                <a:spcPct val="0"/>
              </a:spcBef>
              <a:spcAft>
                <a:spcPct val="0"/>
              </a:spcAft>
              <a:buClrTx/>
              <a:buSzTx/>
              <a:buFontTx/>
              <a:buNone/>
              <a:tabLst/>
            </a:pPr>
            <a:endPar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 name="Text Placeholder 1"/>
          <p:cNvSpPr>
            <a:spLocks noGrp="1"/>
          </p:cNvSpPr>
          <p:nvPr>
            <p:ph type="body" sz="quarter" idx="11"/>
          </p:nvPr>
        </p:nvSpPr>
        <p:spPr/>
        <p:txBody>
          <a:bodyPr/>
          <a:lstStyle/>
          <a:p>
            <a:r>
              <a:rPr lang="en-US" dirty="0">
                <a:solidFill>
                  <a:schemeClr val="bg1"/>
                </a:solidFill>
              </a:rPr>
              <a:t> </a:t>
            </a:r>
          </a:p>
        </p:txBody>
      </p:sp>
      <p:sp>
        <p:nvSpPr>
          <p:cNvPr id="4" name="Title 3"/>
          <p:cNvSpPr>
            <a:spLocks noGrp="1"/>
          </p:cNvSpPr>
          <p:nvPr>
            <p:ph type="title"/>
          </p:nvPr>
        </p:nvSpPr>
        <p:spPr/>
        <p:txBody>
          <a:bodyPr/>
          <a:lstStyle/>
          <a:p>
            <a:r>
              <a:rPr lang="en-US" dirty="0">
                <a:solidFill>
                  <a:schemeClr val="bg1"/>
                </a:solidFill>
              </a:rPr>
              <a:t> </a:t>
            </a:r>
          </a:p>
        </p:txBody>
      </p:sp>
      <p:cxnSp>
        <p:nvCxnSpPr>
          <p:cNvPr id="12" name="Straight Connector 11"/>
          <p:cNvCxnSpPr/>
          <p:nvPr/>
        </p:nvCxnSpPr>
        <p:spPr>
          <a:xfrm>
            <a:off x="1314944" y="1568951"/>
            <a:ext cx="0" cy="1990364"/>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75171" y="2015606"/>
            <a:ext cx="0" cy="417039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75171" y="5665022"/>
            <a:ext cx="0" cy="71254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21014" y="5779002"/>
            <a:ext cx="5746219" cy="535531"/>
          </a:xfrm>
          <a:prstGeom prst="rect">
            <a:avLst/>
          </a:prstGeom>
        </p:spPr>
        <p:txBody>
          <a:bodyPr wrap="square">
            <a:spAutoFit/>
          </a:bodyPr>
          <a:lstStyle/>
          <a:p>
            <a:pPr lvl="0">
              <a:lnSpc>
                <a:spcPct val="90000"/>
              </a:lnSpc>
              <a:spcBef>
                <a:spcPct val="20000"/>
              </a:spcBef>
              <a:buClr>
                <a:srgbClr val="A3A3A3"/>
              </a:buClr>
              <a:buSzPct val="115000"/>
              <a:defRPr/>
            </a:pPr>
            <a:r>
              <a:rPr lang="es-ES" sz="1600" dirty="0">
                <a:solidFill>
                  <a:schemeClr val="bg1"/>
                </a:solidFill>
              </a:rPr>
              <a:t>Las búsquedas de viaje son particularmente fuerte en los primeros días de la semana </a:t>
            </a:r>
            <a:r>
              <a:rPr lang="en-GB" sz="1600" dirty="0">
                <a:solidFill>
                  <a:schemeClr val="bg1"/>
                </a:solidFill>
              </a:rPr>
              <a:t>(Lunes +16% vs. </a:t>
            </a:r>
            <a:r>
              <a:rPr lang="es-ES" sz="1600" dirty="0">
                <a:solidFill>
                  <a:schemeClr val="bg1"/>
                </a:solidFill>
              </a:rPr>
              <a:t>El resto de semana</a:t>
            </a:r>
            <a:r>
              <a:rPr lang="en-GB" sz="1600" dirty="0">
                <a:solidFill>
                  <a:schemeClr val="bg1"/>
                </a:solidFill>
              </a:rPr>
              <a:t>)</a:t>
            </a:r>
          </a:p>
        </p:txBody>
      </p:sp>
      <p:sp>
        <p:nvSpPr>
          <p:cNvPr id="21" name="Rectangle 20"/>
          <p:cNvSpPr/>
          <p:nvPr/>
        </p:nvSpPr>
        <p:spPr>
          <a:xfrm>
            <a:off x="6553200" y="5768637"/>
            <a:ext cx="5143500" cy="535531"/>
          </a:xfrm>
          <a:prstGeom prst="rect">
            <a:avLst/>
          </a:prstGeom>
        </p:spPr>
        <p:txBody>
          <a:bodyPr wrap="square">
            <a:spAutoFit/>
          </a:bodyPr>
          <a:lstStyle/>
          <a:p>
            <a:pPr lvl="0">
              <a:lnSpc>
                <a:spcPct val="90000"/>
              </a:lnSpc>
              <a:spcBef>
                <a:spcPct val="20000"/>
              </a:spcBef>
              <a:buClr>
                <a:srgbClr val="A3A3A3"/>
              </a:buClr>
              <a:buSzPct val="115000"/>
              <a:defRPr/>
            </a:pPr>
            <a:r>
              <a:rPr lang="es-ES" sz="1600" dirty="0">
                <a:solidFill>
                  <a:schemeClr val="bg1"/>
                </a:solidFill>
              </a:rPr>
              <a:t>Las búsquedas de viaje aumentan en Móvil y Tableta cuanto más se acerca el fin de semana</a:t>
            </a:r>
            <a:endParaRPr lang="en-GB" sz="1600" dirty="0">
              <a:solidFill>
                <a:schemeClr val="bg1"/>
              </a:solidFill>
            </a:endParaRPr>
          </a:p>
        </p:txBody>
      </p:sp>
      <p:sp>
        <p:nvSpPr>
          <p:cNvPr id="25" name="Rectangle 24"/>
          <p:cNvSpPr/>
          <p:nvPr/>
        </p:nvSpPr>
        <p:spPr>
          <a:xfrm>
            <a:off x="0" y="-1456"/>
            <a:ext cx="121888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sp>
        <p:nvSpPr>
          <p:cNvPr id="22" name="Title 4"/>
          <p:cNvSpPr txBox="1">
            <a:spLocks/>
          </p:cNvSpPr>
          <p:nvPr/>
        </p:nvSpPr>
        <p:spPr>
          <a:xfrm>
            <a:off x="537626" y="300784"/>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Búsquedas de viaje y rendimiento del CTR y CPC</a:t>
            </a:r>
          </a:p>
        </p:txBody>
      </p:sp>
      <p:sp>
        <p:nvSpPr>
          <p:cNvPr id="24" name="TextBox 23"/>
          <p:cNvSpPr txBox="1"/>
          <p:nvPr/>
        </p:nvSpPr>
        <p:spPr>
          <a:xfrm>
            <a:off x="543940" y="851868"/>
            <a:ext cx="11161272" cy="58398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s-ES" sz="1500" dirty="0">
                <a:solidFill>
                  <a:schemeClr val="bg1"/>
                </a:solidFill>
              </a:rPr>
              <a:t>La actividad de búsqueda es más dominante de Lunes a Viernes, particularmente en los comienzos de la semana</a:t>
            </a:r>
          </a:p>
          <a:p>
            <a:pPr marL="285750" indent="-285750">
              <a:buFont typeface="Arial" panose="020B0604020202020204" pitchFamily="34" charset="0"/>
              <a:buChar char="•"/>
            </a:pPr>
            <a:r>
              <a:rPr lang="es-ES" sz="1500" dirty="0">
                <a:solidFill>
                  <a:schemeClr val="bg1"/>
                </a:solidFill>
              </a:rPr>
              <a:t>Las búsquedas a través de móvil y tableta aumenten en los fines de semana</a:t>
            </a:r>
          </a:p>
        </p:txBody>
      </p:sp>
      <p:graphicFrame>
        <p:nvGraphicFramePr>
          <p:cNvPr id="16" name="Chart 15"/>
          <p:cNvGraphicFramePr>
            <a:graphicFrameLocks/>
          </p:cNvGraphicFramePr>
          <p:nvPr>
            <p:extLst>
              <p:ext uri="{D42A27DB-BD31-4B8C-83A1-F6EECF244321}">
                <p14:modId xmlns:p14="http://schemas.microsoft.com/office/powerpoint/2010/main" val="1037785568"/>
              </p:ext>
            </p:extLst>
          </p:nvPr>
        </p:nvGraphicFramePr>
        <p:xfrm>
          <a:off x="247650" y="1923315"/>
          <a:ext cx="5724525" cy="33965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p:cNvGraphicFramePr>
            <a:graphicFrameLocks/>
          </p:cNvGraphicFramePr>
          <p:nvPr>
            <p:extLst>
              <p:ext uri="{D42A27DB-BD31-4B8C-83A1-F6EECF244321}">
                <p14:modId xmlns:p14="http://schemas.microsoft.com/office/powerpoint/2010/main" val="2521683030"/>
              </p:ext>
            </p:extLst>
          </p:nvPr>
        </p:nvGraphicFramePr>
        <p:xfrm>
          <a:off x="6248401" y="2228850"/>
          <a:ext cx="5753100" cy="33646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715250" y="2021437"/>
            <a:ext cx="3895725" cy="375169"/>
          </a:xfrm>
          <a:prstGeom prst="rect">
            <a:avLst/>
          </a:prstGeom>
          <a:noFill/>
        </p:spPr>
        <p:txBody>
          <a:bodyPr wrap="square" lIns="0" tIns="0" rIns="0" bIns="0" rtlCol="0">
            <a:noAutofit/>
          </a:bodyPr>
          <a:lstStyle/>
          <a:p>
            <a:r>
              <a:rPr lang="es-ES" sz="1400" dirty="0">
                <a:solidFill>
                  <a:schemeClr val="tx1">
                    <a:lumMod val="50000"/>
                  </a:schemeClr>
                </a:solidFill>
              </a:rPr>
              <a:t>División diaria por dispositivo – Junio a sept 2015</a:t>
            </a:r>
          </a:p>
        </p:txBody>
      </p:sp>
      <p:sp>
        <p:nvSpPr>
          <p:cNvPr id="28" name="Text Placeholder 2"/>
          <p:cNvSpPr>
            <a:spLocks noGrp="1"/>
          </p:cNvSpPr>
          <p:nvPr>
            <p:ph type="body" sz="quarter" idx="14"/>
          </p:nvPr>
        </p:nvSpPr>
        <p:spPr>
          <a:xfrm>
            <a:off x="3194123" y="6595535"/>
            <a:ext cx="9896475" cy="218434"/>
          </a:xfrm>
        </p:spPr>
        <p:txBody>
          <a:bodyPr/>
          <a:lstStyle/>
          <a:p>
            <a:r>
              <a:rPr lang="es-ES" sz="800" dirty="0"/>
              <a:t>Fuente: Interna. Volumen de viaje de búsqueda y la división por aparato en los sitios de Bing y Yahoo! en España, Jun-Sept 2015</a:t>
            </a:r>
            <a:endParaRPr lang="en-US" dirty="0"/>
          </a:p>
        </p:txBody>
      </p:sp>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37350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 y="13910"/>
            <a:ext cx="4572000" cy="6844089"/>
          </a:xfrm>
          <a:prstGeom prst="rect">
            <a:avLst/>
          </a:prstGeom>
        </p:spPr>
      </p:pic>
      <p:sp>
        <p:nvSpPr>
          <p:cNvPr id="2" name="Text Placeholder 1"/>
          <p:cNvSpPr>
            <a:spLocks noGrp="1"/>
          </p:cNvSpPr>
          <p:nvPr>
            <p:ph type="body" sz="quarter" idx="11"/>
          </p:nvPr>
        </p:nvSpPr>
        <p:spPr/>
        <p:txBody>
          <a:bodyPr/>
          <a:lstStyle/>
          <a:p>
            <a:r>
              <a:rPr lang="en-US" dirty="0">
                <a:solidFill>
                  <a:schemeClr val="bg1"/>
                </a:solidFill>
              </a:rPr>
              <a:t> </a:t>
            </a:r>
          </a:p>
        </p:txBody>
      </p:sp>
      <p:sp>
        <p:nvSpPr>
          <p:cNvPr id="4" name="Title 3"/>
          <p:cNvSpPr>
            <a:spLocks noGrp="1"/>
          </p:cNvSpPr>
          <p:nvPr>
            <p:ph type="title"/>
          </p:nvPr>
        </p:nvSpPr>
        <p:spPr/>
        <p:txBody>
          <a:bodyPr/>
          <a:lstStyle/>
          <a:p>
            <a:r>
              <a:rPr lang="en-US" dirty="0">
                <a:solidFill>
                  <a:schemeClr val="bg1"/>
                </a:solidFill>
              </a:rPr>
              <a:t> </a:t>
            </a:r>
          </a:p>
        </p:txBody>
      </p:sp>
      <p:sp>
        <p:nvSpPr>
          <p:cNvPr id="21" name="Rectangle 20"/>
          <p:cNvSpPr/>
          <p:nvPr/>
        </p:nvSpPr>
        <p:spPr>
          <a:xfrm>
            <a:off x="6553200" y="5768637"/>
            <a:ext cx="5143500" cy="535531"/>
          </a:xfrm>
          <a:prstGeom prst="rect">
            <a:avLst/>
          </a:prstGeom>
        </p:spPr>
        <p:txBody>
          <a:bodyPr wrap="square">
            <a:spAutoFit/>
          </a:bodyPr>
          <a:lstStyle/>
          <a:p>
            <a:pPr lvl="0">
              <a:lnSpc>
                <a:spcPct val="90000"/>
              </a:lnSpc>
              <a:spcBef>
                <a:spcPct val="20000"/>
              </a:spcBef>
              <a:buClr>
                <a:srgbClr val="A3A3A3"/>
              </a:buClr>
              <a:buSzPct val="115000"/>
              <a:defRPr/>
            </a:pPr>
            <a:r>
              <a:rPr lang="en-GB" sz="1600" dirty="0">
                <a:solidFill>
                  <a:schemeClr val="bg1"/>
                </a:solidFill>
              </a:rPr>
              <a:t>Travel searches increase on Mobile and Tablet leading into the weekend</a:t>
            </a:r>
          </a:p>
        </p:txBody>
      </p:sp>
      <p:sp>
        <p:nvSpPr>
          <p:cNvPr id="25" name="Rectangle 24"/>
          <p:cNvSpPr/>
          <p:nvPr/>
        </p:nvSpPr>
        <p:spPr>
          <a:xfrm>
            <a:off x="0" y="-1456"/>
            <a:ext cx="121888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sp>
        <p:nvSpPr>
          <p:cNvPr id="22" name="Title 4"/>
          <p:cNvSpPr txBox="1">
            <a:spLocks/>
          </p:cNvSpPr>
          <p:nvPr/>
        </p:nvSpPr>
        <p:spPr>
          <a:xfrm>
            <a:off x="513776" y="294203"/>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Búsquedas de viaje, CTR &amp; CPC Performance</a:t>
            </a:r>
          </a:p>
        </p:txBody>
      </p:sp>
      <p:sp>
        <p:nvSpPr>
          <p:cNvPr id="24" name="TextBox 23"/>
          <p:cNvSpPr txBox="1"/>
          <p:nvPr/>
        </p:nvSpPr>
        <p:spPr>
          <a:xfrm>
            <a:off x="535428" y="870845"/>
            <a:ext cx="11161272" cy="58398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s-ES" sz="1500" dirty="0">
                <a:solidFill>
                  <a:schemeClr val="bg1"/>
                </a:solidFill>
              </a:rPr>
              <a:t>CTR crece durante los meses altos hasta un pico del 23%</a:t>
            </a:r>
          </a:p>
          <a:p>
            <a:pPr marL="285750" indent="-285750">
              <a:buFont typeface="Arial" panose="020B0604020202020204" pitchFamily="34" charset="0"/>
              <a:buChar char="•"/>
            </a:pPr>
            <a:r>
              <a:rPr lang="es-ES" sz="1500" dirty="0">
                <a:solidFill>
                  <a:schemeClr val="bg1"/>
                </a:solidFill>
              </a:rPr>
              <a:t>CPC cae en la temporada alta con un promedio de €0.25 en agosto y septiembre</a:t>
            </a:r>
          </a:p>
          <a:p>
            <a:pPr marL="285750" indent="-285750">
              <a:buFont typeface="Arial" panose="020B0604020202020204" pitchFamily="34" charset="0"/>
              <a:buChar char="•"/>
            </a:pPr>
            <a:endParaRPr lang="en-GB" sz="1600" dirty="0">
              <a:solidFill>
                <a:schemeClr val="bg1"/>
              </a:solidFill>
            </a:endParaRPr>
          </a:p>
        </p:txBody>
      </p:sp>
      <p:sp>
        <p:nvSpPr>
          <p:cNvPr id="28" name="Text Placeholder 2"/>
          <p:cNvSpPr>
            <a:spLocks noGrp="1"/>
          </p:cNvSpPr>
          <p:nvPr>
            <p:ph type="body" sz="quarter" idx="14"/>
          </p:nvPr>
        </p:nvSpPr>
        <p:spPr>
          <a:xfrm>
            <a:off x="5035497" y="6575756"/>
            <a:ext cx="8178905" cy="218434"/>
          </a:xfrm>
        </p:spPr>
        <p:txBody>
          <a:bodyPr/>
          <a:lstStyle/>
          <a:p>
            <a:r>
              <a:rPr lang="es-ES" sz="800" dirty="0"/>
              <a:t>Fuente: Interna. Tendencias de CTR y CPC mensuales en la primera posición de anuncios y los aparatos en los sitios de Bing y Yahoo! en España, </a:t>
            </a:r>
            <a:r>
              <a:rPr lang="en-US" sz="800" dirty="0"/>
              <a:t>Oct-14 to Oct-15</a:t>
            </a:r>
            <a:r>
              <a:rPr lang="en-US" dirty="0"/>
              <a:t>.</a:t>
            </a:r>
          </a:p>
        </p:txBody>
      </p:sp>
      <p:graphicFrame>
        <p:nvGraphicFramePr>
          <p:cNvPr id="19" name="Chart 18"/>
          <p:cNvGraphicFramePr>
            <a:graphicFrameLocks/>
          </p:cNvGraphicFramePr>
          <p:nvPr>
            <p:extLst>
              <p:ext uri="{D42A27DB-BD31-4B8C-83A1-F6EECF244321}">
                <p14:modId xmlns:p14="http://schemas.microsoft.com/office/powerpoint/2010/main" val="290410244"/>
              </p:ext>
            </p:extLst>
          </p:nvPr>
        </p:nvGraphicFramePr>
        <p:xfrm>
          <a:off x="5069681" y="2369168"/>
          <a:ext cx="7674769" cy="405937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003636" y="1873731"/>
            <a:ext cx="5004705" cy="428625"/>
          </a:xfrm>
          <a:prstGeom prst="rect">
            <a:avLst/>
          </a:prstGeom>
          <a:noFill/>
        </p:spPr>
        <p:txBody>
          <a:bodyPr wrap="square" lIns="0" tIns="0" rIns="0" bIns="0" rtlCol="0">
            <a:noAutofit/>
          </a:bodyPr>
          <a:lstStyle/>
          <a:p>
            <a:r>
              <a:rPr lang="es-ES" sz="1500" dirty="0"/>
              <a:t>Tendencias de CTR y CPC en la primera posición de anuncios</a:t>
            </a: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323032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84360195"/>
              </p:ext>
            </p:extLst>
          </p:nvPr>
        </p:nvGraphicFramePr>
        <p:xfrm>
          <a:off x="2162174" y="2453909"/>
          <a:ext cx="7400925" cy="3983181"/>
        </p:xfrm>
        <a:graphic>
          <a:graphicData uri="http://schemas.openxmlformats.org/drawingml/2006/table">
            <a:tbl>
              <a:tblPr firstRow="1" bandRow="1"/>
              <a:tblGrid>
                <a:gridCol w="2466975">
                  <a:extLst>
                    <a:ext uri="{9D8B030D-6E8A-4147-A177-3AD203B41FA5}">
                      <a16:colId xmlns:a16="http://schemas.microsoft.com/office/drawing/2014/main" val="1067646029"/>
                    </a:ext>
                  </a:extLst>
                </a:gridCol>
                <a:gridCol w="2466975">
                  <a:extLst>
                    <a:ext uri="{9D8B030D-6E8A-4147-A177-3AD203B41FA5}">
                      <a16:colId xmlns:a16="http://schemas.microsoft.com/office/drawing/2014/main" val="4070085179"/>
                    </a:ext>
                  </a:extLst>
                </a:gridCol>
                <a:gridCol w="2466975">
                  <a:extLst>
                    <a:ext uri="{9D8B030D-6E8A-4147-A177-3AD203B41FA5}">
                      <a16:colId xmlns:a16="http://schemas.microsoft.com/office/drawing/2014/main" val="3947904988"/>
                    </a:ext>
                  </a:extLst>
                </a:gridCol>
              </a:tblGrid>
              <a:tr h="1327727">
                <a:tc>
                  <a:txBody>
                    <a:bodyPr/>
                    <a:lstStyle/>
                    <a:p>
                      <a:endParaRPr lang="es-ES" noProof="0" dirty="0"/>
                    </a:p>
                  </a:txBody>
                  <a:tcPr>
                    <a:gradFill>
                      <a:gsLst>
                        <a:gs pos="0">
                          <a:schemeClr val="bg2"/>
                        </a:gs>
                        <a:gs pos="100000">
                          <a:schemeClr val="accent2"/>
                        </a:gs>
                      </a:gsLst>
                      <a:lin ang="5400000" scaled="0"/>
                    </a:gradFill>
                  </a:tcPr>
                </a:tc>
                <a:tc>
                  <a:txBody>
                    <a:bodyPr/>
                    <a:lstStyle/>
                    <a:p>
                      <a:r>
                        <a:rPr lang="es-ES" sz="1400" noProof="0" dirty="0">
                          <a:solidFill>
                            <a:schemeClr val="bg1"/>
                          </a:solidFill>
                        </a:rPr>
                        <a:t>Promedio</a:t>
                      </a:r>
                      <a:r>
                        <a:rPr lang="es-ES" sz="1400" baseline="0" noProof="0" dirty="0">
                          <a:solidFill>
                            <a:schemeClr val="bg1"/>
                          </a:solidFill>
                        </a:rPr>
                        <a:t> </a:t>
                      </a:r>
                      <a:r>
                        <a:rPr lang="es-ES" sz="2000" noProof="0" dirty="0">
                          <a:solidFill>
                            <a:schemeClr val="bg1"/>
                          </a:solidFill>
                        </a:rPr>
                        <a:t>CTR </a:t>
                      </a:r>
                    </a:p>
                    <a:p>
                      <a:pPr algn="ctr"/>
                      <a:r>
                        <a:rPr lang="es-ES" sz="3600" noProof="0" dirty="0">
                          <a:solidFill>
                            <a:schemeClr val="bg1"/>
                          </a:solidFill>
                        </a:rPr>
                        <a:t>23%</a:t>
                      </a:r>
                    </a:p>
                  </a:txBody>
                  <a:tcPr>
                    <a:gradFill>
                      <a:gsLst>
                        <a:gs pos="0">
                          <a:schemeClr val="bg2"/>
                        </a:gs>
                        <a:gs pos="100000">
                          <a:schemeClr val="accent2"/>
                        </a:gs>
                      </a:gsLst>
                      <a:lin ang="5400000" scaled="0"/>
                    </a:gradFill>
                  </a:tcPr>
                </a:tc>
                <a:tc>
                  <a:txBody>
                    <a:bodyPr/>
                    <a:lstStyle/>
                    <a:p>
                      <a:r>
                        <a:rPr lang="es-ES" sz="1400" noProof="0" dirty="0">
                          <a:solidFill>
                            <a:schemeClr val="bg1"/>
                          </a:solidFill>
                        </a:rPr>
                        <a:t>Promedio </a:t>
                      </a:r>
                      <a:r>
                        <a:rPr lang="es-ES" sz="2000" noProof="0" dirty="0">
                          <a:solidFill>
                            <a:schemeClr val="bg1"/>
                          </a:solidFill>
                        </a:rPr>
                        <a:t>CPC </a:t>
                      </a:r>
                    </a:p>
                    <a:p>
                      <a:pPr algn="ctr"/>
                      <a:r>
                        <a:rPr lang="es-ES" sz="3600" noProof="0" dirty="0">
                          <a:solidFill>
                            <a:schemeClr val="bg1"/>
                          </a:solidFill>
                        </a:rPr>
                        <a:t>€0.27</a:t>
                      </a:r>
                    </a:p>
                  </a:txBody>
                  <a:tcPr>
                    <a:gradFill>
                      <a:gsLst>
                        <a:gs pos="0">
                          <a:schemeClr val="bg2"/>
                        </a:gs>
                        <a:gs pos="100000">
                          <a:schemeClr val="accent2"/>
                        </a:gs>
                      </a:gsLst>
                      <a:lin ang="5400000" scaled="0"/>
                    </a:gradFill>
                  </a:tcPr>
                </a:tc>
                <a:extLst>
                  <a:ext uri="{0D108BD9-81ED-4DB2-BD59-A6C34878D82A}">
                    <a16:rowId xmlns:a16="http://schemas.microsoft.com/office/drawing/2014/main" val="636056269"/>
                  </a:ext>
                </a:extLst>
              </a:tr>
              <a:tr h="1327727">
                <a:tc>
                  <a:txBody>
                    <a:bodyPr/>
                    <a:lstStyle/>
                    <a:p>
                      <a:endParaRPr lang="es-ES" noProof="0" dirty="0"/>
                    </a:p>
                  </a:txBody>
                  <a:tcPr>
                    <a:solidFill>
                      <a:schemeClr val="accent2"/>
                    </a:solidFill>
                  </a:tcPr>
                </a:tc>
                <a:tc>
                  <a:txBody>
                    <a:bodyPr/>
                    <a:lstStyle/>
                    <a:p>
                      <a:r>
                        <a:rPr lang="es-ES" sz="1400" noProof="0" dirty="0">
                          <a:solidFill>
                            <a:schemeClr val="bg1"/>
                          </a:solidFill>
                        </a:rPr>
                        <a:t>Promedio </a:t>
                      </a:r>
                      <a:r>
                        <a:rPr lang="es-ES" sz="2000" noProof="0" dirty="0">
                          <a:solidFill>
                            <a:schemeClr val="bg1"/>
                          </a:solidFill>
                        </a:rPr>
                        <a:t>CTR </a:t>
                      </a:r>
                    </a:p>
                    <a:p>
                      <a:pPr algn="ctr"/>
                      <a:r>
                        <a:rPr lang="es-ES" sz="3600" noProof="0" dirty="0">
                          <a:solidFill>
                            <a:schemeClr val="bg1"/>
                          </a:solidFill>
                        </a:rPr>
                        <a:t>20%</a:t>
                      </a:r>
                    </a:p>
                  </a:txBody>
                  <a:tcPr>
                    <a:solidFill>
                      <a:schemeClr val="accent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400" noProof="0" dirty="0">
                          <a:solidFill>
                            <a:schemeClr val="bg1"/>
                          </a:solidFill>
                        </a:rPr>
                        <a:t>Promedio </a:t>
                      </a:r>
                      <a:r>
                        <a:rPr lang="es-ES" sz="2000" noProof="0" dirty="0">
                          <a:solidFill>
                            <a:schemeClr val="bg1"/>
                          </a:solidFill>
                        </a:rPr>
                        <a:t>CPC </a:t>
                      </a:r>
                    </a:p>
                    <a:p>
                      <a:pPr marL="0" marR="0" indent="0" algn="ctr" defTabSz="457200" rtl="0" eaLnBrk="1" fontAlgn="auto" latinLnBrk="0" hangingPunct="1">
                        <a:lnSpc>
                          <a:spcPct val="100000"/>
                        </a:lnSpc>
                        <a:spcBef>
                          <a:spcPts val="0"/>
                        </a:spcBef>
                        <a:spcAft>
                          <a:spcPts val="0"/>
                        </a:spcAft>
                        <a:buClrTx/>
                        <a:buSzTx/>
                        <a:buFontTx/>
                        <a:buNone/>
                        <a:tabLst/>
                        <a:defRPr/>
                      </a:pPr>
                      <a:r>
                        <a:rPr lang="es-ES" sz="3600" noProof="0" dirty="0">
                          <a:solidFill>
                            <a:schemeClr val="bg1"/>
                          </a:solidFill>
                        </a:rPr>
                        <a:t>€0.36</a:t>
                      </a:r>
                    </a:p>
                    <a:p>
                      <a:endParaRPr lang="es-ES" sz="2000" noProof="0" dirty="0">
                        <a:solidFill>
                          <a:schemeClr val="bg1"/>
                        </a:solidFill>
                      </a:endParaRPr>
                    </a:p>
                  </a:txBody>
                  <a:tcPr>
                    <a:solidFill>
                      <a:schemeClr val="accent2"/>
                    </a:solidFill>
                  </a:tcPr>
                </a:tc>
                <a:extLst>
                  <a:ext uri="{0D108BD9-81ED-4DB2-BD59-A6C34878D82A}">
                    <a16:rowId xmlns:a16="http://schemas.microsoft.com/office/drawing/2014/main" val="1464253160"/>
                  </a:ext>
                </a:extLst>
              </a:tr>
              <a:tr h="1327727">
                <a:tc>
                  <a:txBody>
                    <a:bodyPr/>
                    <a:lstStyle/>
                    <a:p>
                      <a:endParaRPr lang="es-ES" noProof="0" dirty="0"/>
                    </a:p>
                  </a:txBody>
                  <a:tcPr>
                    <a:gradFill>
                      <a:gsLst>
                        <a:gs pos="0">
                          <a:schemeClr val="accent2"/>
                        </a:gs>
                        <a:gs pos="100000">
                          <a:schemeClr val="bg2"/>
                        </a:gs>
                        <a:gs pos="100000">
                          <a:schemeClr val="accent2">
                            <a:lumMod val="105000"/>
                            <a:satMod val="109000"/>
                            <a:tint val="81000"/>
                          </a:schemeClr>
                        </a:gs>
                      </a:gsLst>
                      <a:lin ang="5400000" scaled="0"/>
                    </a:gradFill>
                  </a:tcPr>
                </a:tc>
                <a:tc>
                  <a:txBody>
                    <a:bodyPr/>
                    <a:lstStyle/>
                    <a:p>
                      <a:r>
                        <a:rPr lang="es-ES" sz="1400" noProof="0" dirty="0">
                          <a:solidFill>
                            <a:schemeClr val="bg1"/>
                          </a:solidFill>
                        </a:rPr>
                        <a:t>Promedio </a:t>
                      </a:r>
                      <a:r>
                        <a:rPr lang="es-ES" sz="2000" noProof="0" dirty="0">
                          <a:solidFill>
                            <a:schemeClr val="bg1"/>
                          </a:solidFill>
                        </a:rPr>
                        <a:t>CTR </a:t>
                      </a:r>
                    </a:p>
                    <a:p>
                      <a:pPr algn="ctr"/>
                      <a:r>
                        <a:rPr lang="es-ES" sz="3600" noProof="0" dirty="0">
                          <a:solidFill>
                            <a:schemeClr val="bg1"/>
                          </a:solidFill>
                        </a:rPr>
                        <a:t>16%</a:t>
                      </a:r>
                    </a:p>
                  </a:txBody>
                  <a:tcPr>
                    <a:gradFill>
                      <a:gsLst>
                        <a:gs pos="0">
                          <a:schemeClr val="accent2"/>
                        </a:gs>
                        <a:gs pos="100000">
                          <a:schemeClr val="bg2"/>
                        </a:gs>
                        <a:gs pos="100000">
                          <a:schemeClr val="accent2">
                            <a:lumMod val="105000"/>
                            <a:satMod val="109000"/>
                            <a:tint val="81000"/>
                          </a:schemeClr>
                        </a:gs>
                      </a:gsLst>
                      <a:lin ang="5400000" scaled="0"/>
                    </a:gra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400" noProof="0" dirty="0">
                          <a:solidFill>
                            <a:schemeClr val="bg1"/>
                          </a:solidFill>
                        </a:rPr>
                        <a:t>Promedio </a:t>
                      </a:r>
                      <a:r>
                        <a:rPr lang="es-ES" sz="2000" noProof="0" dirty="0">
                          <a:solidFill>
                            <a:schemeClr val="bg1"/>
                          </a:solidFill>
                        </a:rPr>
                        <a:t>CPC </a:t>
                      </a:r>
                    </a:p>
                    <a:p>
                      <a:pPr marL="0" marR="0" indent="0" algn="ctr" defTabSz="457200" rtl="0" eaLnBrk="1" fontAlgn="auto" latinLnBrk="0" hangingPunct="1">
                        <a:lnSpc>
                          <a:spcPct val="100000"/>
                        </a:lnSpc>
                        <a:spcBef>
                          <a:spcPts val="0"/>
                        </a:spcBef>
                        <a:spcAft>
                          <a:spcPts val="0"/>
                        </a:spcAft>
                        <a:buClrTx/>
                        <a:buSzTx/>
                        <a:buFontTx/>
                        <a:buNone/>
                        <a:tabLst/>
                        <a:defRPr/>
                      </a:pPr>
                      <a:r>
                        <a:rPr lang="es-ES" sz="3600" noProof="0" dirty="0">
                          <a:solidFill>
                            <a:schemeClr val="bg1"/>
                          </a:solidFill>
                        </a:rPr>
                        <a:t>€0.20</a:t>
                      </a:r>
                    </a:p>
                    <a:p>
                      <a:endParaRPr lang="es-ES" sz="2000" noProof="0" dirty="0">
                        <a:solidFill>
                          <a:schemeClr val="bg1"/>
                        </a:solidFill>
                      </a:endParaRPr>
                    </a:p>
                  </a:txBody>
                  <a:tcPr>
                    <a:gradFill>
                      <a:gsLst>
                        <a:gs pos="0">
                          <a:schemeClr val="accent2"/>
                        </a:gs>
                        <a:gs pos="100000">
                          <a:schemeClr val="bg2"/>
                        </a:gs>
                        <a:gs pos="100000">
                          <a:schemeClr val="accent2">
                            <a:lumMod val="105000"/>
                            <a:satMod val="109000"/>
                            <a:tint val="81000"/>
                          </a:schemeClr>
                        </a:gs>
                      </a:gsLst>
                      <a:lin ang="5400000" scaled="0"/>
                    </a:gradFill>
                  </a:tcPr>
                </a:tc>
                <a:extLst>
                  <a:ext uri="{0D108BD9-81ED-4DB2-BD59-A6C34878D82A}">
                    <a16:rowId xmlns:a16="http://schemas.microsoft.com/office/drawing/2014/main" val="4121994547"/>
                  </a:ext>
                </a:extLst>
              </a:tr>
            </a:tbl>
          </a:graphicData>
        </a:graphic>
      </p:graphicFrame>
      <p:sp>
        <p:nvSpPr>
          <p:cNvPr id="2" name="Text Placeholder 1"/>
          <p:cNvSpPr>
            <a:spLocks noGrp="1"/>
          </p:cNvSpPr>
          <p:nvPr>
            <p:ph type="body" sz="quarter" idx="11"/>
          </p:nvPr>
        </p:nvSpPr>
        <p:spPr/>
        <p:txBody>
          <a:bodyPr/>
          <a:lstStyle/>
          <a:p>
            <a:r>
              <a:rPr lang="es-ES" dirty="0">
                <a:solidFill>
                  <a:schemeClr val="bg1"/>
                </a:solidFill>
              </a:rPr>
              <a:t> </a:t>
            </a:r>
          </a:p>
        </p:txBody>
      </p:sp>
      <p:sp>
        <p:nvSpPr>
          <p:cNvPr id="4" name="Title 3"/>
          <p:cNvSpPr>
            <a:spLocks noGrp="1"/>
          </p:cNvSpPr>
          <p:nvPr>
            <p:ph type="title"/>
          </p:nvPr>
        </p:nvSpPr>
        <p:spPr/>
        <p:txBody>
          <a:bodyPr/>
          <a:lstStyle/>
          <a:p>
            <a:r>
              <a:rPr lang="es-ES" dirty="0">
                <a:solidFill>
                  <a:schemeClr val="bg1"/>
                </a:solidFill>
              </a:rPr>
              <a:t> </a:t>
            </a:r>
          </a:p>
        </p:txBody>
      </p:sp>
      <p:sp>
        <p:nvSpPr>
          <p:cNvPr id="25" name="Rectangle 24"/>
          <p:cNvSpPr/>
          <p:nvPr/>
        </p:nvSpPr>
        <p:spPr>
          <a:xfrm>
            <a:off x="0" y="-1456"/>
            <a:ext cx="121888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solidFill>
                <a:schemeClr val="bg1"/>
              </a:solidFill>
            </a:endParaRPr>
          </a:p>
        </p:txBody>
      </p:sp>
      <p:sp>
        <p:nvSpPr>
          <p:cNvPr id="22" name="Title 4"/>
          <p:cNvSpPr txBox="1">
            <a:spLocks/>
          </p:cNvSpPr>
          <p:nvPr/>
        </p:nvSpPr>
        <p:spPr>
          <a:xfrm>
            <a:off x="605873" y="258799"/>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Búsquedas de viaje, CTR &amp; CPC Performance</a:t>
            </a:r>
          </a:p>
        </p:txBody>
      </p:sp>
      <p:sp>
        <p:nvSpPr>
          <p:cNvPr id="24" name="TextBox 23"/>
          <p:cNvSpPr txBox="1"/>
          <p:nvPr/>
        </p:nvSpPr>
        <p:spPr>
          <a:xfrm>
            <a:off x="542925" y="824054"/>
            <a:ext cx="11315700" cy="854124"/>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s-ES" sz="1500" dirty="0">
                <a:solidFill>
                  <a:schemeClr val="bg1"/>
                </a:solidFill>
              </a:rPr>
              <a:t>Las búsquedas de viaje tienen un alto CTR y un CPC competitivo en primera posición en todos los dispositivos en los meses de verano.</a:t>
            </a:r>
          </a:p>
          <a:p>
            <a:pPr marL="285750" indent="-285750">
              <a:buFont typeface="Arial" panose="020B0604020202020204" pitchFamily="34" charset="0"/>
              <a:buChar char="•"/>
            </a:pPr>
            <a:r>
              <a:rPr lang="es-ES" sz="1500" dirty="0">
                <a:solidFill>
                  <a:schemeClr val="bg1"/>
                </a:solidFill>
              </a:rPr>
              <a:t>Mientras el CTR es más bajo en Móvil que en PC o Tableta, de promedio el CPC en Móvil presenta oportunidades significativas.</a:t>
            </a:r>
          </a:p>
        </p:txBody>
      </p:sp>
      <p:sp>
        <p:nvSpPr>
          <p:cNvPr id="12" name="Freeform 616"/>
          <p:cNvSpPr>
            <a:spLocks noEditPoints="1"/>
          </p:cNvSpPr>
          <p:nvPr/>
        </p:nvSpPr>
        <p:spPr bwMode="auto">
          <a:xfrm>
            <a:off x="2977837" y="2579464"/>
            <a:ext cx="893039" cy="1072755"/>
          </a:xfrm>
          <a:custGeom>
            <a:avLst/>
            <a:gdLst>
              <a:gd name="T0" fmla="*/ 259 w 305"/>
              <a:gd name="T1" fmla="*/ 222 h 268"/>
              <a:gd name="T2" fmla="*/ 259 w 305"/>
              <a:gd name="T3" fmla="*/ 222 h 268"/>
              <a:gd name="T4" fmla="*/ 305 w 305"/>
              <a:gd name="T5" fmla="*/ 268 h 268"/>
              <a:gd name="T6" fmla="*/ 0 w 305"/>
              <a:gd name="T7" fmla="*/ 268 h 268"/>
              <a:gd name="T8" fmla="*/ 41 w 305"/>
              <a:gd name="T9" fmla="*/ 222 h 268"/>
              <a:gd name="T10" fmla="*/ 259 w 305"/>
              <a:gd name="T11" fmla="*/ 222 h 268"/>
              <a:gd name="T12" fmla="*/ 70 w 305"/>
              <a:gd name="T13" fmla="*/ 203 h 268"/>
              <a:gd name="T14" fmla="*/ 70 w 305"/>
              <a:gd name="T15" fmla="*/ 208 h 268"/>
              <a:gd name="T16" fmla="*/ 235 w 305"/>
              <a:gd name="T17" fmla="*/ 208 h 268"/>
              <a:gd name="T18" fmla="*/ 235 w 305"/>
              <a:gd name="T19" fmla="*/ 203 h 268"/>
              <a:gd name="T20" fmla="*/ 70 w 305"/>
              <a:gd name="T21" fmla="*/ 203 h 268"/>
              <a:gd name="T22" fmla="*/ 23 w 305"/>
              <a:gd name="T23" fmla="*/ 15 h 268"/>
              <a:gd name="T24" fmla="*/ 285 w 305"/>
              <a:gd name="T25" fmla="*/ 15 h 268"/>
              <a:gd name="T26" fmla="*/ 285 w 305"/>
              <a:gd name="T27" fmla="*/ 152 h 268"/>
              <a:gd name="T28" fmla="*/ 184 w 305"/>
              <a:gd name="T29" fmla="*/ 152 h 268"/>
              <a:gd name="T30" fmla="*/ 120 w 305"/>
              <a:gd name="T31" fmla="*/ 152 h 268"/>
              <a:gd name="T32" fmla="*/ 23 w 305"/>
              <a:gd name="T33" fmla="*/ 152 h 268"/>
              <a:gd name="T34" fmla="*/ 23 w 305"/>
              <a:gd name="T35" fmla="*/ 15 h 268"/>
              <a:gd name="T36" fmla="*/ 153 w 305"/>
              <a:gd name="T37" fmla="*/ 3 h 268"/>
              <a:gd name="T38" fmla="*/ 157 w 305"/>
              <a:gd name="T39" fmla="*/ 7 h 268"/>
              <a:gd name="T40" fmla="*/ 153 w 305"/>
              <a:gd name="T41" fmla="*/ 10 h 268"/>
              <a:gd name="T42" fmla="*/ 149 w 305"/>
              <a:gd name="T43" fmla="*/ 7 h 268"/>
              <a:gd name="T44" fmla="*/ 153 w 305"/>
              <a:gd name="T45" fmla="*/ 3 h 268"/>
              <a:gd name="T46" fmla="*/ 23 w 305"/>
              <a:gd name="T47" fmla="*/ 0 h 268"/>
              <a:gd name="T48" fmla="*/ 7 w 305"/>
              <a:gd name="T49" fmla="*/ 15 h 268"/>
              <a:gd name="T50" fmla="*/ 7 w 305"/>
              <a:gd name="T51" fmla="*/ 152 h 268"/>
              <a:gd name="T52" fmla="*/ 23 w 305"/>
              <a:gd name="T53" fmla="*/ 169 h 268"/>
              <a:gd name="T54" fmla="*/ 107 w 305"/>
              <a:gd name="T55" fmla="*/ 169 h 268"/>
              <a:gd name="T56" fmla="*/ 120 w 305"/>
              <a:gd name="T57" fmla="*/ 169 h 268"/>
              <a:gd name="T58" fmla="*/ 120 w 305"/>
              <a:gd name="T59" fmla="*/ 179 h 268"/>
              <a:gd name="T60" fmla="*/ 120 w 305"/>
              <a:gd name="T61" fmla="*/ 186 h 268"/>
              <a:gd name="T62" fmla="*/ 84 w 305"/>
              <a:gd name="T63" fmla="*/ 186 h 268"/>
              <a:gd name="T64" fmla="*/ 70 w 305"/>
              <a:gd name="T65" fmla="*/ 203 h 268"/>
              <a:gd name="T66" fmla="*/ 235 w 305"/>
              <a:gd name="T67" fmla="*/ 203 h 268"/>
              <a:gd name="T68" fmla="*/ 222 w 305"/>
              <a:gd name="T69" fmla="*/ 186 h 268"/>
              <a:gd name="T70" fmla="*/ 184 w 305"/>
              <a:gd name="T71" fmla="*/ 186 h 268"/>
              <a:gd name="T72" fmla="*/ 184 w 305"/>
              <a:gd name="T73" fmla="*/ 179 h 268"/>
              <a:gd name="T74" fmla="*/ 184 w 305"/>
              <a:gd name="T75" fmla="*/ 169 h 268"/>
              <a:gd name="T76" fmla="*/ 196 w 305"/>
              <a:gd name="T77" fmla="*/ 169 h 268"/>
              <a:gd name="T78" fmla="*/ 281 w 305"/>
              <a:gd name="T79" fmla="*/ 169 h 268"/>
              <a:gd name="T80" fmla="*/ 299 w 305"/>
              <a:gd name="T81" fmla="*/ 152 h 268"/>
              <a:gd name="T82" fmla="*/ 299 w 305"/>
              <a:gd name="T83" fmla="*/ 15 h 268"/>
              <a:gd name="T84" fmla="*/ 281 w 305"/>
              <a:gd name="T85" fmla="*/ 0 h 268"/>
              <a:gd name="T86" fmla="*/ 23 w 305"/>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5" h="268">
                <a:moveTo>
                  <a:pt x="259" y="222"/>
                </a:moveTo>
                <a:cubicBezTo>
                  <a:pt x="259" y="222"/>
                  <a:pt x="259" y="222"/>
                  <a:pt x="259" y="222"/>
                </a:cubicBezTo>
                <a:cubicBezTo>
                  <a:pt x="305" y="268"/>
                  <a:pt x="305" y="268"/>
                  <a:pt x="305" y="268"/>
                </a:cubicBezTo>
                <a:cubicBezTo>
                  <a:pt x="0" y="268"/>
                  <a:pt x="0" y="268"/>
                  <a:pt x="0" y="268"/>
                </a:cubicBezTo>
                <a:cubicBezTo>
                  <a:pt x="41" y="222"/>
                  <a:pt x="41" y="222"/>
                  <a:pt x="41" y="222"/>
                </a:cubicBezTo>
                <a:cubicBezTo>
                  <a:pt x="259" y="222"/>
                  <a:pt x="259" y="222"/>
                  <a:pt x="259" y="222"/>
                </a:cubicBezTo>
                <a:close/>
                <a:moveTo>
                  <a:pt x="70" y="203"/>
                </a:moveTo>
                <a:cubicBezTo>
                  <a:pt x="70" y="208"/>
                  <a:pt x="70" y="208"/>
                  <a:pt x="70" y="208"/>
                </a:cubicBezTo>
                <a:cubicBezTo>
                  <a:pt x="235" y="208"/>
                  <a:pt x="235" y="208"/>
                  <a:pt x="235" y="208"/>
                </a:cubicBezTo>
                <a:cubicBezTo>
                  <a:pt x="235" y="203"/>
                  <a:pt x="235" y="203"/>
                  <a:pt x="235" y="203"/>
                </a:cubicBezTo>
                <a:cubicBezTo>
                  <a:pt x="70" y="203"/>
                  <a:pt x="70" y="203"/>
                  <a:pt x="70" y="203"/>
                </a:cubicBezTo>
                <a:close/>
                <a:moveTo>
                  <a:pt x="23" y="15"/>
                </a:moveTo>
                <a:cubicBezTo>
                  <a:pt x="285" y="15"/>
                  <a:pt x="285" y="15"/>
                  <a:pt x="285" y="15"/>
                </a:cubicBezTo>
                <a:cubicBezTo>
                  <a:pt x="285" y="152"/>
                  <a:pt x="285" y="152"/>
                  <a:pt x="285" y="152"/>
                </a:cubicBezTo>
                <a:cubicBezTo>
                  <a:pt x="184" y="152"/>
                  <a:pt x="184" y="152"/>
                  <a:pt x="184" y="152"/>
                </a:cubicBezTo>
                <a:cubicBezTo>
                  <a:pt x="120" y="152"/>
                  <a:pt x="120" y="152"/>
                  <a:pt x="120" y="152"/>
                </a:cubicBezTo>
                <a:cubicBezTo>
                  <a:pt x="23" y="152"/>
                  <a:pt x="23" y="152"/>
                  <a:pt x="23" y="152"/>
                </a:cubicBezTo>
                <a:cubicBezTo>
                  <a:pt x="23" y="15"/>
                  <a:pt x="23" y="15"/>
                  <a:pt x="23" y="15"/>
                </a:cubicBezTo>
                <a:close/>
                <a:moveTo>
                  <a:pt x="153" y="3"/>
                </a:moveTo>
                <a:cubicBezTo>
                  <a:pt x="155" y="3"/>
                  <a:pt x="157" y="5"/>
                  <a:pt x="157" y="7"/>
                </a:cubicBezTo>
                <a:cubicBezTo>
                  <a:pt x="157" y="9"/>
                  <a:pt x="155" y="10"/>
                  <a:pt x="153" y="10"/>
                </a:cubicBezTo>
                <a:cubicBezTo>
                  <a:pt x="151" y="10"/>
                  <a:pt x="149" y="9"/>
                  <a:pt x="149" y="7"/>
                </a:cubicBezTo>
                <a:cubicBezTo>
                  <a:pt x="149" y="5"/>
                  <a:pt x="151" y="3"/>
                  <a:pt x="153" y="3"/>
                </a:cubicBezTo>
                <a:close/>
                <a:moveTo>
                  <a:pt x="23" y="0"/>
                </a:moveTo>
                <a:cubicBezTo>
                  <a:pt x="14" y="0"/>
                  <a:pt x="7" y="7"/>
                  <a:pt x="7" y="15"/>
                </a:cubicBezTo>
                <a:cubicBezTo>
                  <a:pt x="7" y="15"/>
                  <a:pt x="7" y="15"/>
                  <a:pt x="7" y="152"/>
                </a:cubicBezTo>
                <a:cubicBezTo>
                  <a:pt x="7" y="160"/>
                  <a:pt x="14" y="169"/>
                  <a:pt x="23" y="169"/>
                </a:cubicBezTo>
                <a:cubicBezTo>
                  <a:pt x="23" y="169"/>
                  <a:pt x="23" y="169"/>
                  <a:pt x="107" y="169"/>
                </a:cubicBezTo>
                <a:cubicBezTo>
                  <a:pt x="120" y="169"/>
                  <a:pt x="120" y="169"/>
                  <a:pt x="120" y="169"/>
                </a:cubicBezTo>
                <a:cubicBezTo>
                  <a:pt x="120" y="179"/>
                  <a:pt x="120" y="179"/>
                  <a:pt x="120" y="179"/>
                </a:cubicBezTo>
                <a:cubicBezTo>
                  <a:pt x="120" y="186"/>
                  <a:pt x="120" y="186"/>
                  <a:pt x="120" y="186"/>
                </a:cubicBezTo>
                <a:cubicBezTo>
                  <a:pt x="84" y="186"/>
                  <a:pt x="84" y="186"/>
                  <a:pt x="84" y="186"/>
                </a:cubicBezTo>
                <a:cubicBezTo>
                  <a:pt x="70" y="203"/>
                  <a:pt x="70" y="203"/>
                  <a:pt x="70" y="203"/>
                </a:cubicBezTo>
                <a:cubicBezTo>
                  <a:pt x="235" y="203"/>
                  <a:pt x="235" y="203"/>
                  <a:pt x="235" y="203"/>
                </a:cubicBezTo>
                <a:cubicBezTo>
                  <a:pt x="222" y="186"/>
                  <a:pt x="222" y="186"/>
                  <a:pt x="222" y="186"/>
                </a:cubicBezTo>
                <a:cubicBezTo>
                  <a:pt x="184" y="186"/>
                  <a:pt x="184" y="186"/>
                  <a:pt x="184" y="186"/>
                </a:cubicBezTo>
                <a:cubicBezTo>
                  <a:pt x="184" y="179"/>
                  <a:pt x="184" y="179"/>
                  <a:pt x="184" y="179"/>
                </a:cubicBezTo>
                <a:cubicBezTo>
                  <a:pt x="184" y="169"/>
                  <a:pt x="184" y="169"/>
                  <a:pt x="184" y="169"/>
                </a:cubicBezTo>
                <a:cubicBezTo>
                  <a:pt x="196" y="169"/>
                  <a:pt x="196" y="169"/>
                  <a:pt x="196" y="169"/>
                </a:cubicBezTo>
                <a:cubicBezTo>
                  <a:pt x="221" y="169"/>
                  <a:pt x="249" y="169"/>
                  <a:pt x="281" y="169"/>
                </a:cubicBezTo>
                <a:cubicBezTo>
                  <a:pt x="292" y="169"/>
                  <a:pt x="299" y="160"/>
                  <a:pt x="299" y="152"/>
                </a:cubicBezTo>
                <a:cubicBezTo>
                  <a:pt x="299" y="15"/>
                  <a:pt x="299" y="15"/>
                  <a:pt x="299" y="15"/>
                </a:cubicBezTo>
                <a:cubicBezTo>
                  <a:pt x="299" y="7"/>
                  <a:pt x="292" y="0"/>
                  <a:pt x="281" y="0"/>
                </a:cubicBezTo>
                <a:cubicBezTo>
                  <a:pt x="281" y="0"/>
                  <a:pt x="281" y="0"/>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dirty="0"/>
          </a:p>
        </p:txBody>
      </p:sp>
      <p:sp>
        <p:nvSpPr>
          <p:cNvPr id="13" name="Freeform 13"/>
          <p:cNvSpPr>
            <a:spLocks noChangeAspect="1" noEditPoints="1"/>
          </p:cNvSpPr>
          <p:nvPr/>
        </p:nvSpPr>
        <p:spPr bwMode="black">
          <a:xfrm>
            <a:off x="3207205" y="5335849"/>
            <a:ext cx="434301" cy="815443"/>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dirty="0"/>
          </a:p>
        </p:txBody>
      </p:sp>
      <p:sp>
        <p:nvSpPr>
          <p:cNvPr id="14" name="Freeform 612"/>
          <p:cNvSpPr>
            <a:spLocks noEditPoints="1"/>
          </p:cNvSpPr>
          <p:nvPr/>
        </p:nvSpPr>
        <p:spPr bwMode="auto">
          <a:xfrm>
            <a:off x="2919387" y="4063528"/>
            <a:ext cx="1009940" cy="730457"/>
          </a:xfrm>
          <a:custGeom>
            <a:avLst/>
            <a:gdLst>
              <a:gd name="T0" fmla="*/ 268 w 281"/>
              <a:gd name="T1" fmla="*/ 0 h 196"/>
              <a:gd name="T2" fmla="*/ 14 w 281"/>
              <a:gd name="T3" fmla="*/ 0 h 196"/>
              <a:gd name="T4" fmla="*/ 0 w 281"/>
              <a:gd name="T5" fmla="*/ 14 h 196"/>
              <a:gd name="T6" fmla="*/ 0 w 281"/>
              <a:gd name="T7" fmla="*/ 182 h 196"/>
              <a:gd name="T8" fmla="*/ 14 w 281"/>
              <a:gd name="T9" fmla="*/ 196 h 196"/>
              <a:gd name="T10" fmla="*/ 268 w 281"/>
              <a:gd name="T11" fmla="*/ 196 h 196"/>
              <a:gd name="T12" fmla="*/ 281 w 281"/>
              <a:gd name="T13" fmla="*/ 182 h 196"/>
              <a:gd name="T14" fmla="*/ 281 w 281"/>
              <a:gd name="T15" fmla="*/ 14 h 196"/>
              <a:gd name="T16" fmla="*/ 268 w 281"/>
              <a:gd name="T17" fmla="*/ 0 h 196"/>
              <a:gd name="T18" fmla="*/ 141 w 281"/>
              <a:gd name="T19" fmla="*/ 5 h 196"/>
              <a:gd name="T20" fmla="*/ 144 w 281"/>
              <a:gd name="T21" fmla="*/ 8 h 196"/>
              <a:gd name="T22" fmla="*/ 141 w 281"/>
              <a:gd name="T23" fmla="*/ 11 h 196"/>
              <a:gd name="T24" fmla="*/ 137 w 281"/>
              <a:gd name="T25" fmla="*/ 8 h 196"/>
              <a:gd name="T26" fmla="*/ 141 w 281"/>
              <a:gd name="T27" fmla="*/ 5 h 196"/>
              <a:gd name="T28" fmla="*/ 141 w 281"/>
              <a:gd name="T29" fmla="*/ 190 h 196"/>
              <a:gd name="T30" fmla="*/ 134 w 281"/>
              <a:gd name="T31" fmla="*/ 184 h 196"/>
              <a:gd name="T32" fmla="*/ 141 w 281"/>
              <a:gd name="T33" fmla="*/ 178 h 196"/>
              <a:gd name="T34" fmla="*/ 147 w 281"/>
              <a:gd name="T35" fmla="*/ 184 h 196"/>
              <a:gd name="T36" fmla="*/ 141 w 281"/>
              <a:gd name="T37" fmla="*/ 190 h 196"/>
              <a:gd name="T38" fmla="*/ 266 w 281"/>
              <a:gd name="T39" fmla="*/ 174 h 196"/>
              <a:gd name="T40" fmla="*/ 16 w 281"/>
              <a:gd name="T41" fmla="*/ 174 h 196"/>
              <a:gd name="T42" fmla="*/ 16 w 281"/>
              <a:gd name="T43" fmla="*/ 16 h 196"/>
              <a:gd name="T44" fmla="*/ 266 w 281"/>
              <a:gd name="T45" fmla="*/ 16 h 196"/>
              <a:gd name="T46" fmla="*/ 266 w 281"/>
              <a:gd name="T47" fmla="*/ 174 h 196"/>
              <a:gd name="T48" fmla="*/ 266 w 281"/>
              <a:gd name="T49" fmla="*/ 17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1" h="196">
                <a:moveTo>
                  <a:pt x="268" y="0"/>
                </a:moveTo>
                <a:cubicBezTo>
                  <a:pt x="14" y="0"/>
                  <a:pt x="14" y="0"/>
                  <a:pt x="14" y="0"/>
                </a:cubicBezTo>
                <a:cubicBezTo>
                  <a:pt x="6" y="0"/>
                  <a:pt x="0" y="6"/>
                  <a:pt x="0" y="14"/>
                </a:cubicBezTo>
                <a:cubicBezTo>
                  <a:pt x="0" y="182"/>
                  <a:pt x="0" y="182"/>
                  <a:pt x="0" y="182"/>
                </a:cubicBezTo>
                <a:cubicBezTo>
                  <a:pt x="0" y="189"/>
                  <a:pt x="6" y="196"/>
                  <a:pt x="14" y="196"/>
                </a:cubicBezTo>
                <a:cubicBezTo>
                  <a:pt x="268" y="196"/>
                  <a:pt x="268" y="196"/>
                  <a:pt x="268" y="196"/>
                </a:cubicBezTo>
                <a:cubicBezTo>
                  <a:pt x="275" y="196"/>
                  <a:pt x="281" y="189"/>
                  <a:pt x="281" y="182"/>
                </a:cubicBezTo>
                <a:cubicBezTo>
                  <a:pt x="281" y="14"/>
                  <a:pt x="281" y="14"/>
                  <a:pt x="281" y="14"/>
                </a:cubicBezTo>
                <a:cubicBezTo>
                  <a:pt x="281" y="6"/>
                  <a:pt x="275" y="0"/>
                  <a:pt x="268" y="0"/>
                </a:cubicBezTo>
                <a:close/>
                <a:moveTo>
                  <a:pt x="141" y="5"/>
                </a:moveTo>
                <a:cubicBezTo>
                  <a:pt x="142" y="5"/>
                  <a:pt x="144" y="6"/>
                  <a:pt x="144" y="8"/>
                </a:cubicBezTo>
                <a:cubicBezTo>
                  <a:pt x="144" y="9"/>
                  <a:pt x="142" y="11"/>
                  <a:pt x="141" y="11"/>
                </a:cubicBezTo>
                <a:cubicBezTo>
                  <a:pt x="139" y="11"/>
                  <a:pt x="137" y="9"/>
                  <a:pt x="137" y="8"/>
                </a:cubicBezTo>
                <a:cubicBezTo>
                  <a:pt x="137" y="6"/>
                  <a:pt x="139" y="5"/>
                  <a:pt x="141" y="5"/>
                </a:cubicBezTo>
                <a:close/>
                <a:moveTo>
                  <a:pt x="141" y="190"/>
                </a:moveTo>
                <a:cubicBezTo>
                  <a:pt x="137" y="190"/>
                  <a:pt x="134" y="188"/>
                  <a:pt x="134" y="184"/>
                </a:cubicBezTo>
                <a:cubicBezTo>
                  <a:pt x="134" y="181"/>
                  <a:pt x="137" y="178"/>
                  <a:pt x="141" y="178"/>
                </a:cubicBezTo>
                <a:cubicBezTo>
                  <a:pt x="144" y="178"/>
                  <a:pt x="147" y="181"/>
                  <a:pt x="147" y="184"/>
                </a:cubicBezTo>
                <a:cubicBezTo>
                  <a:pt x="147" y="188"/>
                  <a:pt x="144" y="190"/>
                  <a:pt x="141" y="190"/>
                </a:cubicBezTo>
                <a:close/>
                <a:moveTo>
                  <a:pt x="266" y="174"/>
                </a:moveTo>
                <a:cubicBezTo>
                  <a:pt x="16" y="174"/>
                  <a:pt x="16" y="174"/>
                  <a:pt x="16" y="174"/>
                </a:cubicBezTo>
                <a:cubicBezTo>
                  <a:pt x="16" y="16"/>
                  <a:pt x="16" y="16"/>
                  <a:pt x="16" y="16"/>
                </a:cubicBezTo>
                <a:cubicBezTo>
                  <a:pt x="266" y="16"/>
                  <a:pt x="266" y="16"/>
                  <a:pt x="266" y="16"/>
                </a:cubicBezTo>
                <a:cubicBezTo>
                  <a:pt x="266" y="174"/>
                  <a:pt x="266" y="174"/>
                  <a:pt x="266" y="174"/>
                </a:cubicBezTo>
                <a:cubicBezTo>
                  <a:pt x="266" y="174"/>
                  <a:pt x="266" y="174"/>
                  <a:pt x="266" y="1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dirty="0"/>
          </a:p>
        </p:txBody>
      </p:sp>
      <p:sp>
        <p:nvSpPr>
          <p:cNvPr id="15" name="TextBox 14"/>
          <p:cNvSpPr txBox="1"/>
          <p:nvPr/>
        </p:nvSpPr>
        <p:spPr>
          <a:xfrm>
            <a:off x="2617918" y="1953798"/>
            <a:ext cx="6489435" cy="428625"/>
          </a:xfrm>
          <a:prstGeom prst="rect">
            <a:avLst/>
          </a:prstGeom>
          <a:noFill/>
        </p:spPr>
        <p:txBody>
          <a:bodyPr wrap="square" lIns="0" tIns="0" rIns="0" bIns="0" rtlCol="0">
            <a:noAutofit/>
          </a:bodyPr>
          <a:lstStyle/>
          <a:p>
            <a:r>
              <a:rPr lang="es-ES" sz="1500" dirty="0"/>
              <a:t>Tendencias de CTR y CPC en la primera posición de anuncios, Junio a sept 2015</a:t>
            </a:r>
          </a:p>
        </p:txBody>
      </p:sp>
      <p:sp>
        <p:nvSpPr>
          <p:cNvPr id="16" name="Text Placeholder 2"/>
          <p:cNvSpPr>
            <a:spLocks noGrp="1"/>
          </p:cNvSpPr>
          <p:nvPr>
            <p:ph type="body" sz="quarter" idx="14"/>
          </p:nvPr>
        </p:nvSpPr>
        <p:spPr>
          <a:xfrm>
            <a:off x="3350080" y="6561466"/>
            <a:ext cx="8178905" cy="218434"/>
          </a:xfrm>
        </p:spPr>
        <p:txBody>
          <a:bodyPr/>
          <a:lstStyle/>
          <a:p>
            <a:r>
              <a:rPr lang="es-ES" sz="800" dirty="0"/>
              <a:t>Fuente: Interna, CTR y CPC en la primera posición de anuncios por aparato en los sitios de Bing y Yahoo! en España, Jun-Sept 2015</a:t>
            </a:r>
            <a:endParaRPr lang="es-ES" dirty="0"/>
          </a:p>
        </p:txBody>
      </p:sp>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160780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7522924" y="-23678"/>
            <a:ext cx="4665900" cy="6881678"/>
          </a:xfrm>
          <a:prstGeom prst="rect">
            <a:avLst/>
          </a:prstGeom>
        </p:spPr>
      </p:pic>
      <p:sp>
        <p:nvSpPr>
          <p:cNvPr id="2" name="Text Placeholder 1"/>
          <p:cNvSpPr>
            <a:spLocks noGrp="1"/>
          </p:cNvSpPr>
          <p:nvPr>
            <p:ph type="body" sz="quarter" idx="11"/>
          </p:nvPr>
        </p:nvSpPr>
        <p:spPr/>
        <p:txBody>
          <a:bodyPr/>
          <a:lstStyle/>
          <a:p>
            <a:r>
              <a:rPr lang="en-US" dirty="0">
                <a:solidFill>
                  <a:schemeClr val="bg1"/>
                </a:solidFill>
              </a:rPr>
              <a:t> </a:t>
            </a:r>
          </a:p>
        </p:txBody>
      </p:sp>
      <p:sp>
        <p:nvSpPr>
          <p:cNvPr id="4" name="Title 3"/>
          <p:cNvSpPr>
            <a:spLocks noGrp="1"/>
          </p:cNvSpPr>
          <p:nvPr>
            <p:ph type="title"/>
          </p:nvPr>
        </p:nvSpPr>
        <p:spPr/>
        <p:txBody>
          <a:bodyPr/>
          <a:lstStyle/>
          <a:p>
            <a:r>
              <a:rPr lang="en-US" dirty="0">
                <a:solidFill>
                  <a:schemeClr val="bg1"/>
                </a:solidFill>
              </a:rPr>
              <a:t> </a:t>
            </a:r>
          </a:p>
        </p:txBody>
      </p:sp>
      <p:sp>
        <p:nvSpPr>
          <p:cNvPr id="25" name="Rectangle 24"/>
          <p:cNvSpPr/>
          <p:nvPr/>
        </p:nvSpPr>
        <p:spPr>
          <a:xfrm>
            <a:off x="0" y="-1456"/>
            <a:ext cx="121888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sp>
        <p:nvSpPr>
          <p:cNvPr id="22" name="Title 4"/>
          <p:cNvSpPr txBox="1">
            <a:spLocks/>
          </p:cNvSpPr>
          <p:nvPr/>
        </p:nvSpPr>
        <p:spPr>
          <a:xfrm>
            <a:off x="513776" y="216961"/>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Búsquedas de viaje, CTR &amp; CPC Performance</a:t>
            </a:r>
          </a:p>
        </p:txBody>
      </p:sp>
      <p:sp>
        <p:nvSpPr>
          <p:cNvPr id="24" name="TextBox 23"/>
          <p:cNvSpPr txBox="1"/>
          <p:nvPr/>
        </p:nvSpPr>
        <p:spPr>
          <a:xfrm>
            <a:off x="513776" y="741799"/>
            <a:ext cx="11161272" cy="808649"/>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s-ES" sz="1500" dirty="0">
                <a:solidFill>
                  <a:schemeClr val="bg1"/>
                </a:solidFill>
              </a:rPr>
              <a:t>Alquiler de auto (32%), Cruceros (37%) y Vuelos (29%) tienen el CTR más alto en primera posición , jun-sept 2015</a:t>
            </a:r>
          </a:p>
          <a:p>
            <a:pPr marL="285750" indent="-285750">
              <a:buFont typeface="Arial" panose="020B0604020202020204" pitchFamily="34" charset="0"/>
              <a:buChar char="•"/>
            </a:pPr>
            <a:r>
              <a:rPr lang="es-ES" sz="1500" dirty="0">
                <a:solidFill>
                  <a:schemeClr val="bg1"/>
                </a:solidFill>
              </a:rPr>
              <a:t>Los CPC son competitivos a través de cada sub-categoría; los CPC más bajos se encuentran en Otro Transporte (€0.06), Trenes (€0.12) y Vacaciones (€0.14)</a:t>
            </a:r>
          </a:p>
          <a:p>
            <a:pPr marL="285750" indent="-285750">
              <a:buFont typeface="Arial" panose="020B0604020202020204" pitchFamily="34" charset="0"/>
              <a:buChar char="•"/>
            </a:pPr>
            <a:endParaRPr lang="en-GB" sz="1500" dirty="0">
              <a:solidFill>
                <a:schemeClr val="bg1"/>
              </a:solidFill>
            </a:endParaRPr>
          </a:p>
        </p:txBody>
      </p:sp>
      <p:sp>
        <p:nvSpPr>
          <p:cNvPr id="28" name="Text Placeholder 2"/>
          <p:cNvSpPr>
            <a:spLocks noGrp="1"/>
          </p:cNvSpPr>
          <p:nvPr>
            <p:ph type="body" sz="quarter" idx="14"/>
          </p:nvPr>
        </p:nvSpPr>
        <p:spPr>
          <a:xfrm>
            <a:off x="1496056" y="6561940"/>
            <a:ext cx="8178905" cy="218434"/>
          </a:xfrm>
        </p:spPr>
        <p:txBody>
          <a:bodyPr/>
          <a:lstStyle/>
          <a:p>
            <a:r>
              <a:rPr lang="es-ES" sz="800" dirty="0"/>
              <a:t>Fuente: Interna. CTR y CPC de viaje por subcategoría en los sitios de Bing y </a:t>
            </a:r>
            <a:r>
              <a:rPr lang="es-ES" sz="800" dirty="0" err="1"/>
              <a:t>Yahoo</a:t>
            </a:r>
            <a:r>
              <a:rPr lang="es-ES" sz="800" dirty="0"/>
              <a:t>!, Jun-Sept, 2015.</a:t>
            </a:r>
            <a:endParaRPr lang="en-US" dirty="0"/>
          </a:p>
        </p:txBody>
      </p:sp>
      <p:sp>
        <p:nvSpPr>
          <p:cNvPr id="12" name="Freeform 616"/>
          <p:cNvSpPr>
            <a:spLocks noEditPoints="1"/>
          </p:cNvSpPr>
          <p:nvPr/>
        </p:nvSpPr>
        <p:spPr bwMode="auto">
          <a:xfrm>
            <a:off x="2977837" y="2347022"/>
            <a:ext cx="893039" cy="1072755"/>
          </a:xfrm>
          <a:custGeom>
            <a:avLst/>
            <a:gdLst>
              <a:gd name="T0" fmla="*/ 259 w 305"/>
              <a:gd name="T1" fmla="*/ 222 h 268"/>
              <a:gd name="T2" fmla="*/ 259 w 305"/>
              <a:gd name="T3" fmla="*/ 222 h 268"/>
              <a:gd name="T4" fmla="*/ 305 w 305"/>
              <a:gd name="T5" fmla="*/ 268 h 268"/>
              <a:gd name="T6" fmla="*/ 0 w 305"/>
              <a:gd name="T7" fmla="*/ 268 h 268"/>
              <a:gd name="T8" fmla="*/ 41 w 305"/>
              <a:gd name="T9" fmla="*/ 222 h 268"/>
              <a:gd name="T10" fmla="*/ 259 w 305"/>
              <a:gd name="T11" fmla="*/ 222 h 268"/>
              <a:gd name="T12" fmla="*/ 70 w 305"/>
              <a:gd name="T13" fmla="*/ 203 h 268"/>
              <a:gd name="T14" fmla="*/ 70 w 305"/>
              <a:gd name="T15" fmla="*/ 208 h 268"/>
              <a:gd name="T16" fmla="*/ 235 w 305"/>
              <a:gd name="T17" fmla="*/ 208 h 268"/>
              <a:gd name="T18" fmla="*/ 235 w 305"/>
              <a:gd name="T19" fmla="*/ 203 h 268"/>
              <a:gd name="T20" fmla="*/ 70 w 305"/>
              <a:gd name="T21" fmla="*/ 203 h 268"/>
              <a:gd name="T22" fmla="*/ 23 w 305"/>
              <a:gd name="T23" fmla="*/ 15 h 268"/>
              <a:gd name="T24" fmla="*/ 285 w 305"/>
              <a:gd name="T25" fmla="*/ 15 h 268"/>
              <a:gd name="T26" fmla="*/ 285 w 305"/>
              <a:gd name="T27" fmla="*/ 152 h 268"/>
              <a:gd name="T28" fmla="*/ 184 w 305"/>
              <a:gd name="T29" fmla="*/ 152 h 268"/>
              <a:gd name="T30" fmla="*/ 120 w 305"/>
              <a:gd name="T31" fmla="*/ 152 h 268"/>
              <a:gd name="T32" fmla="*/ 23 w 305"/>
              <a:gd name="T33" fmla="*/ 152 h 268"/>
              <a:gd name="T34" fmla="*/ 23 w 305"/>
              <a:gd name="T35" fmla="*/ 15 h 268"/>
              <a:gd name="T36" fmla="*/ 153 w 305"/>
              <a:gd name="T37" fmla="*/ 3 h 268"/>
              <a:gd name="T38" fmla="*/ 157 w 305"/>
              <a:gd name="T39" fmla="*/ 7 h 268"/>
              <a:gd name="T40" fmla="*/ 153 w 305"/>
              <a:gd name="T41" fmla="*/ 10 h 268"/>
              <a:gd name="T42" fmla="*/ 149 w 305"/>
              <a:gd name="T43" fmla="*/ 7 h 268"/>
              <a:gd name="T44" fmla="*/ 153 w 305"/>
              <a:gd name="T45" fmla="*/ 3 h 268"/>
              <a:gd name="T46" fmla="*/ 23 w 305"/>
              <a:gd name="T47" fmla="*/ 0 h 268"/>
              <a:gd name="T48" fmla="*/ 7 w 305"/>
              <a:gd name="T49" fmla="*/ 15 h 268"/>
              <a:gd name="T50" fmla="*/ 7 w 305"/>
              <a:gd name="T51" fmla="*/ 152 h 268"/>
              <a:gd name="T52" fmla="*/ 23 w 305"/>
              <a:gd name="T53" fmla="*/ 169 h 268"/>
              <a:gd name="T54" fmla="*/ 107 w 305"/>
              <a:gd name="T55" fmla="*/ 169 h 268"/>
              <a:gd name="T56" fmla="*/ 120 w 305"/>
              <a:gd name="T57" fmla="*/ 169 h 268"/>
              <a:gd name="T58" fmla="*/ 120 w 305"/>
              <a:gd name="T59" fmla="*/ 179 h 268"/>
              <a:gd name="T60" fmla="*/ 120 w 305"/>
              <a:gd name="T61" fmla="*/ 186 h 268"/>
              <a:gd name="T62" fmla="*/ 84 w 305"/>
              <a:gd name="T63" fmla="*/ 186 h 268"/>
              <a:gd name="T64" fmla="*/ 70 w 305"/>
              <a:gd name="T65" fmla="*/ 203 h 268"/>
              <a:gd name="T66" fmla="*/ 235 w 305"/>
              <a:gd name="T67" fmla="*/ 203 h 268"/>
              <a:gd name="T68" fmla="*/ 222 w 305"/>
              <a:gd name="T69" fmla="*/ 186 h 268"/>
              <a:gd name="T70" fmla="*/ 184 w 305"/>
              <a:gd name="T71" fmla="*/ 186 h 268"/>
              <a:gd name="T72" fmla="*/ 184 w 305"/>
              <a:gd name="T73" fmla="*/ 179 h 268"/>
              <a:gd name="T74" fmla="*/ 184 w 305"/>
              <a:gd name="T75" fmla="*/ 169 h 268"/>
              <a:gd name="T76" fmla="*/ 196 w 305"/>
              <a:gd name="T77" fmla="*/ 169 h 268"/>
              <a:gd name="T78" fmla="*/ 281 w 305"/>
              <a:gd name="T79" fmla="*/ 169 h 268"/>
              <a:gd name="T80" fmla="*/ 299 w 305"/>
              <a:gd name="T81" fmla="*/ 152 h 268"/>
              <a:gd name="T82" fmla="*/ 299 w 305"/>
              <a:gd name="T83" fmla="*/ 15 h 268"/>
              <a:gd name="T84" fmla="*/ 281 w 305"/>
              <a:gd name="T85" fmla="*/ 0 h 268"/>
              <a:gd name="T86" fmla="*/ 23 w 305"/>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5" h="268">
                <a:moveTo>
                  <a:pt x="259" y="222"/>
                </a:moveTo>
                <a:cubicBezTo>
                  <a:pt x="259" y="222"/>
                  <a:pt x="259" y="222"/>
                  <a:pt x="259" y="222"/>
                </a:cubicBezTo>
                <a:cubicBezTo>
                  <a:pt x="305" y="268"/>
                  <a:pt x="305" y="268"/>
                  <a:pt x="305" y="268"/>
                </a:cubicBezTo>
                <a:cubicBezTo>
                  <a:pt x="0" y="268"/>
                  <a:pt x="0" y="268"/>
                  <a:pt x="0" y="268"/>
                </a:cubicBezTo>
                <a:cubicBezTo>
                  <a:pt x="41" y="222"/>
                  <a:pt x="41" y="222"/>
                  <a:pt x="41" y="222"/>
                </a:cubicBezTo>
                <a:cubicBezTo>
                  <a:pt x="259" y="222"/>
                  <a:pt x="259" y="222"/>
                  <a:pt x="259" y="222"/>
                </a:cubicBezTo>
                <a:close/>
                <a:moveTo>
                  <a:pt x="70" y="203"/>
                </a:moveTo>
                <a:cubicBezTo>
                  <a:pt x="70" y="208"/>
                  <a:pt x="70" y="208"/>
                  <a:pt x="70" y="208"/>
                </a:cubicBezTo>
                <a:cubicBezTo>
                  <a:pt x="235" y="208"/>
                  <a:pt x="235" y="208"/>
                  <a:pt x="235" y="208"/>
                </a:cubicBezTo>
                <a:cubicBezTo>
                  <a:pt x="235" y="203"/>
                  <a:pt x="235" y="203"/>
                  <a:pt x="235" y="203"/>
                </a:cubicBezTo>
                <a:cubicBezTo>
                  <a:pt x="70" y="203"/>
                  <a:pt x="70" y="203"/>
                  <a:pt x="70" y="203"/>
                </a:cubicBezTo>
                <a:close/>
                <a:moveTo>
                  <a:pt x="23" y="15"/>
                </a:moveTo>
                <a:cubicBezTo>
                  <a:pt x="285" y="15"/>
                  <a:pt x="285" y="15"/>
                  <a:pt x="285" y="15"/>
                </a:cubicBezTo>
                <a:cubicBezTo>
                  <a:pt x="285" y="152"/>
                  <a:pt x="285" y="152"/>
                  <a:pt x="285" y="152"/>
                </a:cubicBezTo>
                <a:cubicBezTo>
                  <a:pt x="184" y="152"/>
                  <a:pt x="184" y="152"/>
                  <a:pt x="184" y="152"/>
                </a:cubicBezTo>
                <a:cubicBezTo>
                  <a:pt x="120" y="152"/>
                  <a:pt x="120" y="152"/>
                  <a:pt x="120" y="152"/>
                </a:cubicBezTo>
                <a:cubicBezTo>
                  <a:pt x="23" y="152"/>
                  <a:pt x="23" y="152"/>
                  <a:pt x="23" y="152"/>
                </a:cubicBezTo>
                <a:cubicBezTo>
                  <a:pt x="23" y="15"/>
                  <a:pt x="23" y="15"/>
                  <a:pt x="23" y="15"/>
                </a:cubicBezTo>
                <a:close/>
                <a:moveTo>
                  <a:pt x="153" y="3"/>
                </a:moveTo>
                <a:cubicBezTo>
                  <a:pt x="155" y="3"/>
                  <a:pt x="157" y="5"/>
                  <a:pt x="157" y="7"/>
                </a:cubicBezTo>
                <a:cubicBezTo>
                  <a:pt x="157" y="9"/>
                  <a:pt x="155" y="10"/>
                  <a:pt x="153" y="10"/>
                </a:cubicBezTo>
                <a:cubicBezTo>
                  <a:pt x="151" y="10"/>
                  <a:pt x="149" y="9"/>
                  <a:pt x="149" y="7"/>
                </a:cubicBezTo>
                <a:cubicBezTo>
                  <a:pt x="149" y="5"/>
                  <a:pt x="151" y="3"/>
                  <a:pt x="153" y="3"/>
                </a:cubicBezTo>
                <a:close/>
                <a:moveTo>
                  <a:pt x="23" y="0"/>
                </a:moveTo>
                <a:cubicBezTo>
                  <a:pt x="14" y="0"/>
                  <a:pt x="7" y="7"/>
                  <a:pt x="7" y="15"/>
                </a:cubicBezTo>
                <a:cubicBezTo>
                  <a:pt x="7" y="15"/>
                  <a:pt x="7" y="15"/>
                  <a:pt x="7" y="152"/>
                </a:cubicBezTo>
                <a:cubicBezTo>
                  <a:pt x="7" y="160"/>
                  <a:pt x="14" y="169"/>
                  <a:pt x="23" y="169"/>
                </a:cubicBezTo>
                <a:cubicBezTo>
                  <a:pt x="23" y="169"/>
                  <a:pt x="23" y="169"/>
                  <a:pt x="107" y="169"/>
                </a:cubicBezTo>
                <a:cubicBezTo>
                  <a:pt x="120" y="169"/>
                  <a:pt x="120" y="169"/>
                  <a:pt x="120" y="169"/>
                </a:cubicBezTo>
                <a:cubicBezTo>
                  <a:pt x="120" y="179"/>
                  <a:pt x="120" y="179"/>
                  <a:pt x="120" y="179"/>
                </a:cubicBezTo>
                <a:cubicBezTo>
                  <a:pt x="120" y="186"/>
                  <a:pt x="120" y="186"/>
                  <a:pt x="120" y="186"/>
                </a:cubicBezTo>
                <a:cubicBezTo>
                  <a:pt x="84" y="186"/>
                  <a:pt x="84" y="186"/>
                  <a:pt x="84" y="186"/>
                </a:cubicBezTo>
                <a:cubicBezTo>
                  <a:pt x="70" y="203"/>
                  <a:pt x="70" y="203"/>
                  <a:pt x="70" y="203"/>
                </a:cubicBezTo>
                <a:cubicBezTo>
                  <a:pt x="235" y="203"/>
                  <a:pt x="235" y="203"/>
                  <a:pt x="235" y="203"/>
                </a:cubicBezTo>
                <a:cubicBezTo>
                  <a:pt x="222" y="186"/>
                  <a:pt x="222" y="186"/>
                  <a:pt x="222" y="186"/>
                </a:cubicBezTo>
                <a:cubicBezTo>
                  <a:pt x="184" y="186"/>
                  <a:pt x="184" y="186"/>
                  <a:pt x="184" y="186"/>
                </a:cubicBezTo>
                <a:cubicBezTo>
                  <a:pt x="184" y="179"/>
                  <a:pt x="184" y="179"/>
                  <a:pt x="184" y="179"/>
                </a:cubicBezTo>
                <a:cubicBezTo>
                  <a:pt x="184" y="169"/>
                  <a:pt x="184" y="169"/>
                  <a:pt x="184" y="169"/>
                </a:cubicBezTo>
                <a:cubicBezTo>
                  <a:pt x="196" y="169"/>
                  <a:pt x="196" y="169"/>
                  <a:pt x="196" y="169"/>
                </a:cubicBezTo>
                <a:cubicBezTo>
                  <a:pt x="221" y="169"/>
                  <a:pt x="249" y="169"/>
                  <a:pt x="281" y="169"/>
                </a:cubicBezTo>
                <a:cubicBezTo>
                  <a:pt x="292" y="169"/>
                  <a:pt x="299" y="160"/>
                  <a:pt x="299" y="152"/>
                </a:cubicBezTo>
                <a:cubicBezTo>
                  <a:pt x="299" y="15"/>
                  <a:pt x="299" y="15"/>
                  <a:pt x="299" y="15"/>
                </a:cubicBezTo>
                <a:cubicBezTo>
                  <a:pt x="299" y="7"/>
                  <a:pt x="292" y="0"/>
                  <a:pt x="281" y="0"/>
                </a:cubicBezTo>
                <a:cubicBezTo>
                  <a:pt x="281" y="0"/>
                  <a:pt x="281" y="0"/>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noChangeAspect="1" noEditPoints="1"/>
          </p:cNvSpPr>
          <p:nvPr/>
        </p:nvSpPr>
        <p:spPr bwMode="black">
          <a:xfrm>
            <a:off x="3207205" y="5103407"/>
            <a:ext cx="434301" cy="815443"/>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612"/>
          <p:cNvSpPr>
            <a:spLocks noEditPoints="1"/>
          </p:cNvSpPr>
          <p:nvPr/>
        </p:nvSpPr>
        <p:spPr bwMode="auto">
          <a:xfrm>
            <a:off x="2919387" y="3831086"/>
            <a:ext cx="1009940" cy="730457"/>
          </a:xfrm>
          <a:custGeom>
            <a:avLst/>
            <a:gdLst>
              <a:gd name="T0" fmla="*/ 268 w 281"/>
              <a:gd name="T1" fmla="*/ 0 h 196"/>
              <a:gd name="T2" fmla="*/ 14 w 281"/>
              <a:gd name="T3" fmla="*/ 0 h 196"/>
              <a:gd name="T4" fmla="*/ 0 w 281"/>
              <a:gd name="T5" fmla="*/ 14 h 196"/>
              <a:gd name="T6" fmla="*/ 0 w 281"/>
              <a:gd name="T7" fmla="*/ 182 h 196"/>
              <a:gd name="T8" fmla="*/ 14 w 281"/>
              <a:gd name="T9" fmla="*/ 196 h 196"/>
              <a:gd name="T10" fmla="*/ 268 w 281"/>
              <a:gd name="T11" fmla="*/ 196 h 196"/>
              <a:gd name="T12" fmla="*/ 281 w 281"/>
              <a:gd name="T13" fmla="*/ 182 h 196"/>
              <a:gd name="T14" fmla="*/ 281 w 281"/>
              <a:gd name="T15" fmla="*/ 14 h 196"/>
              <a:gd name="T16" fmla="*/ 268 w 281"/>
              <a:gd name="T17" fmla="*/ 0 h 196"/>
              <a:gd name="T18" fmla="*/ 141 w 281"/>
              <a:gd name="T19" fmla="*/ 5 h 196"/>
              <a:gd name="T20" fmla="*/ 144 w 281"/>
              <a:gd name="T21" fmla="*/ 8 h 196"/>
              <a:gd name="T22" fmla="*/ 141 w 281"/>
              <a:gd name="T23" fmla="*/ 11 h 196"/>
              <a:gd name="T24" fmla="*/ 137 w 281"/>
              <a:gd name="T25" fmla="*/ 8 h 196"/>
              <a:gd name="T26" fmla="*/ 141 w 281"/>
              <a:gd name="T27" fmla="*/ 5 h 196"/>
              <a:gd name="T28" fmla="*/ 141 w 281"/>
              <a:gd name="T29" fmla="*/ 190 h 196"/>
              <a:gd name="T30" fmla="*/ 134 w 281"/>
              <a:gd name="T31" fmla="*/ 184 h 196"/>
              <a:gd name="T32" fmla="*/ 141 w 281"/>
              <a:gd name="T33" fmla="*/ 178 h 196"/>
              <a:gd name="T34" fmla="*/ 147 w 281"/>
              <a:gd name="T35" fmla="*/ 184 h 196"/>
              <a:gd name="T36" fmla="*/ 141 w 281"/>
              <a:gd name="T37" fmla="*/ 190 h 196"/>
              <a:gd name="T38" fmla="*/ 266 w 281"/>
              <a:gd name="T39" fmla="*/ 174 h 196"/>
              <a:gd name="T40" fmla="*/ 16 w 281"/>
              <a:gd name="T41" fmla="*/ 174 h 196"/>
              <a:gd name="T42" fmla="*/ 16 w 281"/>
              <a:gd name="T43" fmla="*/ 16 h 196"/>
              <a:gd name="T44" fmla="*/ 266 w 281"/>
              <a:gd name="T45" fmla="*/ 16 h 196"/>
              <a:gd name="T46" fmla="*/ 266 w 281"/>
              <a:gd name="T47" fmla="*/ 174 h 196"/>
              <a:gd name="T48" fmla="*/ 266 w 281"/>
              <a:gd name="T49" fmla="*/ 17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1" h="196">
                <a:moveTo>
                  <a:pt x="268" y="0"/>
                </a:moveTo>
                <a:cubicBezTo>
                  <a:pt x="14" y="0"/>
                  <a:pt x="14" y="0"/>
                  <a:pt x="14" y="0"/>
                </a:cubicBezTo>
                <a:cubicBezTo>
                  <a:pt x="6" y="0"/>
                  <a:pt x="0" y="6"/>
                  <a:pt x="0" y="14"/>
                </a:cubicBezTo>
                <a:cubicBezTo>
                  <a:pt x="0" y="182"/>
                  <a:pt x="0" y="182"/>
                  <a:pt x="0" y="182"/>
                </a:cubicBezTo>
                <a:cubicBezTo>
                  <a:pt x="0" y="189"/>
                  <a:pt x="6" y="196"/>
                  <a:pt x="14" y="196"/>
                </a:cubicBezTo>
                <a:cubicBezTo>
                  <a:pt x="268" y="196"/>
                  <a:pt x="268" y="196"/>
                  <a:pt x="268" y="196"/>
                </a:cubicBezTo>
                <a:cubicBezTo>
                  <a:pt x="275" y="196"/>
                  <a:pt x="281" y="189"/>
                  <a:pt x="281" y="182"/>
                </a:cubicBezTo>
                <a:cubicBezTo>
                  <a:pt x="281" y="14"/>
                  <a:pt x="281" y="14"/>
                  <a:pt x="281" y="14"/>
                </a:cubicBezTo>
                <a:cubicBezTo>
                  <a:pt x="281" y="6"/>
                  <a:pt x="275" y="0"/>
                  <a:pt x="268" y="0"/>
                </a:cubicBezTo>
                <a:close/>
                <a:moveTo>
                  <a:pt x="141" y="5"/>
                </a:moveTo>
                <a:cubicBezTo>
                  <a:pt x="142" y="5"/>
                  <a:pt x="144" y="6"/>
                  <a:pt x="144" y="8"/>
                </a:cubicBezTo>
                <a:cubicBezTo>
                  <a:pt x="144" y="9"/>
                  <a:pt x="142" y="11"/>
                  <a:pt x="141" y="11"/>
                </a:cubicBezTo>
                <a:cubicBezTo>
                  <a:pt x="139" y="11"/>
                  <a:pt x="137" y="9"/>
                  <a:pt x="137" y="8"/>
                </a:cubicBezTo>
                <a:cubicBezTo>
                  <a:pt x="137" y="6"/>
                  <a:pt x="139" y="5"/>
                  <a:pt x="141" y="5"/>
                </a:cubicBezTo>
                <a:close/>
                <a:moveTo>
                  <a:pt x="141" y="190"/>
                </a:moveTo>
                <a:cubicBezTo>
                  <a:pt x="137" y="190"/>
                  <a:pt x="134" y="188"/>
                  <a:pt x="134" y="184"/>
                </a:cubicBezTo>
                <a:cubicBezTo>
                  <a:pt x="134" y="181"/>
                  <a:pt x="137" y="178"/>
                  <a:pt x="141" y="178"/>
                </a:cubicBezTo>
                <a:cubicBezTo>
                  <a:pt x="144" y="178"/>
                  <a:pt x="147" y="181"/>
                  <a:pt x="147" y="184"/>
                </a:cubicBezTo>
                <a:cubicBezTo>
                  <a:pt x="147" y="188"/>
                  <a:pt x="144" y="190"/>
                  <a:pt x="141" y="190"/>
                </a:cubicBezTo>
                <a:close/>
                <a:moveTo>
                  <a:pt x="266" y="174"/>
                </a:moveTo>
                <a:cubicBezTo>
                  <a:pt x="16" y="174"/>
                  <a:pt x="16" y="174"/>
                  <a:pt x="16" y="174"/>
                </a:cubicBezTo>
                <a:cubicBezTo>
                  <a:pt x="16" y="16"/>
                  <a:pt x="16" y="16"/>
                  <a:pt x="16" y="16"/>
                </a:cubicBezTo>
                <a:cubicBezTo>
                  <a:pt x="266" y="16"/>
                  <a:pt x="266" y="16"/>
                  <a:pt x="266" y="16"/>
                </a:cubicBezTo>
                <a:cubicBezTo>
                  <a:pt x="266" y="174"/>
                  <a:pt x="266" y="174"/>
                  <a:pt x="266" y="174"/>
                </a:cubicBezTo>
                <a:cubicBezTo>
                  <a:pt x="266" y="174"/>
                  <a:pt x="266" y="174"/>
                  <a:pt x="266" y="1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17" name="Chart 16"/>
          <p:cNvGraphicFramePr>
            <a:graphicFrameLocks/>
          </p:cNvGraphicFramePr>
          <p:nvPr>
            <p:extLst>
              <p:ext uri="{D42A27DB-BD31-4B8C-83A1-F6EECF244321}">
                <p14:modId xmlns:p14="http://schemas.microsoft.com/office/powerpoint/2010/main" val="2541545679"/>
              </p:ext>
            </p:extLst>
          </p:nvPr>
        </p:nvGraphicFramePr>
        <p:xfrm>
          <a:off x="190500" y="1860500"/>
          <a:ext cx="7143750" cy="4670262"/>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416668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2117" b="12883"/>
          <a:stretch/>
        </p:blipFill>
        <p:spPr>
          <a:xfrm>
            <a:off x="0" y="0"/>
            <a:ext cx="12192000" cy="6858000"/>
          </a:xfrm>
          <a:prstGeom prst="rect">
            <a:avLst/>
          </a:prstGeom>
        </p:spPr>
      </p:pic>
      <p:sp>
        <p:nvSpPr>
          <p:cNvPr id="9" name="Rectangle 8"/>
          <p:cNvSpPr/>
          <p:nvPr/>
        </p:nvSpPr>
        <p:spPr>
          <a:xfrm>
            <a:off x="-96715" y="0"/>
            <a:ext cx="12288715" cy="6858000"/>
          </a:xfrm>
          <a:prstGeom prst="rect">
            <a:avLst/>
          </a:prstGeom>
          <a:solidFill>
            <a:srgbClr val="000000">
              <a:alpha val="28000"/>
            </a:srgbClr>
          </a:solidFill>
        </p:spPr>
        <p:txBody>
          <a:bodyPr rtlCol="0" anchor="ctr"/>
          <a:lstStyle/>
          <a:p>
            <a:pPr algn="ctr"/>
            <a:endParaRPr lang="en-US" dirty="0"/>
          </a:p>
        </p:txBody>
      </p:sp>
      <p:sp>
        <p:nvSpPr>
          <p:cNvPr id="10" name="Text Placeholder 7"/>
          <p:cNvSpPr>
            <a:spLocks noGrp="1"/>
          </p:cNvSpPr>
          <p:nvPr>
            <p:ph type="body" sz="quarter" idx="4294967295"/>
          </p:nvPr>
        </p:nvSpPr>
        <p:spPr>
          <a:xfrm>
            <a:off x="478612" y="1666162"/>
            <a:ext cx="11574462" cy="4267199"/>
          </a:xfrm>
          <a:prstGeom prst="rect">
            <a:avLst/>
          </a:prstGeom>
        </p:spPr>
        <p:txBody>
          <a:bodyPr/>
          <a:lstStyle/>
          <a:p>
            <a:pPr marL="0" lvl="1" indent="0">
              <a:buNone/>
            </a:pPr>
            <a:r>
              <a:rPr lang="es-ES" sz="5000" b="1" dirty="0">
                <a:solidFill>
                  <a:schemeClr val="bg1"/>
                </a:solidFill>
              </a:rPr>
              <a:t>Audiencia del vertical viajes en verano</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409455" y="207573"/>
            <a:ext cx="1912851" cy="989759"/>
          </a:xfrm>
          <a:prstGeom prst="rect">
            <a:avLst/>
          </a:prstGeom>
        </p:spPr>
      </p:pic>
    </p:spTree>
    <p:extLst>
      <p:ext uri="{BB962C8B-B14F-4D97-AF65-F5344CB8AC3E}">
        <p14:creationId xmlns:p14="http://schemas.microsoft.com/office/powerpoint/2010/main" val="340504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type="body" sz="quarter" idx="15"/>
          </p:nvPr>
        </p:nvSpPr>
        <p:spPr>
          <a:xfrm>
            <a:off x="1123149" y="2433587"/>
            <a:ext cx="10986304" cy="3558357"/>
          </a:xfrm>
        </p:spPr>
        <p:txBody>
          <a:bodyPr/>
          <a:lstStyle/>
          <a:p>
            <a:r>
              <a:rPr lang="en-US" dirty="0"/>
              <a:t> </a:t>
            </a:r>
          </a:p>
        </p:txBody>
      </p:sp>
      <p:sp>
        <p:nvSpPr>
          <p:cNvPr id="12" name="Text Placeholder 11"/>
          <p:cNvSpPr>
            <a:spLocks noGrp="1"/>
          </p:cNvSpPr>
          <p:nvPr>
            <p:ph type="body" sz="quarter" idx="14"/>
          </p:nvPr>
        </p:nvSpPr>
        <p:spPr>
          <a:xfrm>
            <a:off x="3125302" y="6562439"/>
            <a:ext cx="9896475" cy="218434"/>
          </a:xfrm>
        </p:spPr>
        <p:txBody>
          <a:bodyPr/>
          <a:lstStyle/>
          <a:p>
            <a:endParaRPr lang="en-US" sz="800" dirty="0"/>
          </a:p>
          <a:p>
            <a:endParaRPr lang="en-US" sz="800" dirty="0"/>
          </a:p>
          <a:p>
            <a:r>
              <a:rPr lang="es-ES" sz="800" dirty="0"/>
              <a:t>Fuente: Interna. Volúmenes de búsquedas por subcategoría y el grupo de edad en los sitios de Bing y Yahoo! en España, Jun-Sept 2015</a:t>
            </a:r>
            <a:endParaRPr lang="en-US" sz="800" dirty="0"/>
          </a:p>
        </p:txBody>
      </p:sp>
      <p:sp>
        <p:nvSpPr>
          <p:cNvPr id="18" name="TextBox 17"/>
          <p:cNvSpPr txBox="1"/>
          <p:nvPr/>
        </p:nvSpPr>
        <p:spPr>
          <a:xfrm>
            <a:off x="4303141" y="4171313"/>
            <a:ext cx="1641959" cy="734047"/>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Flights: 24%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Info: 22%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Lodging: 14%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Car Hire: 12%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Trains: 4%</a:t>
            </a:r>
          </a:p>
        </p:txBody>
      </p:sp>
      <p:sp>
        <p:nvSpPr>
          <p:cNvPr id="19" name="TextBox 18"/>
          <p:cNvSpPr txBox="1"/>
          <p:nvPr/>
        </p:nvSpPr>
        <p:spPr>
          <a:xfrm>
            <a:off x="4123086" y="2414447"/>
            <a:ext cx="2005765" cy="581698"/>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all up: 21%</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Holidays: 36%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Skiing: 26%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Cruise: 25%</a:t>
            </a:r>
          </a:p>
        </p:txBody>
      </p:sp>
      <p:sp>
        <p:nvSpPr>
          <p:cNvPr id="10" name="Title 4"/>
          <p:cNvSpPr txBox="1">
            <a:spLocks/>
          </p:cNvSpPr>
          <p:nvPr/>
        </p:nvSpPr>
        <p:spPr>
          <a:xfrm>
            <a:off x="449703" y="278393"/>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Audiencia del vertical viajes en verano</a:t>
            </a:r>
          </a:p>
        </p:txBody>
      </p:sp>
      <p:sp>
        <p:nvSpPr>
          <p:cNvPr id="11" name="TextBox 10"/>
          <p:cNvSpPr txBox="1"/>
          <p:nvPr/>
        </p:nvSpPr>
        <p:spPr>
          <a:xfrm>
            <a:off x="449703" y="924618"/>
            <a:ext cx="11161272" cy="58398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GB" sz="1500" dirty="0">
                <a:solidFill>
                  <a:schemeClr val="bg1"/>
                </a:solidFill>
              </a:rPr>
              <a:t>El 63% de las </a:t>
            </a:r>
            <a:r>
              <a:rPr lang="es-ES" sz="1500" dirty="0">
                <a:solidFill>
                  <a:schemeClr val="bg1"/>
                </a:solidFill>
              </a:rPr>
              <a:t>búsquedas relacionadas con viajes son usuarios entre 35 y 64 años</a:t>
            </a:r>
          </a:p>
          <a:p>
            <a:pPr marL="285750" indent="-285750">
              <a:buFont typeface="Arial" panose="020B0604020202020204" pitchFamily="34" charset="0"/>
              <a:buChar char="•"/>
            </a:pPr>
            <a:r>
              <a:rPr lang="es-ES" sz="1500" dirty="0">
                <a:solidFill>
                  <a:schemeClr val="bg1"/>
                </a:solidFill>
              </a:rPr>
              <a:t>Otros transportes es la subcategoría más buscada por usuarios menores de 35 años</a:t>
            </a:r>
          </a:p>
          <a:p>
            <a:endParaRPr lang="en-GB" sz="1600" dirty="0">
              <a:solidFill>
                <a:schemeClr val="bg1"/>
              </a:solidFill>
            </a:endParaRPr>
          </a:p>
        </p:txBody>
      </p:sp>
      <p:graphicFrame>
        <p:nvGraphicFramePr>
          <p:cNvPr id="14" name="Chart 13"/>
          <p:cNvGraphicFramePr>
            <a:graphicFrameLocks/>
          </p:cNvGraphicFramePr>
          <p:nvPr>
            <p:extLst>
              <p:ext uri="{D42A27DB-BD31-4B8C-83A1-F6EECF244321}">
                <p14:modId xmlns:p14="http://schemas.microsoft.com/office/powerpoint/2010/main" val="3078712471"/>
              </p:ext>
            </p:extLst>
          </p:nvPr>
        </p:nvGraphicFramePr>
        <p:xfrm>
          <a:off x="449703" y="2312537"/>
          <a:ext cx="10858500" cy="418657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540000" y="2117331"/>
            <a:ext cx="8220364" cy="294790"/>
          </a:xfrm>
          <a:prstGeom prst="rect">
            <a:avLst/>
          </a:prstGeom>
          <a:noFill/>
        </p:spPr>
        <p:txBody>
          <a:bodyPr wrap="square" lIns="0" tIns="0" rIns="0" bIns="0" rtlCol="0">
            <a:noAutofit/>
          </a:bodyPr>
          <a:lstStyle/>
          <a:p>
            <a:r>
              <a:rPr lang="es-ES" sz="1500" dirty="0"/>
              <a:t>Grupo de edad (Volúmenes de búsquedas de viaje, dividido por subcategoría, junio a sept 2015) </a:t>
            </a:r>
          </a:p>
        </p:txBody>
      </p:sp>
      <p:sp>
        <p:nvSpPr>
          <p:cNvPr id="15" name="Rectangle 14"/>
          <p:cNvSpPr/>
          <p:nvPr/>
        </p:nvSpPr>
        <p:spPr>
          <a:xfrm>
            <a:off x="735453" y="2449185"/>
            <a:ext cx="10572750" cy="400050"/>
          </a:xfrm>
          <a:prstGeom prst="rect">
            <a:avLst/>
          </a:prstGeom>
          <a:noFill/>
          <a:ln w="15875">
            <a:solidFill>
              <a:schemeClr val="bg2"/>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IE" dirty="0">
              <a:solidFill>
                <a:schemeClr val="bg1"/>
              </a:solidFill>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385097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type="body" sz="quarter" idx="15"/>
          </p:nvPr>
        </p:nvSpPr>
        <p:spPr>
          <a:xfrm>
            <a:off x="1123149" y="2433587"/>
            <a:ext cx="10986304" cy="3558357"/>
          </a:xfrm>
        </p:spPr>
        <p:txBody>
          <a:bodyPr/>
          <a:lstStyle/>
          <a:p>
            <a:r>
              <a:rPr lang="en-US" dirty="0"/>
              <a:t> </a:t>
            </a:r>
          </a:p>
        </p:txBody>
      </p:sp>
      <p:sp>
        <p:nvSpPr>
          <p:cNvPr id="18" name="TextBox 17"/>
          <p:cNvSpPr txBox="1"/>
          <p:nvPr/>
        </p:nvSpPr>
        <p:spPr>
          <a:xfrm>
            <a:off x="4303141" y="4171313"/>
            <a:ext cx="1641959" cy="734047"/>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Flights: 24%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Info: 22%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Lodging: 14%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Car Hire: 12%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Trains: 4%</a:t>
            </a:r>
          </a:p>
        </p:txBody>
      </p:sp>
      <p:sp>
        <p:nvSpPr>
          <p:cNvPr id="19" name="TextBox 18"/>
          <p:cNvSpPr txBox="1"/>
          <p:nvPr/>
        </p:nvSpPr>
        <p:spPr>
          <a:xfrm>
            <a:off x="4123086" y="2414447"/>
            <a:ext cx="2005765" cy="581698"/>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all up: 21%</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Holidays: 36%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Skiing: 26%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Cruise: 25%</a:t>
            </a:r>
          </a:p>
        </p:txBody>
      </p:sp>
      <p:sp>
        <p:nvSpPr>
          <p:cNvPr id="10" name="Title 4"/>
          <p:cNvSpPr txBox="1">
            <a:spLocks/>
          </p:cNvSpPr>
          <p:nvPr/>
        </p:nvSpPr>
        <p:spPr>
          <a:xfrm>
            <a:off x="476251" y="327005"/>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Audiencia del vertical viajes en verano</a:t>
            </a:r>
          </a:p>
        </p:txBody>
      </p:sp>
      <p:sp>
        <p:nvSpPr>
          <p:cNvPr id="11" name="TextBox 10"/>
          <p:cNvSpPr txBox="1"/>
          <p:nvPr/>
        </p:nvSpPr>
        <p:spPr>
          <a:xfrm>
            <a:off x="548215" y="973527"/>
            <a:ext cx="11161272" cy="583987"/>
          </a:xfrm>
          <a:prstGeom prst="rect">
            <a:avLst/>
          </a:prstGeom>
          <a:noFill/>
        </p:spPr>
        <p:txBody>
          <a:bodyPr wrap="square" lIns="0" tIns="0" rIns="0" bIns="0" rtlCol="0">
            <a:noAutofit/>
          </a:bodyPr>
          <a:lstStyle/>
          <a:p>
            <a:r>
              <a:rPr lang="es-ES" sz="1500" dirty="0">
                <a:solidFill>
                  <a:schemeClr val="bg1"/>
                </a:solidFill>
              </a:rPr>
              <a:t>Existe un comportamiento consistente de las búsquedas a lo largo de la semana en todos los grupos de edad con pequeñas fluctuaciones los sábados</a:t>
            </a:r>
          </a:p>
        </p:txBody>
      </p:sp>
      <p:sp>
        <p:nvSpPr>
          <p:cNvPr id="2" name="TextBox 1"/>
          <p:cNvSpPr txBox="1"/>
          <p:nvPr/>
        </p:nvSpPr>
        <p:spPr>
          <a:xfrm>
            <a:off x="2438401" y="2105361"/>
            <a:ext cx="7515226" cy="294790"/>
          </a:xfrm>
          <a:prstGeom prst="rect">
            <a:avLst/>
          </a:prstGeom>
          <a:noFill/>
        </p:spPr>
        <p:txBody>
          <a:bodyPr wrap="square" lIns="0" tIns="0" rIns="0" bIns="0" rtlCol="0">
            <a:noAutofit/>
          </a:bodyPr>
          <a:lstStyle/>
          <a:p>
            <a:r>
              <a:rPr lang="es-ES" sz="1600" dirty="0">
                <a:solidFill>
                  <a:schemeClr val="tx1">
                    <a:lumMod val="50000"/>
                  </a:schemeClr>
                </a:solidFill>
              </a:rPr>
              <a:t>Volúmenes de búsquedas de viaje dividido por grupo de edad, junio a sept 2015 </a:t>
            </a:r>
          </a:p>
        </p:txBody>
      </p:sp>
      <p:graphicFrame>
        <p:nvGraphicFramePr>
          <p:cNvPr id="17" name="Chart 16"/>
          <p:cNvGraphicFramePr>
            <a:graphicFrameLocks/>
          </p:cNvGraphicFramePr>
          <p:nvPr>
            <p:extLst>
              <p:ext uri="{D42A27DB-BD31-4B8C-83A1-F6EECF244321}">
                <p14:modId xmlns:p14="http://schemas.microsoft.com/office/powerpoint/2010/main" val="3786109373"/>
              </p:ext>
            </p:extLst>
          </p:nvPr>
        </p:nvGraphicFramePr>
        <p:xfrm>
          <a:off x="600075" y="2460196"/>
          <a:ext cx="11509378" cy="383582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0372725" y="2820660"/>
            <a:ext cx="516377" cy="290849"/>
          </a:xfrm>
          <a:prstGeom prst="rect">
            <a:avLst/>
          </a:prstGeom>
          <a:noFill/>
        </p:spPr>
        <p:txBody>
          <a:bodyPr wrap="square" lIns="0" tIns="0" rIns="0" bIns="0" rtlCol="0">
            <a:noAutofit/>
          </a:bodyPr>
          <a:lstStyle/>
          <a:p>
            <a:r>
              <a:rPr lang="en-IE" sz="1200" dirty="0">
                <a:solidFill>
                  <a:schemeClr val="tx1">
                    <a:lumMod val="50000"/>
                  </a:schemeClr>
                </a:solidFill>
              </a:rPr>
              <a:t>35-49</a:t>
            </a:r>
          </a:p>
        </p:txBody>
      </p:sp>
      <p:sp>
        <p:nvSpPr>
          <p:cNvPr id="20" name="TextBox 19"/>
          <p:cNvSpPr txBox="1"/>
          <p:nvPr/>
        </p:nvSpPr>
        <p:spPr>
          <a:xfrm>
            <a:off x="10372725" y="3967790"/>
            <a:ext cx="516377" cy="290849"/>
          </a:xfrm>
          <a:prstGeom prst="rect">
            <a:avLst/>
          </a:prstGeom>
          <a:noFill/>
        </p:spPr>
        <p:txBody>
          <a:bodyPr wrap="square" lIns="0" tIns="0" rIns="0" bIns="0" rtlCol="0">
            <a:noAutofit/>
          </a:bodyPr>
          <a:lstStyle/>
          <a:p>
            <a:r>
              <a:rPr lang="en-IE" sz="1200" dirty="0">
                <a:solidFill>
                  <a:schemeClr val="tx1">
                    <a:lumMod val="50000"/>
                  </a:schemeClr>
                </a:solidFill>
              </a:rPr>
              <a:t>50-64</a:t>
            </a:r>
          </a:p>
        </p:txBody>
      </p:sp>
      <p:sp>
        <p:nvSpPr>
          <p:cNvPr id="21" name="TextBox 20"/>
          <p:cNvSpPr txBox="1"/>
          <p:nvPr/>
        </p:nvSpPr>
        <p:spPr>
          <a:xfrm>
            <a:off x="10372725" y="4398488"/>
            <a:ext cx="516377" cy="290849"/>
          </a:xfrm>
          <a:prstGeom prst="rect">
            <a:avLst/>
          </a:prstGeom>
          <a:noFill/>
        </p:spPr>
        <p:txBody>
          <a:bodyPr wrap="square" lIns="0" tIns="0" rIns="0" bIns="0" rtlCol="0">
            <a:noAutofit/>
          </a:bodyPr>
          <a:lstStyle/>
          <a:p>
            <a:r>
              <a:rPr lang="en-IE" sz="1200" dirty="0">
                <a:solidFill>
                  <a:schemeClr val="tx1">
                    <a:lumMod val="50000"/>
                  </a:schemeClr>
                </a:solidFill>
              </a:rPr>
              <a:t>25-34</a:t>
            </a:r>
          </a:p>
        </p:txBody>
      </p:sp>
      <p:sp>
        <p:nvSpPr>
          <p:cNvPr id="22" name="TextBox 21"/>
          <p:cNvSpPr txBox="1"/>
          <p:nvPr/>
        </p:nvSpPr>
        <p:spPr>
          <a:xfrm>
            <a:off x="10346177" y="4976358"/>
            <a:ext cx="516377" cy="290849"/>
          </a:xfrm>
          <a:prstGeom prst="rect">
            <a:avLst/>
          </a:prstGeom>
          <a:noFill/>
        </p:spPr>
        <p:txBody>
          <a:bodyPr wrap="square" lIns="0" tIns="0" rIns="0" bIns="0" rtlCol="0">
            <a:noAutofit/>
          </a:bodyPr>
          <a:lstStyle/>
          <a:p>
            <a:r>
              <a:rPr lang="en-IE" sz="1200" dirty="0">
                <a:solidFill>
                  <a:schemeClr val="tx1">
                    <a:lumMod val="50000"/>
                  </a:schemeClr>
                </a:solidFill>
              </a:rPr>
              <a:t>18-24</a:t>
            </a:r>
          </a:p>
        </p:txBody>
      </p:sp>
      <p:sp>
        <p:nvSpPr>
          <p:cNvPr id="23" name="TextBox 22"/>
          <p:cNvSpPr txBox="1"/>
          <p:nvPr/>
        </p:nvSpPr>
        <p:spPr>
          <a:xfrm>
            <a:off x="10372725" y="5172075"/>
            <a:ext cx="516377" cy="290849"/>
          </a:xfrm>
          <a:prstGeom prst="rect">
            <a:avLst/>
          </a:prstGeom>
          <a:noFill/>
        </p:spPr>
        <p:txBody>
          <a:bodyPr wrap="square" lIns="0" tIns="0" rIns="0" bIns="0" rtlCol="0">
            <a:noAutofit/>
          </a:bodyPr>
          <a:lstStyle/>
          <a:p>
            <a:r>
              <a:rPr lang="en-IE" sz="1200" dirty="0">
                <a:solidFill>
                  <a:schemeClr val="tx1">
                    <a:lumMod val="50000"/>
                  </a:schemeClr>
                </a:solidFill>
              </a:rPr>
              <a:t>65+</a:t>
            </a:r>
          </a:p>
        </p:txBody>
      </p:sp>
      <p:sp>
        <p:nvSpPr>
          <p:cNvPr id="24" name="TextBox 23"/>
          <p:cNvSpPr txBox="1"/>
          <p:nvPr/>
        </p:nvSpPr>
        <p:spPr>
          <a:xfrm>
            <a:off x="10346177" y="5518783"/>
            <a:ext cx="516377" cy="290849"/>
          </a:xfrm>
          <a:prstGeom prst="rect">
            <a:avLst/>
          </a:prstGeom>
          <a:noFill/>
        </p:spPr>
        <p:txBody>
          <a:bodyPr wrap="square" lIns="0" tIns="0" rIns="0" bIns="0" rtlCol="0">
            <a:noAutofit/>
          </a:bodyPr>
          <a:lstStyle/>
          <a:p>
            <a:r>
              <a:rPr lang="en-IE" sz="1200" dirty="0">
                <a:solidFill>
                  <a:schemeClr val="tx1">
                    <a:lumMod val="50000"/>
                  </a:schemeClr>
                </a:solidFill>
              </a:rPr>
              <a:t>13-17</a:t>
            </a:r>
          </a:p>
        </p:txBody>
      </p:sp>
      <p:sp>
        <p:nvSpPr>
          <p:cNvPr id="25" name="Text Placeholder 11"/>
          <p:cNvSpPr>
            <a:spLocks noGrp="1"/>
          </p:cNvSpPr>
          <p:nvPr>
            <p:ph type="body" sz="quarter" idx="14"/>
          </p:nvPr>
        </p:nvSpPr>
        <p:spPr>
          <a:xfrm>
            <a:off x="3764942" y="6571676"/>
            <a:ext cx="9896475" cy="218434"/>
          </a:xfrm>
        </p:spPr>
        <p:txBody>
          <a:bodyPr/>
          <a:lstStyle/>
          <a:p>
            <a:endParaRPr lang="en-US" sz="800" dirty="0"/>
          </a:p>
          <a:p>
            <a:endParaRPr lang="en-US" sz="800" dirty="0"/>
          </a:p>
          <a:p>
            <a:r>
              <a:rPr lang="en-GB" sz="800" dirty="0"/>
              <a:t>Fuente</a:t>
            </a:r>
            <a:r>
              <a:rPr lang="es-ES" sz="800" dirty="0"/>
              <a:t>: Interna. Volúmenes de búsquedas por grupo de edad en los sitios de Bing y </a:t>
            </a:r>
            <a:r>
              <a:rPr lang="es-ES" sz="800" dirty="0" err="1"/>
              <a:t>Yahoo</a:t>
            </a:r>
            <a:r>
              <a:rPr lang="es-ES" sz="800" dirty="0"/>
              <a:t>!, Jun-</a:t>
            </a:r>
            <a:r>
              <a:rPr lang="es-ES" sz="800" dirty="0" err="1"/>
              <a:t>Sep</a:t>
            </a:r>
            <a:r>
              <a:rPr lang="es-ES" sz="800" dirty="0"/>
              <a:t> 2015.</a:t>
            </a:r>
            <a:endParaRPr lang="en-US" sz="800" dirty="0"/>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131307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76" y="-14462"/>
            <a:ext cx="9051347" cy="6912000"/>
          </a:xfrm>
          <a:prstGeom prst="rect">
            <a:avLst/>
          </a:prstGeom>
          <a:solidFill>
            <a:schemeClr val="bg2"/>
          </a:solidFill>
        </p:spPr>
        <p:txBody>
          <a:bodyPr wrap="square" lIns="0" tIns="0" rIns="0" bIns="0" rtlCol="0">
            <a:noAutofit/>
          </a:bodyPr>
          <a:lstStyle/>
          <a:p>
            <a:r>
              <a:rPr lang="en-IE" sz="1500" dirty="0"/>
              <a:t>* </a:t>
            </a:r>
          </a:p>
        </p:txBody>
      </p:sp>
      <p:sp>
        <p:nvSpPr>
          <p:cNvPr id="10" name="Title 10"/>
          <p:cNvSpPr txBox="1">
            <a:spLocks/>
          </p:cNvSpPr>
          <p:nvPr/>
        </p:nvSpPr>
        <p:spPr>
          <a:xfrm>
            <a:off x="1063868" y="1460767"/>
            <a:ext cx="7467600" cy="4648958"/>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rgbClr val="FFFFFF"/>
                </a:solidFill>
                <a:latin typeface="+mj-lt"/>
                <a:ea typeface="+mj-ea"/>
                <a:cs typeface="+mj-cs"/>
              </a:defRPr>
            </a:lvl1pPr>
          </a:lstStyle>
          <a:p>
            <a:pPr marL="457200" indent="-457200">
              <a:buFont typeface="Arial" panose="020B0604020202020204" pitchFamily="34" charset="0"/>
              <a:buChar char="•"/>
            </a:pPr>
            <a:r>
              <a:rPr lang="es-ES" sz="2800" b="1" dirty="0"/>
              <a:t>Crecimiento de las ventas de viajes en el medio digital</a:t>
            </a:r>
          </a:p>
          <a:p>
            <a:pPr marL="457200" indent="-457200">
              <a:buFont typeface="Arial" panose="020B0604020202020204" pitchFamily="34" charset="0"/>
              <a:buChar char="•"/>
            </a:pPr>
            <a:endParaRPr lang="es-ES" sz="2800" b="1" dirty="0"/>
          </a:p>
          <a:p>
            <a:pPr marL="457200" indent="-457200">
              <a:buFont typeface="Arial" panose="020B0604020202020204" pitchFamily="34" charset="0"/>
              <a:buChar char="•"/>
            </a:pPr>
            <a:r>
              <a:rPr lang="es-ES" sz="2800" b="1" dirty="0"/>
              <a:t>Tendencias de viajes de verano en Bing Network</a:t>
            </a:r>
          </a:p>
          <a:p>
            <a:pPr marL="457200" indent="-457200">
              <a:buFont typeface="Arial" panose="020B0604020202020204" pitchFamily="34" charset="0"/>
              <a:buChar char="•"/>
            </a:pPr>
            <a:endParaRPr lang="es-ES" sz="2800" b="1" dirty="0"/>
          </a:p>
          <a:p>
            <a:pPr lvl="1" indent="-457200">
              <a:spcBef>
                <a:spcPct val="0"/>
              </a:spcBef>
              <a:buFont typeface="Arial" panose="020B0604020202020204" pitchFamily="34" charset="0"/>
              <a:buChar char="•"/>
            </a:pPr>
            <a:r>
              <a:rPr lang="es-ES" sz="2800" b="1" dirty="0">
                <a:solidFill>
                  <a:srgbClr val="FFFFFF"/>
                </a:solidFill>
              </a:rPr>
              <a:t>Audiencia del vertical viajes en verano</a:t>
            </a:r>
          </a:p>
          <a:p>
            <a:pPr lvl="1" indent="-457200">
              <a:spcBef>
                <a:spcPct val="0"/>
              </a:spcBef>
              <a:buFont typeface="Arial" panose="020B0604020202020204" pitchFamily="34" charset="0"/>
              <a:buChar char="•"/>
            </a:pPr>
            <a:endParaRPr lang="es-ES" sz="2800" b="1" dirty="0">
              <a:solidFill>
                <a:srgbClr val="FFFFFF"/>
              </a:solidFill>
            </a:endParaRPr>
          </a:p>
          <a:p>
            <a:pPr lvl="1" indent="-457200">
              <a:spcBef>
                <a:spcPct val="0"/>
              </a:spcBef>
              <a:buFont typeface="Arial" panose="020B0604020202020204" pitchFamily="34" charset="0"/>
              <a:buChar char="•"/>
            </a:pPr>
            <a:r>
              <a:rPr lang="es-ES" sz="2800" b="1" dirty="0">
                <a:solidFill>
                  <a:srgbClr val="FFFFFF"/>
                </a:solidFill>
              </a:rPr>
              <a:t>Consejos de optimización </a:t>
            </a:r>
            <a:endParaRPr lang="es-ES" sz="2800" b="1" dirty="0"/>
          </a:p>
          <a:p>
            <a:pPr marL="457200" indent="-457200">
              <a:buFont typeface="Arial" panose="020B0604020202020204" pitchFamily="34" charset="0"/>
              <a:buChar char="•"/>
            </a:pPr>
            <a:endParaRPr lang="es-ES" sz="2800" b="1" dirty="0"/>
          </a:p>
          <a:p>
            <a:pPr marL="457200" indent="-457200">
              <a:buFont typeface="Arial" panose="020B0604020202020204" pitchFamily="34" charset="0"/>
              <a:buChar char="•"/>
            </a:pPr>
            <a:r>
              <a:rPr lang="es-ES" sz="2800" b="1" dirty="0"/>
              <a:t>Resumen</a:t>
            </a:r>
            <a:br>
              <a:rPr lang="es-ES" sz="2800" b="1" dirty="0"/>
            </a:br>
            <a:endParaRPr lang="es-ES" dirty="0"/>
          </a:p>
        </p:txBody>
      </p:sp>
      <p:sp>
        <p:nvSpPr>
          <p:cNvPr id="11" name="Title 10"/>
          <p:cNvSpPr>
            <a:spLocks noGrp="1"/>
          </p:cNvSpPr>
          <p:nvPr>
            <p:ph type="title"/>
          </p:nvPr>
        </p:nvSpPr>
        <p:spPr>
          <a:xfrm>
            <a:off x="971550" y="645125"/>
            <a:ext cx="7467600" cy="798950"/>
          </a:xfrm>
        </p:spPr>
        <p:txBody>
          <a:bodyPr/>
          <a:lstStyle/>
          <a:p>
            <a:r>
              <a:rPr lang="es-ES" sz="4000" b="1" dirty="0"/>
              <a:t>Contenido</a:t>
            </a:r>
            <a:br>
              <a:rPr lang="en-GB" sz="4000" b="1" dirty="0"/>
            </a:br>
            <a:br>
              <a:rPr lang="en-GB" sz="1700" dirty="0"/>
            </a:br>
            <a:endParaRPr lang="en-GB" dirty="0"/>
          </a:p>
        </p:txBody>
      </p:sp>
      <p:sp>
        <p:nvSpPr>
          <p:cNvPr id="7" name="Slide Number Placeholder 6"/>
          <p:cNvSpPr>
            <a:spLocks noGrp="1"/>
          </p:cNvSpPr>
          <p:nvPr>
            <p:ph type="sldNum" sz="quarter" idx="17"/>
          </p:nvPr>
        </p:nvSpPr>
        <p:spPr/>
        <p:txBody>
          <a:bodyPr/>
          <a:lstStyle/>
          <a:p>
            <a:fld id="{941BBFA0-3636-3246-B0A2-797033B22469}" type="slidenum">
              <a:rPr lang="en-US" smtClean="0"/>
              <a:pPr/>
              <a:t>2</a:t>
            </a:fld>
            <a:endParaRPr lang="en-US" dirty="0"/>
          </a:p>
        </p:txBody>
      </p:sp>
      <p:pic>
        <p:nvPicPr>
          <p:cNvPr id="9" name="Picture 2" descr="http://www.polichnitos.net/wp-content/uploads/2015/09/5f6f291d-793e-4217-a94d-40103bd40d1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2" r="11929"/>
          <a:stretch/>
        </p:blipFill>
        <p:spPr bwMode="auto">
          <a:xfrm>
            <a:off x="8969072" y="0"/>
            <a:ext cx="321975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179657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type="body" sz="quarter" idx="15"/>
          </p:nvPr>
        </p:nvSpPr>
        <p:spPr>
          <a:xfrm>
            <a:off x="1123149" y="2433587"/>
            <a:ext cx="10986304" cy="3558357"/>
          </a:xfrm>
        </p:spPr>
        <p:txBody>
          <a:bodyPr/>
          <a:lstStyle/>
          <a:p>
            <a:r>
              <a:rPr lang="en-US" dirty="0"/>
              <a:t> </a:t>
            </a:r>
          </a:p>
        </p:txBody>
      </p:sp>
      <p:sp>
        <p:nvSpPr>
          <p:cNvPr id="12" name="Text Placeholder 11"/>
          <p:cNvSpPr>
            <a:spLocks noGrp="1"/>
          </p:cNvSpPr>
          <p:nvPr>
            <p:ph type="body" sz="quarter" idx="14"/>
          </p:nvPr>
        </p:nvSpPr>
        <p:spPr>
          <a:xfrm>
            <a:off x="1973703" y="6574609"/>
            <a:ext cx="9896475" cy="218434"/>
          </a:xfrm>
        </p:spPr>
        <p:txBody>
          <a:bodyPr/>
          <a:lstStyle/>
          <a:p>
            <a:endParaRPr lang="en-US" sz="800" dirty="0"/>
          </a:p>
          <a:p>
            <a:endParaRPr lang="en-US" sz="800" dirty="0"/>
          </a:p>
          <a:p>
            <a:r>
              <a:rPr lang="es-ES" sz="800" dirty="0"/>
              <a:t>Fuente: Interna. Volúmenes de búsqueda en los sitios de Bing y Yahoo! en España, Jun-Sept 2015</a:t>
            </a:r>
            <a:endParaRPr lang="en-US" sz="800" dirty="0"/>
          </a:p>
        </p:txBody>
      </p:sp>
      <p:sp>
        <p:nvSpPr>
          <p:cNvPr id="18" name="TextBox 17"/>
          <p:cNvSpPr txBox="1"/>
          <p:nvPr/>
        </p:nvSpPr>
        <p:spPr>
          <a:xfrm>
            <a:off x="4303141" y="4171313"/>
            <a:ext cx="1641959" cy="734047"/>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Flights: 24%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Info: 22%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Lodging: 14%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Car Hire: 12%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Trains: 4%</a:t>
            </a:r>
          </a:p>
        </p:txBody>
      </p:sp>
      <p:sp>
        <p:nvSpPr>
          <p:cNvPr id="10" name="Title 4"/>
          <p:cNvSpPr txBox="1">
            <a:spLocks/>
          </p:cNvSpPr>
          <p:nvPr/>
        </p:nvSpPr>
        <p:spPr>
          <a:xfrm>
            <a:off x="526473" y="343273"/>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Audiencia del vertical viajes en verano</a:t>
            </a:r>
          </a:p>
        </p:txBody>
      </p:sp>
      <p:sp>
        <p:nvSpPr>
          <p:cNvPr id="11" name="TextBox 10"/>
          <p:cNvSpPr txBox="1"/>
          <p:nvPr/>
        </p:nvSpPr>
        <p:spPr>
          <a:xfrm>
            <a:off x="526473" y="1022330"/>
            <a:ext cx="11161272" cy="583987"/>
          </a:xfrm>
          <a:prstGeom prst="rect">
            <a:avLst/>
          </a:prstGeom>
          <a:noFill/>
        </p:spPr>
        <p:txBody>
          <a:bodyPr wrap="square" lIns="0" tIns="0" rIns="0" bIns="0" rtlCol="0">
            <a:noAutofit/>
          </a:bodyPr>
          <a:lstStyle/>
          <a:p>
            <a:r>
              <a:rPr lang="es-ES" sz="1500" dirty="0">
                <a:solidFill>
                  <a:schemeClr val="bg1"/>
                </a:solidFill>
              </a:rPr>
              <a:t>Aparte de la subcategoría alquiler de coches, las mujeres dominan las búsquedas relacionadas con viajes</a:t>
            </a:r>
            <a:endParaRPr lang="en-GB" sz="1500" dirty="0">
              <a:solidFill>
                <a:schemeClr val="bg1"/>
              </a:solidFill>
            </a:endParaRPr>
          </a:p>
          <a:p>
            <a:endParaRPr lang="en-GB" sz="1600" dirty="0">
              <a:solidFill>
                <a:schemeClr val="bg1"/>
              </a:solidFill>
            </a:endParaRPr>
          </a:p>
        </p:txBody>
      </p:sp>
      <p:sp>
        <p:nvSpPr>
          <p:cNvPr id="2" name="TextBox 1"/>
          <p:cNvSpPr txBox="1"/>
          <p:nvPr/>
        </p:nvSpPr>
        <p:spPr>
          <a:xfrm>
            <a:off x="526473" y="2105995"/>
            <a:ext cx="7084291" cy="294790"/>
          </a:xfrm>
          <a:prstGeom prst="rect">
            <a:avLst/>
          </a:prstGeom>
          <a:noFill/>
        </p:spPr>
        <p:txBody>
          <a:bodyPr wrap="square" lIns="0" tIns="0" rIns="0" bIns="0" rtlCol="0">
            <a:noAutofit/>
          </a:bodyPr>
          <a:lstStyle/>
          <a:p>
            <a:r>
              <a:rPr lang="es-ES" sz="1500" dirty="0">
                <a:solidFill>
                  <a:schemeClr val="tx1">
                    <a:lumMod val="50000"/>
                  </a:schemeClr>
                </a:solidFill>
              </a:rPr>
              <a:t>Género (Volumen de búsqueda de viaje, dividido por subcategoría, junio a sept 2015) </a:t>
            </a:r>
          </a:p>
        </p:txBody>
      </p:sp>
      <p:pic>
        <p:nvPicPr>
          <p:cNvPr id="16" name="Picture 15"/>
          <p:cNvPicPr>
            <a:picLocks noChangeAspect="1"/>
          </p:cNvPicPr>
          <p:nvPr/>
        </p:nvPicPr>
        <p:blipFill rotWithShape="1">
          <a:blip r:embed="rId2"/>
          <a:srcRect l="59771" t="23800"/>
          <a:stretch/>
        </p:blipFill>
        <p:spPr>
          <a:xfrm>
            <a:off x="1123149" y="2613819"/>
            <a:ext cx="5444676" cy="3661682"/>
          </a:xfrm>
          <a:prstGeom prst="rect">
            <a:avLst/>
          </a:prstGeom>
        </p:spPr>
      </p:pic>
      <p:pic>
        <p:nvPicPr>
          <p:cNvPr id="20" name="Picture 19"/>
          <p:cNvPicPr>
            <a:picLocks noChangeAspect="1"/>
          </p:cNvPicPr>
          <p:nvPr/>
        </p:nvPicPr>
        <p:blipFill>
          <a:blip r:embed="rId3"/>
          <a:stretch>
            <a:fillRect/>
          </a:stretch>
        </p:blipFill>
        <p:spPr>
          <a:xfrm>
            <a:off x="7682948" y="1739351"/>
            <a:ext cx="4505877" cy="5130817"/>
          </a:xfrm>
          <a:prstGeom prst="rect">
            <a:avLst/>
          </a:prstGeom>
        </p:spPr>
      </p:pic>
      <p:sp>
        <p:nvSpPr>
          <p:cNvPr id="14" name="Rectangle 13"/>
          <p:cNvSpPr/>
          <p:nvPr/>
        </p:nvSpPr>
        <p:spPr>
          <a:xfrm>
            <a:off x="1195754" y="2760785"/>
            <a:ext cx="5161084" cy="334236"/>
          </a:xfrm>
          <a:prstGeom prst="rect">
            <a:avLst/>
          </a:prstGeom>
          <a:noFill/>
          <a:ln w="15875">
            <a:solidFill>
              <a:schemeClr val="bg2"/>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IE" dirty="0">
              <a:solidFill>
                <a:schemeClr val="bg1"/>
              </a:solidFill>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264352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lum bright="70000" contrast="-70000"/>
            <a:extLst>
              <a:ext uri="{28A0092B-C50C-407E-A947-70E740481C1C}">
                <a14:useLocalDpi xmlns:a14="http://schemas.microsoft.com/office/drawing/2010/main"/>
              </a:ext>
            </a:extLst>
          </a:blip>
          <a:srcRect l="14998" r="10002" b="24483"/>
          <a:stretch/>
        </p:blipFill>
        <p:spPr>
          <a:xfrm>
            <a:off x="374424" y="11484419"/>
            <a:ext cx="12185652" cy="6903499"/>
          </a:xfrm>
          <a:prstGeom prst="rect">
            <a:avLst/>
          </a:prstGeom>
        </p:spPr>
      </p:pic>
      <p:sp>
        <p:nvSpPr>
          <p:cNvPr id="8" name="Rectangle 7"/>
          <p:cNvSpPr/>
          <p:nvPr/>
        </p:nvSpPr>
        <p:spPr>
          <a:xfrm>
            <a:off x="3164310" y="-457998"/>
            <a:ext cx="234299" cy="341543"/>
          </a:xfrm>
          <a:prstGeom prst="rect">
            <a:avLst/>
          </a:prstGeom>
        </p:spPr>
        <p:txBody>
          <a:bodyPr wrap="none">
            <a:spAutoFit/>
          </a:bodyPr>
          <a:lstStyle/>
          <a:p>
            <a:pPr>
              <a:lnSpc>
                <a:spcPct val="90000"/>
              </a:lnSpc>
              <a:spcBef>
                <a:spcPct val="20000"/>
              </a:spcBef>
              <a:buClr>
                <a:srgbClr val="A3A3A3"/>
              </a:buClr>
              <a:buSzPct val="115000"/>
            </a:pPr>
            <a:r>
              <a:rPr lang="en-GB" sz="1799" dirty="0"/>
              <a:t>.</a:t>
            </a:r>
          </a:p>
        </p:txBody>
      </p:sp>
      <p:pic>
        <p:nvPicPr>
          <p:cNvPr id="7" name="Image 5"/>
          <p:cNvPicPr>
            <a:picLocks noChangeAspect="1"/>
          </p:cNvPicPr>
          <p:nvPr/>
        </p:nvPicPr>
        <p:blipFill>
          <a:blip r:embed="rId4"/>
          <a:stretch>
            <a:fillRect/>
          </a:stretch>
        </p:blipFill>
        <p:spPr>
          <a:xfrm>
            <a:off x="5040" y="0"/>
            <a:ext cx="12186960" cy="6858594"/>
          </a:xfrm>
          <a:prstGeom prst="rect">
            <a:avLst/>
          </a:prstGeom>
        </p:spPr>
      </p:pic>
      <p:sp>
        <p:nvSpPr>
          <p:cNvPr id="9" name="Rectangle 8"/>
          <p:cNvSpPr/>
          <p:nvPr/>
        </p:nvSpPr>
        <p:spPr>
          <a:xfrm>
            <a:off x="-87922" y="0"/>
            <a:ext cx="12276748" cy="6858000"/>
          </a:xfrm>
          <a:prstGeom prst="rect">
            <a:avLst/>
          </a:prstGeom>
          <a:solidFill>
            <a:srgbClr val="000000">
              <a:alpha val="28000"/>
            </a:srgbClr>
          </a:solidFill>
        </p:spPr>
        <p:txBody>
          <a:bodyPr rtlCol="0" anchor="ctr"/>
          <a:lstStyle/>
          <a:p>
            <a:pPr algn="ctr"/>
            <a:endParaRPr lang="en-US" dirty="0"/>
          </a:p>
        </p:txBody>
      </p:sp>
      <p:pic>
        <p:nvPicPr>
          <p:cNvPr id="10" name="Picture 6"/>
          <p:cNvPicPr>
            <a:picLocks noChangeAspect="1"/>
          </p:cNvPicPr>
          <p:nvPr/>
        </p:nvPicPr>
        <p:blipFill>
          <a:blip r:embed="rId5">
            <a:extLst>
              <a:ext uri="{BEBA8EAE-BF5A-486C-A8C5-ECC9F3942E4B}">
                <a14:imgProps xmlns:a14="http://schemas.microsoft.com/office/drawing/2010/main">
                  <a14:imgLayer r:embed="rId6">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411044" y="207574"/>
            <a:ext cx="1912851" cy="989759"/>
          </a:xfrm>
          <a:prstGeom prst="rect">
            <a:avLst/>
          </a:prstGeom>
        </p:spPr>
      </p:pic>
      <p:sp>
        <p:nvSpPr>
          <p:cNvPr id="11" name="Text Placeholder 7"/>
          <p:cNvSpPr txBox="1">
            <a:spLocks/>
          </p:cNvSpPr>
          <p:nvPr/>
        </p:nvSpPr>
        <p:spPr>
          <a:xfrm>
            <a:off x="480200" y="1666163"/>
            <a:ext cx="11574462" cy="4267199"/>
          </a:xfrm>
        </p:spPr>
        <p:txBody>
          <a:bodyPr>
            <a:noAutofit/>
          </a:bodyPr>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9725" lvl="1" indent="0">
              <a:buNone/>
            </a:pPr>
            <a:r>
              <a:rPr lang="es-ES" sz="5000" b="1" dirty="0">
                <a:solidFill>
                  <a:schemeClr val="bg1"/>
                </a:solidFill>
              </a:rPr>
              <a:t>Consejos de Optimización</a:t>
            </a:r>
          </a:p>
        </p:txBody>
      </p:sp>
    </p:spTree>
    <p:extLst>
      <p:ext uri="{BB962C8B-B14F-4D97-AF65-F5344CB8AC3E}">
        <p14:creationId xmlns:p14="http://schemas.microsoft.com/office/powerpoint/2010/main" val="4001781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solidFill>
                  <a:schemeClr val="bg1"/>
                </a:solidFill>
              </a:rPr>
              <a:t> </a:t>
            </a:r>
          </a:p>
        </p:txBody>
      </p:sp>
      <p:sp>
        <p:nvSpPr>
          <p:cNvPr id="4" name="Title 3"/>
          <p:cNvSpPr>
            <a:spLocks noGrp="1"/>
          </p:cNvSpPr>
          <p:nvPr>
            <p:ph type="title"/>
          </p:nvPr>
        </p:nvSpPr>
        <p:spPr/>
        <p:txBody>
          <a:bodyPr/>
          <a:lstStyle/>
          <a:p>
            <a:r>
              <a:rPr lang="en-US" dirty="0">
                <a:solidFill>
                  <a:schemeClr val="bg1"/>
                </a:solidFill>
              </a:rPr>
              <a:t> </a:t>
            </a:r>
          </a:p>
        </p:txBody>
      </p:sp>
      <p:sp>
        <p:nvSpPr>
          <p:cNvPr id="25" name="Rectangle 24"/>
          <p:cNvSpPr/>
          <p:nvPr/>
        </p:nvSpPr>
        <p:spPr>
          <a:xfrm>
            <a:off x="0" y="-1456"/>
            <a:ext cx="121888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sp>
        <p:nvSpPr>
          <p:cNvPr id="22" name="Title 4"/>
          <p:cNvSpPr txBox="1">
            <a:spLocks/>
          </p:cNvSpPr>
          <p:nvPr/>
        </p:nvSpPr>
        <p:spPr>
          <a:xfrm>
            <a:off x="449703" y="252053"/>
            <a:ext cx="9896474" cy="517854"/>
          </a:xfrm>
          <a:prstGeom prst="rect">
            <a:avLst/>
          </a:prstGeom>
        </p:spPr>
        <p:txBody>
          <a:bodyPr vert="horz" lIns="0" tIns="0" rIns="0" bIns="0" rtlCol="0"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s-ES" sz="2800" b="1" dirty="0">
                <a:solidFill>
                  <a:schemeClr val="bg1"/>
                </a:solidFill>
              </a:rPr>
              <a:t>CTR promedio en base al número de Extensiones de anuncio activas</a:t>
            </a:r>
            <a:endParaRPr lang="en-GB" sz="2800" b="1" dirty="0">
              <a:solidFill>
                <a:schemeClr val="bg1"/>
              </a:solidFill>
            </a:endParaRPr>
          </a:p>
        </p:txBody>
      </p:sp>
      <p:sp>
        <p:nvSpPr>
          <p:cNvPr id="28" name="Text Placeholder 2"/>
          <p:cNvSpPr>
            <a:spLocks noGrp="1"/>
          </p:cNvSpPr>
          <p:nvPr>
            <p:ph type="body" sz="quarter" idx="14"/>
          </p:nvPr>
        </p:nvSpPr>
        <p:spPr>
          <a:xfrm>
            <a:off x="3665318" y="6566361"/>
            <a:ext cx="8178905" cy="218434"/>
          </a:xfrm>
        </p:spPr>
        <p:txBody>
          <a:bodyPr/>
          <a:lstStyle/>
          <a:p>
            <a:r>
              <a:rPr lang="es-ES" sz="900" dirty="0"/>
              <a:t>Fuente: Interna. Análisis de extensiones de anuncio en el vertical de Viaje en los sitios de Bing y </a:t>
            </a:r>
            <a:r>
              <a:rPr lang="es-ES" sz="900" dirty="0" err="1"/>
              <a:t>Yahoo</a:t>
            </a:r>
            <a:r>
              <a:rPr lang="es-ES" sz="900" dirty="0"/>
              <a:t>!, Marzo 2016.</a:t>
            </a:r>
            <a:endParaRPr lang="en-GB" sz="900" dirty="0"/>
          </a:p>
        </p:txBody>
      </p:sp>
      <p:sp>
        <p:nvSpPr>
          <p:cNvPr id="12" name="Freeform 616"/>
          <p:cNvSpPr>
            <a:spLocks noEditPoints="1"/>
          </p:cNvSpPr>
          <p:nvPr/>
        </p:nvSpPr>
        <p:spPr bwMode="auto">
          <a:xfrm>
            <a:off x="2977837" y="2347022"/>
            <a:ext cx="893039" cy="1072755"/>
          </a:xfrm>
          <a:custGeom>
            <a:avLst/>
            <a:gdLst>
              <a:gd name="T0" fmla="*/ 259 w 305"/>
              <a:gd name="T1" fmla="*/ 222 h 268"/>
              <a:gd name="T2" fmla="*/ 259 w 305"/>
              <a:gd name="T3" fmla="*/ 222 h 268"/>
              <a:gd name="T4" fmla="*/ 305 w 305"/>
              <a:gd name="T5" fmla="*/ 268 h 268"/>
              <a:gd name="T6" fmla="*/ 0 w 305"/>
              <a:gd name="T7" fmla="*/ 268 h 268"/>
              <a:gd name="T8" fmla="*/ 41 w 305"/>
              <a:gd name="T9" fmla="*/ 222 h 268"/>
              <a:gd name="T10" fmla="*/ 259 w 305"/>
              <a:gd name="T11" fmla="*/ 222 h 268"/>
              <a:gd name="T12" fmla="*/ 70 w 305"/>
              <a:gd name="T13" fmla="*/ 203 h 268"/>
              <a:gd name="T14" fmla="*/ 70 w 305"/>
              <a:gd name="T15" fmla="*/ 208 h 268"/>
              <a:gd name="T16" fmla="*/ 235 w 305"/>
              <a:gd name="T17" fmla="*/ 208 h 268"/>
              <a:gd name="T18" fmla="*/ 235 w 305"/>
              <a:gd name="T19" fmla="*/ 203 h 268"/>
              <a:gd name="T20" fmla="*/ 70 w 305"/>
              <a:gd name="T21" fmla="*/ 203 h 268"/>
              <a:gd name="T22" fmla="*/ 23 w 305"/>
              <a:gd name="T23" fmla="*/ 15 h 268"/>
              <a:gd name="T24" fmla="*/ 285 w 305"/>
              <a:gd name="T25" fmla="*/ 15 h 268"/>
              <a:gd name="T26" fmla="*/ 285 w 305"/>
              <a:gd name="T27" fmla="*/ 152 h 268"/>
              <a:gd name="T28" fmla="*/ 184 w 305"/>
              <a:gd name="T29" fmla="*/ 152 h 268"/>
              <a:gd name="T30" fmla="*/ 120 w 305"/>
              <a:gd name="T31" fmla="*/ 152 h 268"/>
              <a:gd name="T32" fmla="*/ 23 w 305"/>
              <a:gd name="T33" fmla="*/ 152 h 268"/>
              <a:gd name="T34" fmla="*/ 23 w 305"/>
              <a:gd name="T35" fmla="*/ 15 h 268"/>
              <a:gd name="T36" fmla="*/ 153 w 305"/>
              <a:gd name="T37" fmla="*/ 3 h 268"/>
              <a:gd name="T38" fmla="*/ 157 w 305"/>
              <a:gd name="T39" fmla="*/ 7 h 268"/>
              <a:gd name="T40" fmla="*/ 153 w 305"/>
              <a:gd name="T41" fmla="*/ 10 h 268"/>
              <a:gd name="T42" fmla="*/ 149 w 305"/>
              <a:gd name="T43" fmla="*/ 7 h 268"/>
              <a:gd name="T44" fmla="*/ 153 w 305"/>
              <a:gd name="T45" fmla="*/ 3 h 268"/>
              <a:gd name="T46" fmla="*/ 23 w 305"/>
              <a:gd name="T47" fmla="*/ 0 h 268"/>
              <a:gd name="T48" fmla="*/ 7 w 305"/>
              <a:gd name="T49" fmla="*/ 15 h 268"/>
              <a:gd name="T50" fmla="*/ 7 w 305"/>
              <a:gd name="T51" fmla="*/ 152 h 268"/>
              <a:gd name="T52" fmla="*/ 23 w 305"/>
              <a:gd name="T53" fmla="*/ 169 h 268"/>
              <a:gd name="T54" fmla="*/ 107 w 305"/>
              <a:gd name="T55" fmla="*/ 169 h 268"/>
              <a:gd name="T56" fmla="*/ 120 w 305"/>
              <a:gd name="T57" fmla="*/ 169 h 268"/>
              <a:gd name="T58" fmla="*/ 120 w 305"/>
              <a:gd name="T59" fmla="*/ 179 h 268"/>
              <a:gd name="T60" fmla="*/ 120 w 305"/>
              <a:gd name="T61" fmla="*/ 186 h 268"/>
              <a:gd name="T62" fmla="*/ 84 w 305"/>
              <a:gd name="T63" fmla="*/ 186 h 268"/>
              <a:gd name="T64" fmla="*/ 70 w 305"/>
              <a:gd name="T65" fmla="*/ 203 h 268"/>
              <a:gd name="T66" fmla="*/ 235 w 305"/>
              <a:gd name="T67" fmla="*/ 203 h 268"/>
              <a:gd name="T68" fmla="*/ 222 w 305"/>
              <a:gd name="T69" fmla="*/ 186 h 268"/>
              <a:gd name="T70" fmla="*/ 184 w 305"/>
              <a:gd name="T71" fmla="*/ 186 h 268"/>
              <a:gd name="T72" fmla="*/ 184 w 305"/>
              <a:gd name="T73" fmla="*/ 179 h 268"/>
              <a:gd name="T74" fmla="*/ 184 w 305"/>
              <a:gd name="T75" fmla="*/ 169 h 268"/>
              <a:gd name="T76" fmla="*/ 196 w 305"/>
              <a:gd name="T77" fmla="*/ 169 h 268"/>
              <a:gd name="T78" fmla="*/ 281 w 305"/>
              <a:gd name="T79" fmla="*/ 169 h 268"/>
              <a:gd name="T80" fmla="*/ 299 w 305"/>
              <a:gd name="T81" fmla="*/ 152 h 268"/>
              <a:gd name="T82" fmla="*/ 299 w 305"/>
              <a:gd name="T83" fmla="*/ 15 h 268"/>
              <a:gd name="T84" fmla="*/ 281 w 305"/>
              <a:gd name="T85" fmla="*/ 0 h 268"/>
              <a:gd name="T86" fmla="*/ 23 w 305"/>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5" h="268">
                <a:moveTo>
                  <a:pt x="259" y="222"/>
                </a:moveTo>
                <a:cubicBezTo>
                  <a:pt x="259" y="222"/>
                  <a:pt x="259" y="222"/>
                  <a:pt x="259" y="222"/>
                </a:cubicBezTo>
                <a:cubicBezTo>
                  <a:pt x="305" y="268"/>
                  <a:pt x="305" y="268"/>
                  <a:pt x="305" y="268"/>
                </a:cubicBezTo>
                <a:cubicBezTo>
                  <a:pt x="0" y="268"/>
                  <a:pt x="0" y="268"/>
                  <a:pt x="0" y="268"/>
                </a:cubicBezTo>
                <a:cubicBezTo>
                  <a:pt x="41" y="222"/>
                  <a:pt x="41" y="222"/>
                  <a:pt x="41" y="222"/>
                </a:cubicBezTo>
                <a:cubicBezTo>
                  <a:pt x="259" y="222"/>
                  <a:pt x="259" y="222"/>
                  <a:pt x="259" y="222"/>
                </a:cubicBezTo>
                <a:close/>
                <a:moveTo>
                  <a:pt x="70" y="203"/>
                </a:moveTo>
                <a:cubicBezTo>
                  <a:pt x="70" y="208"/>
                  <a:pt x="70" y="208"/>
                  <a:pt x="70" y="208"/>
                </a:cubicBezTo>
                <a:cubicBezTo>
                  <a:pt x="235" y="208"/>
                  <a:pt x="235" y="208"/>
                  <a:pt x="235" y="208"/>
                </a:cubicBezTo>
                <a:cubicBezTo>
                  <a:pt x="235" y="203"/>
                  <a:pt x="235" y="203"/>
                  <a:pt x="235" y="203"/>
                </a:cubicBezTo>
                <a:cubicBezTo>
                  <a:pt x="70" y="203"/>
                  <a:pt x="70" y="203"/>
                  <a:pt x="70" y="203"/>
                </a:cubicBezTo>
                <a:close/>
                <a:moveTo>
                  <a:pt x="23" y="15"/>
                </a:moveTo>
                <a:cubicBezTo>
                  <a:pt x="285" y="15"/>
                  <a:pt x="285" y="15"/>
                  <a:pt x="285" y="15"/>
                </a:cubicBezTo>
                <a:cubicBezTo>
                  <a:pt x="285" y="152"/>
                  <a:pt x="285" y="152"/>
                  <a:pt x="285" y="152"/>
                </a:cubicBezTo>
                <a:cubicBezTo>
                  <a:pt x="184" y="152"/>
                  <a:pt x="184" y="152"/>
                  <a:pt x="184" y="152"/>
                </a:cubicBezTo>
                <a:cubicBezTo>
                  <a:pt x="120" y="152"/>
                  <a:pt x="120" y="152"/>
                  <a:pt x="120" y="152"/>
                </a:cubicBezTo>
                <a:cubicBezTo>
                  <a:pt x="23" y="152"/>
                  <a:pt x="23" y="152"/>
                  <a:pt x="23" y="152"/>
                </a:cubicBezTo>
                <a:cubicBezTo>
                  <a:pt x="23" y="15"/>
                  <a:pt x="23" y="15"/>
                  <a:pt x="23" y="15"/>
                </a:cubicBezTo>
                <a:close/>
                <a:moveTo>
                  <a:pt x="153" y="3"/>
                </a:moveTo>
                <a:cubicBezTo>
                  <a:pt x="155" y="3"/>
                  <a:pt x="157" y="5"/>
                  <a:pt x="157" y="7"/>
                </a:cubicBezTo>
                <a:cubicBezTo>
                  <a:pt x="157" y="9"/>
                  <a:pt x="155" y="10"/>
                  <a:pt x="153" y="10"/>
                </a:cubicBezTo>
                <a:cubicBezTo>
                  <a:pt x="151" y="10"/>
                  <a:pt x="149" y="9"/>
                  <a:pt x="149" y="7"/>
                </a:cubicBezTo>
                <a:cubicBezTo>
                  <a:pt x="149" y="5"/>
                  <a:pt x="151" y="3"/>
                  <a:pt x="153" y="3"/>
                </a:cubicBezTo>
                <a:close/>
                <a:moveTo>
                  <a:pt x="23" y="0"/>
                </a:moveTo>
                <a:cubicBezTo>
                  <a:pt x="14" y="0"/>
                  <a:pt x="7" y="7"/>
                  <a:pt x="7" y="15"/>
                </a:cubicBezTo>
                <a:cubicBezTo>
                  <a:pt x="7" y="15"/>
                  <a:pt x="7" y="15"/>
                  <a:pt x="7" y="152"/>
                </a:cubicBezTo>
                <a:cubicBezTo>
                  <a:pt x="7" y="160"/>
                  <a:pt x="14" y="169"/>
                  <a:pt x="23" y="169"/>
                </a:cubicBezTo>
                <a:cubicBezTo>
                  <a:pt x="23" y="169"/>
                  <a:pt x="23" y="169"/>
                  <a:pt x="107" y="169"/>
                </a:cubicBezTo>
                <a:cubicBezTo>
                  <a:pt x="120" y="169"/>
                  <a:pt x="120" y="169"/>
                  <a:pt x="120" y="169"/>
                </a:cubicBezTo>
                <a:cubicBezTo>
                  <a:pt x="120" y="179"/>
                  <a:pt x="120" y="179"/>
                  <a:pt x="120" y="179"/>
                </a:cubicBezTo>
                <a:cubicBezTo>
                  <a:pt x="120" y="186"/>
                  <a:pt x="120" y="186"/>
                  <a:pt x="120" y="186"/>
                </a:cubicBezTo>
                <a:cubicBezTo>
                  <a:pt x="84" y="186"/>
                  <a:pt x="84" y="186"/>
                  <a:pt x="84" y="186"/>
                </a:cubicBezTo>
                <a:cubicBezTo>
                  <a:pt x="70" y="203"/>
                  <a:pt x="70" y="203"/>
                  <a:pt x="70" y="203"/>
                </a:cubicBezTo>
                <a:cubicBezTo>
                  <a:pt x="235" y="203"/>
                  <a:pt x="235" y="203"/>
                  <a:pt x="235" y="203"/>
                </a:cubicBezTo>
                <a:cubicBezTo>
                  <a:pt x="222" y="186"/>
                  <a:pt x="222" y="186"/>
                  <a:pt x="222" y="186"/>
                </a:cubicBezTo>
                <a:cubicBezTo>
                  <a:pt x="184" y="186"/>
                  <a:pt x="184" y="186"/>
                  <a:pt x="184" y="186"/>
                </a:cubicBezTo>
                <a:cubicBezTo>
                  <a:pt x="184" y="179"/>
                  <a:pt x="184" y="179"/>
                  <a:pt x="184" y="179"/>
                </a:cubicBezTo>
                <a:cubicBezTo>
                  <a:pt x="184" y="169"/>
                  <a:pt x="184" y="169"/>
                  <a:pt x="184" y="169"/>
                </a:cubicBezTo>
                <a:cubicBezTo>
                  <a:pt x="196" y="169"/>
                  <a:pt x="196" y="169"/>
                  <a:pt x="196" y="169"/>
                </a:cubicBezTo>
                <a:cubicBezTo>
                  <a:pt x="221" y="169"/>
                  <a:pt x="249" y="169"/>
                  <a:pt x="281" y="169"/>
                </a:cubicBezTo>
                <a:cubicBezTo>
                  <a:pt x="292" y="169"/>
                  <a:pt x="299" y="160"/>
                  <a:pt x="299" y="152"/>
                </a:cubicBezTo>
                <a:cubicBezTo>
                  <a:pt x="299" y="15"/>
                  <a:pt x="299" y="15"/>
                  <a:pt x="299" y="15"/>
                </a:cubicBezTo>
                <a:cubicBezTo>
                  <a:pt x="299" y="7"/>
                  <a:pt x="292" y="0"/>
                  <a:pt x="281" y="0"/>
                </a:cubicBezTo>
                <a:cubicBezTo>
                  <a:pt x="281" y="0"/>
                  <a:pt x="281" y="0"/>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noChangeAspect="1" noEditPoints="1"/>
          </p:cNvSpPr>
          <p:nvPr/>
        </p:nvSpPr>
        <p:spPr bwMode="black">
          <a:xfrm>
            <a:off x="3207205" y="5103407"/>
            <a:ext cx="434301" cy="815443"/>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612"/>
          <p:cNvSpPr>
            <a:spLocks noEditPoints="1"/>
          </p:cNvSpPr>
          <p:nvPr/>
        </p:nvSpPr>
        <p:spPr bwMode="auto">
          <a:xfrm>
            <a:off x="2919387" y="3831086"/>
            <a:ext cx="1009940" cy="730457"/>
          </a:xfrm>
          <a:custGeom>
            <a:avLst/>
            <a:gdLst>
              <a:gd name="T0" fmla="*/ 268 w 281"/>
              <a:gd name="T1" fmla="*/ 0 h 196"/>
              <a:gd name="T2" fmla="*/ 14 w 281"/>
              <a:gd name="T3" fmla="*/ 0 h 196"/>
              <a:gd name="T4" fmla="*/ 0 w 281"/>
              <a:gd name="T5" fmla="*/ 14 h 196"/>
              <a:gd name="T6" fmla="*/ 0 w 281"/>
              <a:gd name="T7" fmla="*/ 182 h 196"/>
              <a:gd name="T8" fmla="*/ 14 w 281"/>
              <a:gd name="T9" fmla="*/ 196 h 196"/>
              <a:gd name="T10" fmla="*/ 268 w 281"/>
              <a:gd name="T11" fmla="*/ 196 h 196"/>
              <a:gd name="T12" fmla="*/ 281 w 281"/>
              <a:gd name="T13" fmla="*/ 182 h 196"/>
              <a:gd name="T14" fmla="*/ 281 w 281"/>
              <a:gd name="T15" fmla="*/ 14 h 196"/>
              <a:gd name="T16" fmla="*/ 268 w 281"/>
              <a:gd name="T17" fmla="*/ 0 h 196"/>
              <a:gd name="T18" fmla="*/ 141 w 281"/>
              <a:gd name="T19" fmla="*/ 5 h 196"/>
              <a:gd name="T20" fmla="*/ 144 w 281"/>
              <a:gd name="T21" fmla="*/ 8 h 196"/>
              <a:gd name="T22" fmla="*/ 141 w 281"/>
              <a:gd name="T23" fmla="*/ 11 h 196"/>
              <a:gd name="T24" fmla="*/ 137 w 281"/>
              <a:gd name="T25" fmla="*/ 8 h 196"/>
              <a:gd name="T26" fmla="*/ 141 w 281"/>
              <a:gd name="T27" fmla="*/ 5 h 196"/>
              <a:gd name="T28" fmla="*/ 141 w 281"/>
              <a:gd name="T29" fmla="*/ 190 h 196"/>
              <a:gd name="T30" fmla="*/ 134 w 281"/>
              <a:gd name="T31" fmla="*/ 184 h 196"/>
              <a:gd name="T32" fmla="*/ 141 w 281"/>
              <a:gd name="T33" fmla="*/ 178 h 196"/>
              <a:gd name="T34" fmla="*/ 147 w 281"/>
              <a:gd name="T35" fmla="*/ 184 h 196"/>
              <a:gd name="T36" fmla="*/ 141 w 281"/>
              <a:gd name="T37" fmla="*/ 190 h 196"/>
              <a:gd name="T38" fmla="*/ 266 w 281"/>
              <a:gd name="T39" fmla="*/ 174 h 196"/>
              <a:gd name="T40" fmla="*/ 16 w 281"/>
              <a:gd name="T41" fmla="*/ 174 h 196"/>
              <a:gd name="T42" fmla="*/ 16 w 281"/>
              <a:gd name="T43" fmla="*/ 16 h 196"/>
              <a:gd name="T44" fmla="*/ 266 w 281"/>
              <a:gd name="T45" fmla="*/ 16 h 196"/>
              <a:gd name="T46" fmla="*/ 266 w 281"/>
              <a:gd name="T47" fmla="*/ 174 h 196"/>
              <a:gd name="T48" fmla="*/ 266 w 281"/>
              <a:gd name="T49" fmla="*/ 17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1" h="196">
                <a:moveTo>
                  <a:pt x="268" y="0"/>
                </a:moveTo>
                <a:cubicBezTo>
                  <a:pt x="14" y="0"/>
                  <a:pt x="14" y="0"/>
                  <a:pt x="14" y="0"/>
                </a:cubicBezTo>
                <a:cubicBezTo>
                  <a:pt x="6" y="0"/>
                  <a:pt x="0" y="6"/>
                  <a:pt x="0" y="14"/>
                </a:cubicBezTo>
                <a:cubicBezTo>
                  <a:pt x="0" y="182"/>
                  <a:pt x="0" y="182"/>
                  <a:pt x="0" y="182"/>
                </a:cubicBezTo>
                <a:cubicBezTo>
                  <a:pt x="0" y="189"/>
                  <a:pt x="6" y="196"/>
                  <a:pt x="14" y="196"/>
                </a:cubicBezTo>
                <a:cubicBezTo>
                  <a:pt x="268" y="196"/>
                  <a:pt x="268" y="196"/>
                  <a:pt x="268" y="196"/>
                </a:cubicBezTo>
                <a:cubicBezTo>
                  <a:pt x="275" y="196"/>
                  <a:pt x="281" y="189"/>
                  <a:pt x="281" y="182"/>
                </a:cubicBezTo>
                <a:cubicBezTo>
                  <a:pt x="281" y="14"/>
                  <a:pt x="281" y="14"/>
                  <a:pt x="281" y="14"/>
                </a:cubicBezTo>
                <a:cubicBezTo>
                  <a:pt x="281" y="6"/>
                  <a:pt x="275" y="0"/>
                  <a:pt x="268" y="0"/>
                </a:cubicBezTo>
                <a:close/>
                <a:moveTo>
                  <a:pt x="141" y="5"/>
                </a:moveTo>
                <a:cubicBezTo>
                  <a:pt x="142" y="5"/>
                  <a:pt x="144" y="6"/>
                  <a:pt x="144" y="8"/>
                </a:cubicBezTo>
                <a:cubicBezTo>
                  <a:pt x="144" y="9"/>
                  <a:pt x="142" y="11"/>
                  <a:pt x="141" y="11"/>
                </a:cubicBezTo>
                <a:cubicBezTo>
                  <a:pt x="139" y="11"/>
                  <a:pt x="137" y="9"/>
                  <a:pt x="137" y="8"/>
                </a:cubicBezTo>
                <a:cubicBezTo>
                  <a:pt x="137" y="6"/>
                  <a:pt x="139" y="5"/>
                  <a:pt x="141" y="5"/>
                </a:cubicBezTo>
                <a:close/>
                <a:moveTo>
                  <a:pt x="141" y="190"/>
                </a:moveTo>
                <a:cubicBezTo>
                  <a:pt x="137" y="190"/>
                  <a:pt x="134" y="188"/>
                  <a:pt x="134" y="184"/>
                </a:cubicBezTo>
                <a:cubicBezTo>
                  <a:pt x="134" y="181"/>
                  <a:pt x="137" y="178"/>
                  <a:pt x="141" y="178"/>
                </a:cubicBezTo>
                <a:cubicBezTo>
                  <a:pt x="144" y="178"/>
                  <a:pt x="147" y="181"/>
                  <a:pt x="147" y="184"/>
                </a:cubicBezTo>
                <a:cubicBezTo>
                  <a:pt x="147" y="188"/>
                  <a:pt x="144" y="190"/>
                  <a:pt x="141" y="190"/>
                </a:cubicBezTo>
                <a:close/>
                <a:moveTo>
                  <a:pt x="266" y="174"/>
                </a:moveTo>
                <a:cubicBezTo>
                  <a:pt x="16" y="174"/>
                  <a:pt x="16" y="174"/>
                  <a:pt x="16" y="174"/>
                </a:cubicBezTo>
                <a:cubicBezTo>
                  <a:pt x="16" y="16"/>
                  <a:pt x="16" y="16"/>
                  <a:pt x="16" y="16"/>
                </a:cubicBezTo>
                <a:cubicBezTo>
                  <a:pt x="266" y="16"/>
                  <a:pt x="266" y="16"/>
                  <a:pt x="266" y="16"/>
                </a:cubicBezTo>
                <a:cubicBezTo>
                  <a:pt x="266" y="174"/>
                  <a:pt x="266" y="174"/>
                  <a:pt x="266" y="174"/>
                </a:cubicBezTo>
                <a:cubicBezTo>
                  <a:pt x="266" y="174"/>
                  <a:pt x="266" y="174"/>
                  <a:pt x="266" y="1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513776" y="1203343"/>
            <a:ext cx="11161272" cy="583987"/>
          </a:xfrm>
          <a:prstGeom prst="rect">
            <a:avLst/>
          </a:prstGeom>
          <a:noFill/>
        </p:spPr>
        <p:txBody>
          <a:bodyPr wrap="square" lIns="0" tIns="0" rIns="0" bIns="0" rtlCol="0">
            <a:noAutofit/>
          </a:bodyPr>
          <a:lstStyle/>
          <a:p>
            <a:r>
              <a:rPr lang="es-ES" sz="1400" dirty="0">
                <a:solidFill>
                  <a:schemeClr val="bg1"/>
                </a:solidFill>
              </a:rPr>
              <a:t>Los anuncios con Extensiones implementadas obtienen mejor performance que aquellos que no los tienen.</a:t>
            </a:r>
          </a:p>
        </p:txBody>
      </p:sp>
      <p:graphicFrame>
        <p:nvGraphicFramePr>
          <p:cNvPr id="18" name="Chart 17"/>
          <p:cNvGraphicFramePr>
            <a:graphicFrameLocks/>
          </p:cNvGraphicFramePr>
          <p:nvPr>
            <p:extLst>
              <p:ext uri="{D42A27DB-BD31-4B8C-83A1-F6EECF244321}">
                <p14:modId xmlns:p14="http://schemas.microsoft.com/office/powerpoint/2010/main" val="3718663289"/>
              </p:ext>
            </p:extLst>
          </p:nvPr>
        </p:nvGraphicFramePr>
        <p:xfrm>
          <a:off x="762001" y="1871390"/>
          <a:ext cx="10696574" cy="42836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278400937"/>
              </p:ext>
            </p:extLst>
          </p:nvPr>
        </p:nvGraphicFramePr>
        <p:xfrm>
          <a:off x="8784949" y="2037389"/>
          <a:ext cx="2505075" cy="1257300"/>
        </p:xfrm>
        <a:graphic>
          <a:graphicData uri="http://schemas.openxmlformats.org/drawingml/2006/table">
            <a:tbl>
              <a:tblPr>
                <a:tableStyleId>{5C22544A-7EE6-4342-B048-85BDC9FD1C3A}</a:tableStyleId>
              </a:tblPr>
              <a:tblGrid>
                <a:gridCol w="2505075">
                  <a:extLst>
                    <a:ext uri="{9D8B030D-6E8A-4147-A177-3AD203B41FA5}">
                      <a16:colId xmlns:a16="http://schemas.microsoft.com/office/drawing/2014/main" val="2379749461"/>
                    </a:ext>
                  </a:extLst>
                </a:gridCol>
              </a:tblGrid>
              <a:tr h="190500">
                <a:tc>
                  <a:txBody>
                    <a:bodyPr/>
                    <a:lstStyle/>
                    <a:p>
                      <a:pPr algn="l" rtl="0" fontAlgn="ctr"/>
                      <a:r>
                        <a:rPr lang="en-IE" sz="1600" u="sng" strike="noStrike" dirty="0" err="1">
                          <a:solidFill>
                            <a:schemeClr val="bg1"/>
                          </a:solidFill>
                          <a:effectLst/>
                        </a:rPr>
                        <a:t>Leyenda</a:t>
                      </a:r>
                      <a:endParaRPr lang="en-IE" sz="1600" b="0" i="0" u="sng" strike="noStrike" dirty="0">
                        <a:solidFill>
                          <a:schemeClr val="bg1"/>
                        </a:solidFill>
                        <a:effectLst/>
                        <a:latin typeface="Segoe UI" panose="020B05020402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22327172"/>
                  </a:ext>
                </a:extLst>
              </a:tr>
              <a:tr h="190500">
                <a:tc>
                  <a:txBody>
                    <a:bodyPr/>
                    <a:lstStyle/>
                    <a:p>
                      <a:pPr algn="l" rtl="0" fontAlgn="ctr"/>
                      <a:r>
                        <a:rPr lang="en-IE" sz="1600" u="none" strike="noStrike">
                          <a:solidFill>
                            <a:schemeClr val="bg1"/>
                          </a:solidFill>
                          <a:effectLst/>
                        </a:rPr>
                        <a:t>ESL = Enhanced Site Links</a:t>
                      </a:r>
                      <a:endParaRPr lang="en-IE" sz="1600" b="0" i="0" u="none" strike="noStrike">
                        <a:solidFill>
                          <a:schemeClr val="bg1"/>
                        </a:solidFill>
                        <a:effectLst/>
                        <a:latin typeface="Segoe UI" panose="020B05020402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80380052"/>
                  </a:ext>
                </a:extLst>
              </a:tr>
              <a:tr h="190500">
                <a:tc>
                  <a:txBody>
                    <a:bodyPr/>
                    <a:lstStyle/>
                    <a:p>
                      <a:pPr algn="l" rtl="0" fontAlgn="ctr"/>
                      <a:r>
                        <a:rPr lang="en-IE" sz="1600" u="none" strike="noStrike" dirty="0">
                          <a:solidFill>
                            <a:schemeClr val="bg1"/>
                          </a:solidFill>
                          <a:effectLst/>
                        </a:rPr>
                        <a:t>SL = Site Links</a:t>
                      </a:r>
                      <a:endParaRPr lang="en-IE" sz="1600" b="0" i="0" u="none" strike="noStrike" dirty="0">
                        <a:solidFill>
                          <a:schemeClr val="bg1"/>
                        </a:solidFill>
                        <a:effectLst/>
                        <a:latin typeface="Segoe UI" panose="020B05020402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1438819"/>
                  </a:ext>
                </a:extLst>
              </a:tr>
              <a:tr h="190500">
                <a:tc>
                  <a:txBody>
                    <a:bodyPr/>
                    <a:lstStyle/>
                    <a:p>
                      <a:pPr algn="l" rtl="0" fontAlgn="ctr"/>
                      <a:r>
                        <a:rPr lang="en-IE" sz="1600" u="none" strike="noStrike">
                          <a:solidFill>
                            <a:schemeClr val="bg1"/>
                          </a:solidFill>
                          <a:effectLst/>
                        </a:rPr>
                        <a:t>LEX = Location Extensions</a:t>
                      </a:r>
                      <a:endParaRPr lang="en-IE" sz="1600" b="0" i="0" u="none" strike="noStrike">
                        <a:solidFill>
                          <a:schemeClr val="bg1"/>
                        </a:solidFill>
                        <a:effectLst/>
                        <a:latin typeface="Segoe UI" panose="020B05020402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81207480"/>
                  </a:ext>
                </a:extLst>
              </a:tr>
              <a:tr h="190500">
                <a:tc>
                  <a:txBody>
                    <a:bodyPr/>
                    <a:lstStyle/>
                    <a:p>
                      <a:pPr algn="l" rtl="0" fontAlgn="ctr"/>
                      <a:r>
                        <a:rPr lang="en-IE" sz="1600" u="none" strike="noStrike" dirty="0">
                          <a:solidFill>
                            <a:schemeClr val="bg1"/>
                          </a:solidFill>
                          <a:effectLst/>
                        </a:rPr>
                        <a:t>CEX = Call Extensions</a:t>
                      </a:r>
                      <a:endParaRPr lang="en-IE" sz="1600" b="0" i="0" u="none" strike="noStrike" dirty="0">
                        <a:solidFill>
                          <a:schemeClr val="bg1"/>
                        </a:solidFill>
                        <a:effectLst/>
                        <a:latin typeface="Segoe UI" panose="020B05020402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91252549"/>
                  </a:ext>
                </a:extLst>
              </a:tr>
            </a:tbl>
          </a:graphicData>
        </a:graphic>
      </p:graphicFrame>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27191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lum bright="70000" contrast="-70000"/>
            <a:extLst>
              <a:ext uri="{28A0092B-C50C-407E-A947-70E740481C1C}">
                <a14:useLocalDpi xmlns:a14="http://schemas.microsoft.com/office/drawing/2010/main"/>
              </a:ext>
            </a:extLst>
          </a:blip>
          <a:srcRect l="14998" r="10002" b="24483"/>
          <a:stretch/>
        </p:blipFill>
        <p:spPr>
          <a:xfrm>
            <a:off x="374424" y="11484419"/>
            <a:ext cx="12185652" cy="6903499"/>
          </a:xfrm>
          <a:prstGeom prst="rect">
            <a:avLst/>
          </a:prstGeom>
        </p:spPr>
      </p:pic>
      <p:sp>
        <p:nvSpPr>
          <p:cNvPr id="8" name="Rectangle 7"/>
          <p:cNvSpPr/>
          <p:nvPr/>
        </p:nvSpPr>
        <p:spPr>
          <a:xfrm>
            <a:off x="3164310" y="-457998"/>
            <a:ext cx="234299" cy="341543"/>
          </a:xfrm>
          <a:prstGeom prst="rect">
            <a:avLst/>
          </a:prstGeom>
        </p:spPr>
        <p:txBody>
          <a:bodyPr wrap="none">
            <a:spAutoFit/>
          </a:bodyPr>
          <a:lstStyle/>
          <a:p>
            <a:pPr>
              <a:lnSpc>
                <a:spcPct val="90000"/>
              </a:lnSpc>
              <a:spcBef>
                <a:spcPct val="20000"/>
              </a:spcBef>
              <a:buClr>
                <a:srgbClr val="A3A3A3"/>
              </a:buClr>
              <a:buSzPct val="115000"/>
            </a:pPr>
            <a:r>
              <a:rPr lang="en-GB" sz="1799" dirty="0"/>
              <a:t>.</a:t>
            </a:r>
          </a:p>
        </p:txBody>
      </p:sp>
      <p:sp>
        <p:nvSpPr>
          <p:cNvPr id="38" name="Rectangle 37"/>
          <p:cNvSpPr/>
          <p:nvPr/>
        </p:nvSpPr>
        <p:spPr>
          <a:xfrm>
            <a:off x="0" y="-1455"/>
            <a:ext cx="12188825" cy="1049080"/>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sp>
        <p:nvSpPr>
          <p:cNvPr id="14" name="Title 4"/>
          <p:cNvSpPr txBox="1">
            <a:spLocks/>
          </p:cNvSpPr>
          <p:nvPr/>
        </p:nvSpPr>
        <p:spPr>
          <a:xfrm>
            <a:off x="457070" y="281053"/>
            <a:ext cx="5637342" cy="446451"/>
          </a:xfrm>
          <a:prstGeom prst="rect">
            <a:avLst/>
          </a:prstGeom>
          <a:noFill/>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chemeClr val="bg1"/>
                </a:solidFill>
                <a:latin typeface="Segoe UI Light" panose="020B0502040204020203" pitchFamily="34" charset="0"/>
                <a:cs typeface="Segoe UI Light" panose="020B0502040204020203" pitchFamily="34" charset="0"/>
              </a:rPr>
              <a:t>Consejos</a:t>
            </a:r>
            <a:r>
              <a:rPr lang="en-US" sz="3200" b="1" dirty="0">
                <a:solidFill>
                  <a:schemeClr val="bg1"/>
                </a:solidFill>
                <a:latin typeface="Segoe UI Light" panose="020B0502040204020203" pitchFamily="34" charset="0"/>
                <a:cs typeface="Segoe UI Light" panose="020B0502040204020203" pitchFamily="34" charset="0"/>
              </a:rPr>
              <a:t> </a:t>
            </a:r>
            <a:r>
              <a:rPr lang="en-US" sz="3200" b="1" dirty="0" err="1">
                <a:solidFill>
                  <a:schemeClr val="bg1"/>
                </a:solidFill>
                <a:latin typeface="Segoe UI Light" panose="020B0502040204020203" pitchFamily="34" charset="0"/>
                <a:cs typeface="Segoe UI Light" panose="020B0502040204020203" pitchFamily="34" charset="0"/>
              </a:rPr>
              <a:t>editoriales</a:t>
            </a:r>
            <a:r>
              <a:rPr lang="en-US" sz="3200" b="1" dirty="0">
                <a:solidFill>
                  <a:schemeClr val="bg1"/>
                </a:solidFill>
                <a:latin typeface="Segoe UI Light" panose="020B0502040204020203" pitchFamily="34" charset="0"/>
                <a:cs typeface="Segoe UI Light" panose="020B0502040204020203" pitchFamily="34" charset="0"/>
              </a:rPr>
              <a:t> </a:t>
            </a:r>
          </a:p>
        </p:txBody>
      </p:sp>
      <p:sp>
        <p:nvSpPr>
          <p:cNvPr id="17" name="Title 4"/>
          <p:cNvSpPr txBox="1">
            <a:spLocks/>
          </p:cNvSpPr>
          <p:nvPr/>
        </p:nvSpPr>
        <p:spPr>
          <a:xfrm>
            <a:off x="572720" y="1799895"/>
            <a:ext cx="2170479" cy="446451"/>
          </a:xfrm>
          <a:prstGeom prst="rect">
            <a:avLst/>
          </a:prstGeom>
          <a:noFill/>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99" b="1" dirty="0">
                <a:solidFill>
                  <a:sysClr val="windowText" lastClr="000000"/>
                </a:solidFill>
                <a:latin typeface="Segoe UI" panose="020B0502040204020203" pitchFamily="34" charset="0"/>
                <a:cs typeface="Segoe UI" panose="020B0502040204020203" pitchFamily="34" charset="0"/>
              </a:rPr>
              <a:t>Palabras Clave</a:t>
            </a:r>
          </a:p>
        </p:txBody>
      </p:sp>
      <p:sp>
        <p:nvSpPr>
          <p:cNvPr id="19" name="Title 4"/>
          <p:cNvSpPr txBox="1">
            <a:spLocks/>
          </p:cNvSpPr>
          <p:nvPr/>
        </p:nvSpPr>
        <p:spPr>
          <a:xfrm>
            <a:off x="572720" y="3611743"/>
            <a:ext cx="2364443" cy="446451"/>
          </a:xfrm>
          <a:prstGeom prst="rect">
            <a:avLst/>
          </a:prstGeom>
          <a:noFill/>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999" b="1" dirty="0">
                <a:solidFill>
                  <a:sysClr val="windowText" lastClr="000000"/>
                </a:solidFill>
                <a:latin typeface="Segoe UI" panose="020B0502040204020203" pitchFamily="34" charset="0"/>
                <a:cs typeface="Segoe UI" panose="020B0502040204020203" pitchFamily="34" charset="0"/>
              </a:rPr>
              <a:t>Copia del Anuncio</a:t>
            </a:r>
          </a:p>
        </p:txBody>
      </p:sp>
      <p:sp>
        <p:nvSpPr>
          <p:cNvPr id="21" name="Title 4"/>
          <p:cNvSpPr txBox="1">
            <a:spLocks/>
          </p:cNvSpPr>
          <p:nvPr/>
        </p:nvSpPr>
        <p:spPr>
          <a:xfrm>
            <a:off x="572721" y="5157844"/>
            <a:ext cx="2432536" cy="446451"/>
          </a:xfrm>
          <a:prstGeom prst="rect">
            <a:avLst/>
          </a:prstGeom>
          <a:noFill/>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1999" b="1" dirty="0">
                <a:solidFill>
                  <a:sysClr val="windowText" lastClr="000000"/>
                </a:solidFill>
                <a:latin typeface="Segoe UI" panose="020B0502040204020203" pitchFamily="34" charset="0"/>
                <a:cs typeface="Segoe UI" panose="020B0502040204020203" pitchFamily="34" charset="0"/>
              </a:rPr>
              <a:t>Sitio y Otro</a:t>
            </a:r>
          </a:p>
        </p:txBody>
      </p:sp>
      <p:sp>
        <p:nvSpPr>
          <p:cNvPr id="23" name="Title 4"/>
          <p:cNvSpPr txBox="1">
            <a:spLocks/>
          </p:cNvSpPr>
          <p:nvPr/>
        </p:nvSpPr>
        <p:spPr>
          <a:xfrm>
            <a:off x="339829" y="2153362"/>
            <a:ext cx="5889072" cy="1002094"/>
          </a:xfrm>
          <a:prstGeom prst="rect">
            <a:avLst/>
          </a:prstGeom>
          <a:noFill/>
        </p:spPr>
        <p:txBody>
          <a:bodyPr vert="horz" lIns="91416" tIns="45708" rIns="91416" bIns="4570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Asegúrese de que la relevancia del contenido de los anuncios a las marcas y los productos que ofrecen.</a:t>
            </a:r>
            <a:endParaRPr lang="en-GB" sz="1300" dirty="0">
              <a:solidFill>
                <a:sysClr val="windowText" lastClr="000000"/>
              </a:solidFill>
              <a:latin typeface="Segoe UI" panose="020B0502040204020203" pitchFamily="34" charset="0"/>
              <a:cs typeface="Segoe UI" panose="020B0502040204020203" pitchFamily="34" charset="0"/>
            </a:endParaRPr>
          </a:p>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Conocimiento de las diferentes directrices editoriales en cada país.   </a:t>
            </a:r>
          </a:p>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Está permitido la puja para términos de </a:t>
            </a:r>
            <a:r>
              <a:rPr lang="es-ES" sz="1300" dirty="0" err="1">
                <a:solidFill>
                  <a:sysClr val="windowText" lastClr="000000"/>
                </a:solidFill>
                <a:latin typeface="Segoe UI" panose="020B0502040204020203" pitchFamily="34" charset="0"/>
                <a:cs typeface="Segoe UI" panose="020B0502040204020203" pitchFamily="34" charset="0"/>
              </a:rPr>
              <a:t>Gambling</a:t>
            </a:r>
            <a:r>
              <a:rPr lang="es-ES" sz="1300" dirty="0">
                <a:solidFill>
                  <a:sysClr val="windowText" lastClr="000000"/>
                </a:solidFill>
                <a:latin typeface="Segoe UI" panose="020B0502040204020203" pitchFamily="34" charset="0"/>
                <a:cs typeface="Segoe UI" panose="020B0502040204020203" pitchFamily="34" charset="0"/>
              </a:rPr>
              <a:t> (por ejemplo, un hotel puede pujar por “casino” si ofrece unas vacaciones en un Casino) sin ningún servicio de </a:t>
            </a:r>
            <a:r>
              <a:rPr lang="es-ES" sz="1300" dirty="0" err="1">
                <a:solidFill>
                  <a:sysClr val="windowText" lastClr="000000"/>
                </a:solidFill>
                <a:latin typeface="Segoe UI" panose="020B0502040204020203" pitchFamily="34" charset="0"/>
                <a:cs typeface="Segoe UI" panose="020B0502040204020203" pitchFamily="34" charset="0"/>
              </a:rPr>
              <a:t>gambling</a:t>
            </a:r>
            <a:r>
              <a:rPr lang="es-ES" sz="1300" dirty="0">
                <a:solidFill>
                  <a:sysClr val="windowText" lastClr="000000"/>
                </a:solidFill>
                <a:latin typeface="Segoe UI" panose="020B0502040204020203" pitchFamily="34" charset="0"/>
                <a:cs typeface="Segoe UI" panose="020B0502040204020203" pitchFamily="34" charset="0"/>
              </a:rPr>
              <a:t> ofrecido.</a:t>
            </a:r>
          </a:p>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Asegúrese de que los afiliados, para los </a:t>
            </a:r>
            <a:r>
              <a:rPr lang="es-ES" sz="1300" dirty="0" err="1">
                <a:solidFill>
                  <a:sysClr val="windowText" lastClr="000000"/>
                </a:solidFill>
                <a:latin typeface="Segoe UI" panose="020B0502040204020203" pitchFamily="34" charset="0"/>
                <a:cs typeface="Segoe UI" panose="020B0502040204020203" pitchFamily="34" charset="0"/>
              </a:rPr>
              <a:t>agregadores</a:t>
            </a:r>
            <a:r>
              <a:rPr lang="es-ES" sz="1300" dirty="0">
                <a:solidFill>
                  <a:sysClr val="windowText" lastClr="000000"/>
                </a:solidFill>
                <a:latin typeface="Segoe UI" panose="020B0502040204020203" pitchFamily="34" charset="0"/>
                <a:cs typeface="Segoe UI" panose="020B0502040204020203" pitchFamily="34" charset="0"/>
              </a:rPr>
              <a:t> en particular, tienen contenido</a:t>
            </a:r>
            <a:endParaRPr lang="en-GB" sz="1300" dirty="0">
              <a:solidFill>
                <a:sysClr val="windowText" lastClr="000000"/>
              </a:solidFill>
              <a:latin typeface="Segoe UI" panose="020B0502040204020203" pitchFamily="34" charset="0"/>
              <a:cs typeface="Segoe UI" panose="020B0502040204020203" pitchFamily="34" charset="0"/>
            </a:endParaRPr>
          </a:p>
        </p:txBody>
      </p:sp>
      <p:sp>
        <p:nvSpPr>
          <p:cNvPr id="24" name="Title 4"/>
          <p:cNvSpPr txBox="1">
            <a:spLocks/>
          </p:cNvSpPr>
          <p:nvPr/>
        </p:nvSpPr>
        <p:spPr>
          <a:xfrm>
            <a:off x="339828" y="3966225"/>
            <a:ext cx="6103586" cy="1079324"/>
          </a:xfrm>
          <a:prstGeom prst="rect">
            <a:avLst/>
          </a:prstGeom>
          <a:noFill/>
        </p:spPr>
        <p:txBody>
          <a:bodyPr vert="horz" lIns="91416" tIns="45708" rIns="91416" bIns="4570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La copia del anuncio debe ser veraz y no confundir ni promover el engaño</a:t>
            </a:r>
            <a:endParaRPr lang="en-GB" sz="1300" dirty="0">
              <a:solidFill>
                <a:sysClr val="windowText" lastClr="000000"/>
              </a:solidFill>
              <a:latin typeface="Segoe UI" panose="020B0502040204020203" pitchFamily="34" charset="0"/>
              <a:cs typeface="Segoe UI" panose="020B0502040204020203" pitchFamily="34" charset="0"/>
            </a:endParaRPr>
          </a:p>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Debe cumplir las expectativas de los usuarios de Bing</a:t>
            </a:r>
          </a:p>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El formato de los </a:t>
            </a:r>
            <a:r>
              <a:rPr lang="es-ES" sz="1300" dirty="0" err="1">
                <a:solidFill>
                  <a:sysClr val="windowText" lastClr="000000"/>
                </a:solidFill>
                <a:latin typeface="Segoe UI" panose="020B0502040204020203" pitchFamily="34" charset="0"/>
                <a:cs typeface="Segoe UI" panose="020B0502040204020203" pitchFamily="34" charset="0"/>
              </a:rPr>
              <a:t>URLs</a:t>
            </a:r>
            <a:r>
              <a:rPr lang="es-ES" sz="1300" dirty="0">
                <a:solidFill>
                  <a:sysClr val="windowText" lastClr="000000"/>
                </a:solidFill>
                <a:latin typeface="Segoe UI" panose="020B0502040204020203" pitchFamily="34" charset="0"/>
                <a:cs typeface="Segoe UI" panose="020B0502040204020203" pitchFamily="34" charset="0"/>
              </a:rPr>
              <a:t> (visible y destinación) deben ser correctos (i.e. </a:t>
            </a:r>
            <a:r>
              <a:rPr lang="es-ES" sz="1300" b="1" dirty="0">
                <a:solidFill>
                  <a:sysClr val="windowText" lastClr="000000"/>
                </a:solidFill>
                <a:latin typeface="Segoe UI" panose="020B0502040204020203" pitchFamily="34" charset="0"/>
                <a:cs typeface="Segoe UI" panose="020B0502040204020203" pitchFamily="34" charset="0"/>
              </a:rPr>
              <a:t>dominio.com/marca o producto</a:t>
            </a:r>
            <a:r>
              <a:rPr lang="es-ES" sz="1300" dirty="0">
                <a:solidFill>
                  <a:sysClr val="windowText" lastClr="000000"/>
                </a:solidFill>
                <a:latin typeface="Segoe UI" panose="020B0502040204020203" pitchFamily="34" charset="0"/>
                <a:cs typeface="Segoe UI" panose="020B0502040204020203" pitchFamily="34" charset="0"/>
              </a:rPr>
              <a:t>)</a:t>
            </a:r>
            <a:endParaRPr lang="en-GB" sz="1300" dirty="0">
              <a:solidFill>
                <a:sysClr val="windowText" lastClr="000000"/>
              </a:solidFill>
              <a:latin typeface="Segoe UI" panose="020B0502040204020203" pitchFamily="34" charset="0"/>
              <a:cs typeface="Segoe UI" panose="020B0502040204020203" pitchFamily="34" charset="0"/>
            </a:endParaRPr>
          </a:p>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La copia del anuncio no debe ofrecer vuelos o servicios que el anunciante no ofrece directamente</a:t>
            </a:r>
            <a:endParaRPr lang="en-GB" sz="1300" dirty="0">
              <a:solidFill>
                <a:sysClr val="windowText" lastClr="000000"/>
              </a:solidFill>
              <a:latin typeface="Segoe UI" panose="020B0502040204020203" pitchFamily="34" charset="0"/>
              <a:cs typeface="Segoe UI" panose="020B0502040204020203" pitchFamily="34" charset="0"/>
            </a:endParaRPr>
          </a:p>
        </p:txBody>
      </p:sp>
      <p:sp>
        <p:nvSpPr>
          <p:cNvPr id="25" name="Title 4"/>
          <p:cNvSpPr txBox="1">
            <a:spLocks/>
          </p:cNvSpPr>
          <p:nvPr/>
        </p:nvSpPr>
        <p:spPr>
          <a:xfrm>
            <a:off x="339828" y="5498997"/>
            <a:ext cx="6103585" cy="825648"/>
          </a:xfrm>
          <a:prstGeom prst="rect">
            <a:avLst/>
          </a:prstGeom>
          <a:noFill/>
        </p:spPr>
        <p:txBody>
          <a:bodyPr vert="horz" lIns="91416" tIns="45708" rIns="91416" bIns="4570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664" indent="-285664">
              <a:buFont typeface="Arial" panose="020B0604020202020204" pitchFamily="34" charset="0"/>
              <a:buChar char="•"/>
            </a:pPr>
            <a:r>
              <a:rPr lang="es-ES" sz="1300" b="1" dirty="0">
                <a:solidFill>
                  <a:sysClr val="windowText" lastClr="000000"/>
                </a:solidFill>
                <a:latin typeface="Segoe UI" panose="020B0502040204020203" pitchFamily="34" charset="0"/>
                <a:cs typeface="Segoe UI" panose="020B0502040204020203" pitchFamily="34" charset="0"/>
              </a:rPr>
              <a:t>Sitio</a:t>
            </a:r>
            <a:r>
              <a:rPr lang="es-ES" sz="1300" dirty="0">
                <a:solidFill>
                  <a:sysClr val="windowText" lastClr="000000"/>
                </a:solidFill>
                <a:latin typeface="Segoe UI" panose="020B0502040204020203" pitchFamily="34" charset="0"/>
                <a:cs typeface="Segoe UI" panose="020B0502040204020203" pitchFamily="34" charset="0"/>
              </a:rPr>
              <a:t>: la página de destino debe contener la información del hotel o aerolínea promocionado</a:t>
            </a:r>
          </a:p>
          <a:p>
            <a:pPr marL="285664" indent="-285664">
              <a:buFont typeface="Arial" panose="020B0604020202020204" pitchFamily="34" charset="0"/>
              <a:buChar char="•"/>
            </a:pPr>
            <a:r>
              <a:rPr lang="es-ES" sz="1300" b="1" dirty="0">
                <a:solidFill>
                  <a:sysClr val="windowText" lastClr="000000"/>
                </a:solidFill>
                <a:latin typeface="Segoe UI" panose="020B0502040204020203" pitchFamily="34" charset="0"/>
                <a:cs typeface="Segoe UI" panose="020B0502040204020203" pitchFamily="34" charset="0"/>
              </a:rPr>
              <a:t>Sitio</a:t>
            </a:r>
            <a:r>
              <a:rPr lang="es-ES" sz="1300" dirty="0">
                <a:solidFill>
                  <a:sysClr val="windowText" lastClr="000000"/>
                </a:solidFill>
                <a:latin typeface="Segoe UI" panose="020B0502040204020203" pitchFamily="34" charset="0"/>
                <a:cs typeface="Segoe UI" panose="020B0502040204020203" pitchFamily="34" charset="0"/>
              </a:rPr>
              <a:t>: la página de destino no debe innecesariamente redirigir el usuario</a:t>
            </a:r>
          </a:p>
          <a:p>
            <a:pPr marL="285664" indent="-285664">
              <a:buFont typeface="Arial" panose="020B0604020202020204" pitchFamily="34" charset="0"/>
              <a:buChar char="•"/>
            </a:pPr>
            <a:r>
              <a:rPr lang="es-ES" sz="1300" b="1" dirty="0">
                <a:solidFill>
                  <a:sysClr val="windowText" lastClr="000000"/>
                </a:solidFill>
                <a:latin typeface="Segoe UI" panose="020B0502040204020203" pitchFamily="34" charset="0"/>
                <a:cs typeface="Segoe UI" panose="020B0502040204020203" pitchFamily="34" charset="0"/>
              </a:rPr>
              <a:t>Sitio</a:t>
            </a:r>
            <a:r>
              <a:rPr lang="es-ES" sz="1300" dirty="0">
                <a:solidFill>
                  <a:sysClr val="windowText" lastClr="000000"/>
                </a:solidFill>
                <a:latin typeface="Segoe UI" panose="020B0502040204020203" pitchFamily="34" charset="0"/>
                <a:cs typeface="Segoe UI" panose="020B0502040204020203" pitchFamily="34" charset="0"/>
              </a:rPr>
              <a:t>: la página de destino debería exponer los vuelos y costos directamente</a:t>
            </a:r>
          </a:p>
        </p:txBody>
      </p:sp>
      <p:sp>
        <p:nvSpPr>
          <p:cNvPr id="26" name="Title 4"/>
          <p:cNvSpPr txBox="1">
            <a:spLocks/>
          </p:cNvSpPr>
          <p:nvPr/>
        </p:nvSpPr>
        <p:spPr>
          <a:xfrm>
            <a:off x="572721" y="1224629"/>
            <a:ext cx="2432536" cy="446451"/>
          </a:xfrm>
          <a:prstGeom prst="rect">
            <a:avLst/>
          </a:prstGeom>
          <a:noFill/>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99" b="1" dirty="0">
                <a:solidFill>
                  <a:sysClr val="windowText" lastClr="000000"/>
                </a:solidFill>
                <a:latin typeface="Segoe UI" panose="020B0502040204020203" pitchFamily="34" charset="0"/>
                <a:cs typeface="Segoe UI" panose="020B0502040204020203" pitchFamily="34" charset="0"/>
              </a:rPr>
              <a:t>Quality Score (QS)</a:t>
            </a:r>
          </a:p>
        </p:txBody>
      </p:sp>
      <p:sp>
        <p:nvSpPr>
          <p:cNvPr id="28" name="Title 4"/>
          <p:cNvSpPr txBox="1">
            <a:spLocks/>
          </p:cNvSpPr>
          <p:nvPr/>
        </p:nvSpPr>
        <p:spPr>
          <a:xfrm>
            <a:off x="339829" y="1585169"/>
            <a:ext cx="6103585" cy="455266"/>
          </a:xfrm>
          <a:prstGeom prst="rect">
            <a:avLst/>
          </a:prstGeom>
          <a:noFill/>
        </p:spPr>
        <p:txBody>
          <a:bodyPr vert="horz" lIns="91416" tIns="45708" rIns="91416" bIns="4570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664" indent="-285664">
              <a:buFont typeface="Arial" panose="020B0604020202020204" pitchFamily="34" charset="0"/>
              <a:buChar char="•"/>
            </a:pPr>
            <a:r>
              <a:rPr lang="es-ES" sz="1300" dirty="0">
                <a:solidFill>
                  <a:sysClr val="windowText" lastClr="000000"/>
                </a:solidFill>
                <a:latin typeface="Segoe UI" panose="020B0502040204020203" pitchFamily="34" charset="0"/>
                <a:cs typeface="Segoe UI" panose="020B0502040204020203" pitchFamily="34" charset="0"/>
              </a:rPr>
              <a:t>Buenas prácticas editoriales y experiencia de usuario obtienen un mejor QS</a:t>
            </a:r>
            <a:endParaRPr lang="en-GB" sz="1300" dirty="0">
              <a:solidFill>
                <a:sysClr val="windowText" lastClr="000000"/>
              </a:solidFill>
              <a:latin typeface="Segoe UI" panose="020B0502040204020203" pitchFamily="34" charset="0"/>
              <a:cs typeface="Segoe UI" panose="020B0502040204020203" pitchFamily="34" charset="0"/>
            </a:endParaRPr>
          </a:p>
        </p:txBody>
      </p:sp>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059728" y="399723"/>
            <a:ext cx="859400" cy="444676"/>
          </a:xfrm>
          <a:prstGeom prst="rect">
            <a:avLst/>
          </a:prstGeom>
        </p:spPr>
      </p:pic>
      <p:sp>
        <p:nvSpPr>
          <p:cNvPr id="39" name="Rectangle 38"/>
          <p:cNvSpPr/>
          <p:nvPr/>
        </p:nvSpPr>
        <p:spPr>
          <a:xfrm>
            <a:off x="6555094" y="110532"/>
            <a:ext cx="5503639" cy="737265"/>
          </a:xfrm>
          <a:prstGeom prst="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Segoe UI" panose="020B0502040204020203" pitchFamily="34" charset="0"/>
                <a:cs typeface="Segoe UI" panose="020B0502040204020203" pitchFamily="34" charset="0"/>
              </a:rPr>
              <a:t>Ad Quality Ecosystem</a:t>
            </a:r>
          </a:p>
        </p:txBody>
      </p:sp>
      <p:pic>
        <p:nvPicPr>
          <p:cNvPr id="40" name="Picture 39"/>
          <p:cNvPicPr>
            <a:picLocks noChangeAspect="1"/>
          </p:cNvPicPr>
          <p:nvPr/>
        </p:nvPicPr>
        <p:blipFill>
          <a:blip r:embed="rId6"/>
          <a:stretch>
            <a:fillRect/>
          </a:stretch>
        </p:blipFill>
        <p:spPr>
          <a:xfrm>
            <a:off x="9831965" y="1743913"/>
            <a:ext cx="1838554" cy="966019"/>
          </a:xfrm>
          <a:prstGeom prst="rect">
            <a:avLst/>
          </a:prstGeom>
        </p:spPr>
      </p:pic>
      <p:pic>
        <p:nvPicPr>
          <p:cNvPr id="42" name="Picture 41"/>
          <p:cNvPicPr>
            <a:picLocks noChangeAspect="1"/>
          </p:cNvPicPr>
          <p:nvPr/>
        </p:nvPicPr>
        <p:blipFill>
          <a:blip r:embed="rId7"/>
          <a:stretch>
            <a:fillRect/>
          </a:stretch>
        </p:blipFill>
        <p:spPr>
          <a:xfrm>
            <a:off x="7062425" y="1797514"/>
            <a:ext cx="1895134" cy="877513"/>
          </a:xfrm>
          <a:prstGeom prst="rect">
            <a:avLst/>
          </a:prstGeom>
        </p:spPr>
      </p:pic>
      <p:pic>
        <p:nvPicPr>
          <p:cNvPr id="43" name="Picture 42"/>
          <p:cNvPicPr>
            <a:picLocks noChangeAspect="1"/>
          </p:cNvPicPr>
          <p:nvPr/>
        </p:nvPicPr>
        <p:blipFill>
          <a:blip r:embed="rId8"/>
          <a:stretch>
            <a:fillRect/>
          </a:stretch>
        </p:blipFill>
        <p:spPr>
          <a:xfrm>
            <a:off x="9722521" y="4369152"/>
            <a:ext cx="2066212" cy="859766"/>
          </a:xfrm>
          <a:prstGeom prst="rect">
            <a:avLst/>
          </a:prstGeom>
        </p:spPr>
      </p:pic>
      <p:pic>
        <p:nvPicPr>
          <p:cNvPr id="44" name="Picture 43"/>
          <p:cNvPicPr>
            <a:picLocks noChangeAspect="1"/>
          </p:cNvPicPr>
          <p:nvPr/>
        </p:nvPicPr>
        <p:blipFill>
          <a:blip r:embed="rId9"/>
          <a:stretch>
            <a:fillRect/>
          </a:stretch>
        </p:blipFill>
        <p:spPr>
          <a:xfrm>
            <a:off x="6964048" y="4361216"/>
            <a:ext cx="2097903" cy="900069"/>
          </a:xfrm>
          <a:prstGeom prst="rect">
            <a:avLst/>
          </a:prstGeom>
        </p:spPr>
      </p:pic>
      <p:sp>
        <p:nvSpPr>
          <p:cNvPr id="45" name="Rectangle 44"/>
          <p:cNvSpPr/>
          <p:nvPr/>
        </p:nvSpPr>
        <p:spPr>
          <a:xfrm>
            <a:off x="6583642" y="3871422"/>
            <a:ext cx="2699297" cy="490358"/>
          </a:xfrm>
          <a:prstGeom prst="rect">
            <a:avLst/>
          </a:prstGeom>
          <a:solidFill>
            <a:srgbClr val="004B50"/>
          </a:solidFill>
          <a:ln>
            <a:solidFill>
              <a:srgbClr val="004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99" dirty="0">
                <a:latin typeface="Segoe UI" panose="020B0502040204020203" pitchFamily="34" charset="0"/>
                <a:cs typeface="Segoe UI" panose="020B0502040204020203" pitchFamily="34" charset="0"/>
              </a:rPr>
              <a:t>Action</a:t>
            </a:r>
          </a:p>
        </p:txBody>
      </p:sp>
      <p:sp>
        <p:nvSpPr>
          <p:cNvPr id="46" name="Rectangle 45"/>
          <p:cNvSpPr/>
          <p:nvPr/>
        </p:nvSpPr>
        <p:spPr>
          <a:xfrm>
            <a:off x="9394619" y="3868255"/>
            <a:ext cx="2699297" cy="490358"/>
          </a:xfrm>
          <a:prstGeom prst="rect">
            <a:avLst/>
          </a:prstGeom>
          <a:solidFill>
            <a:srgbClr val="004B50"/>
          </a:solidFill>
          <a:ln>
            <a:solidFill>
              <a:srgbClr val="004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99" dirty="0">
                <a:latin typeface="Segoe UI" panose="020B0502040204020203" pitchFamily="34" charset="0"/>
                <a:cs typeface="Segoe UI" panose="020B0502040204020203" pitchFamily="34" charset="0"/>
              </a:rPr>
              <a:t>Result</a:t>
            </a:r>
          </a:p>
        </p:txBody>
      </p:sp>
      <p:sp>
        <p:nvSpPr>
          <p:cNvPr id="47" name="Rectangle 46"/>
          <p:cNvSpPr/>
          <p:nvPr/>
        </p:nvSpPr>
        <p:spPr>
          <a:xfrm>
            <a:off x="6522018" y="5261285"/>
            <a:ext cx="2822543" cy="1219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dirty="0">
                <a:solidFill>
                  <a:sysClr val="windowText" lastClr="000000"/>
                </a:solidFill>
                <a:latin typeface="Segoe UI" panose="020B0502040204020203" pitchFamily="34" charset="0"/>
                <a:cs typeface="Segoe UI" panose="020B0502040204020203" pitchFamily="34" charset="0"/>
              </a:rPr>
              <a:t>El contenido que viola las directrices editoriales puede ser rechazado a nivel de anuncio, </a:t>
            </a:r>
            <a:r>
              <a:rPr lang="es-ES" sz="1400" dirty="0" err="1">
                <a:solidFill>
                  <a:sysClr val="windowText" lastClr="000000"/>
                </a:solidFill>
                <a:latin typeface="Segoe UI" panose="020B0502040204020203" pitchFamily="34" charset="0"/>
                <a:cs typeface="Segoe UI" panose="020B0502040204020203" pitchFamily="34" charset="0"/>
              </a:rPr>
              <a:t>website</a:t>
            </a:r>
            <a:r>
              <a:rPr lang="es-ES" sz="1400" dirty="0">
                <a:solidFill>
                  <a:sysClr val="windowText" lastClr="000000"/>
                </a:solidFill>
                <a:latin typeface="Segoe UI" panose="020B0502040204020203" pitchFamily="34" charset="0"/>
                <a:cs typeface="Segoe UI" panose="020B0502040204020203" pitchFamily="34" charset="0"/>
              </a:rPr>
              <a:t> o cuenta</a:t>
            </a:r>
            <a:endParaRPr lang="en-GB" sz="1400" dirty="0">
              <a:solidFill>
                <a:sysClr val="windowText" lastClr="000000"/>
              </a:solidFill>
              <a:latin typeface="Segoe UI" panose="020B0502040204020203" pitchFamily="34" charset="0"/>
              <a:cs typeface="Segoe UI" panose="020B0502040204020203" pitchFamily="34" charset="0"/>
            </a:endParaRPr>
          </a:p>
        </p:txBody>
      </p:sp>
      <p:sp>
        <p:nvSpPr>
          <p:cNvPr id="48" name="Rectangle 47"/>
          <p:cNvSpPr/>
          <p:nvPr/>
        </p:nvSpPr>
        <p:spPr>
          <a:xfrm>
            <a:off x="9386127" y="5261285"/>
            <a:ext cx="2716279" cy="1676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dirty="0">
                <a:solidFill>
                  <a:sysClr val="windowText" lastClr="000000"/>
                </a:solidFill>
                <a:latin typeface="Segoe UI" panose="020B0502040204020203" pitchFamily="34" charset="0"/>
                <a:cs typeface="Segoe UI" panose="020B0502040204020203" pitchFamily="34" charset="0"/>
              </a:rPr>
              <a:t>Todos nuestros esfuerzos para mantener la buena calidad de los anuncios y anunciantes tienen un objetivo: Mejorar la calidad del usuario final</a:t>
            </a:r>
            <a:endParaRPr lang="en-GB" sz="1400" dirty="0">
              <a:solidFill>
                <a:sysClr val="windowText" lastClr="000000"/>
              </a:solidFill>
              <a:latin typeface="Segoe UI" panose="020B0502040204020203" pitchFamily="34" charset="0"/>
              <a:cs typeface="Segoe UI" panose="020B0502040204020203" pitchFamily="34" charset="0"/>
            </a:endParaRPr>
          </a:p>
        </p:txBody>
      </p:sp>
      <p:sp>
        <p:nvSpPr>
          <p:cNvPr id="49" name="Rectangle 48"/>
          <p:cNvSpPr/>
          <p:nvPr/>
        </p:nvSpPr>
        <p:spPr>
          <a:xfrm>
            <a:off x="6555095" y="1286174"/>
            <a:ext cx="2699297" cy="490358"/>
          </a:xfrm>
          <a:prstGeom prst="rect">
            <a:avLst/>
          </a:prstGeom>
          <a:solidFill>
            <a:srgbClr val="004B50"/>
          </a:solidFill>
          <a:ln>
            <a:solidFill>
              <a:srgbClr val="004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99" dirty="0">
                <a:latin typeface="Segoe UI" panose="020B0502040204020203" pitchFamily="34" charset="0"/>
                <a:cs typeface="Segoe UI" panose="020B0502040204020203" pitchFamily="34" charset="0"/>
              </a:rPr>
              <a:t>Compliance</a:t>
            </a:r>
          </a:p>
        </p:txBody>
      </p:sp>
      <p:sp>
        <p:nvSpPr>
          <p:cNvPr id="50" name="Rectangle 49"/>
          <p:cNvSpPr/>
          <p:nvPr/>
        </p:nvSpPr>
        <p:spPr>
          <a:xfrm>
            <a:off x="9366073" y="1283007"/>
            <a:ext cx="2699297" cy="490358"/>
          </a:xfrm>
          <a:prstGeom prst="rect">
            <a:avLst/>
          </a:prstGeom>
          <a:solidFill>
            <a:srgbClr val="004B50"/>
          </a:solidFill>
          <a:ln>
            <a:solidFill>
              <a:srgbClr val="004B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99" dirty="0">
                <a:latin typeface="Segoe UI" panose="020B0502040204020203" pitchFamily="34" charset="0"/>
                <a:cs typeface="Segoe UI" panose="020B0502040204020203" pitchFamily="34" charset="0"/>
              </a:rPr>
              <a:t>Detection</a:t>
            </a:r>
          </a:p>
        </p:txBody>
      </p:sp>
      <p:sp>
        <p:nvSpPr>
          <p:cNvPr id="51" name="Rectangle 50"/>
          <p:cNvSpPr/>
          <p:nvPr/>
        </p:nvSpPr>
        <p:spPr>
          <a:xfrm>
            <a:off x="6565646" y="2610812"/>
            <a:ext cx="2735288" cy="981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dirty="0">
                <a:solidFill>
                  <a:sysClr val="windowText" lastClr="000000"/>
                </a:solidFill>
                <a:latin typeface="Segoe UI" panose="020B0502040204020203" pitchFamily="34" charset="0"/>
                <a:cs typeface="Segoe UI" panose="020B0502040204020203" pitchFamily="34" charset="0"/>
              </a:rPr>
              <a:t>Bing </a:t>
            </a:r>
            <a:r>
              <a:rPr lang="es-ES" sz="1400" dirty="0" err="1">
                <a:solidFill>
                  <a:sysClr val="windowText" lastClr="000000"/>
                </a:solidFill>
                <a:latin typeface="Segoe UI" panose="020B0502040204020203" pitchFamily="34" charset="0"/>
                <a:cs typeface="Segoe UI" panose="020B0502040204020203" pitchFamily="34" charset="0"/>
              </a:rPr>
              <a:t>Ads</a:t>
            </a:r>
            <a:r>
              <a:rPr lang="es-ES" sz="1400" dirty="0">
                <a:solidFill>
                  <a:sysClr val="windowText" lastClr="000000"/>
                </a:solidFill>
                <a:latin typeface="Segoe UI" panose="020B0502040204020203" pitchFamily="34" charset="0"/>
                <a:cs typeface="Segoe UI" panose="020B0502040204020203" pitchFamily="34" charset="0"/>
              </a:rPr>
              <a:t> ha creado políticas editoriales definidas basadas en el contenido y comportamiento permitido</a:t>
            </a:r>
          </a:p>
        </p:txBody>
      </p:sp>
      <p:sp>
        <p:nvSpPr>
          <p:cNvPr id="52" name="Rectangle 51"/>
          <p:cNvSpPr/>
          <p:nvPr/>
        </p:nvSpPr>
        <p:spPr>
          <a:xfrm>
            <a:off x="9254392" y="2610811"/>
            <a:ext cx="2934433" cy="1246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400" dirty="0">
                <a:solidFill>
                  <a:sysClr val="windowText" lastClr="000000"/>
                </a:solidFill>
                <a:latin typeface="Segoe UI" panose="020B0502040204020203" pitchFamily="34" charset="0"/>
                <a:cs typeface="Segoe UI" panose="020B0502040204020203" pitchFamily="34" charset="0"/>
              </a:rPr>
              <a:t>Cualquier violación de las políticas o riesgo es revisado utilizando una combinación de sistemas de aprendizaje de máquina y analistas humano</a:t>
            </a:r>
            <a:endParaRPr lang="en-GB" sz="1400" dirty="0">
              <a:solidFill>
                <a:sysClr val="windowText" lastClr="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234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328" y="-118128"/>
            <a:ext cx="14226152" cy="6999871"/>
          </a:xfrm>
          <a:prstGeom prst="rect">
            <a:avLst/>
          </a:prstGeom>
        </p:spPr>
      </p:pic>
      <p:sp>
        <p:nvSpPr>
          <p:cNvPr id="4" name="Text Placeholder 26"/>
          <p:cNvSpPr txBox="1">
            <a:spLocks/>
          </p:cNvSpPr>
          <p:nvPr/>
        </p:nvSpPr>
        <p:spPr>
          <a:xfrm>
            <a:off x="597785" y="256204"/>
            <a:ext cx="9722969" cy="529949"/>
          </a:xfrm>
          <a:prstGeom prst="rect">
            <a:avLst/>
          </a:prstGeom>
        </p:spPr>
        <p:txBody>
          <a:bodyPr vert="horz" lIns="0" tIns="0" rIns="0" bIns="0"/>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3877">
              <a:lnSpc>
                <a:spcPct val="100000"/>
              </a:lnSpc>
              <a:buNone/>
              <a:defRPr/>
            </a:pPr>
            <a:r>
              <a:rPr lang="es-ES" sz="2798" spc="0" dirty="0">
                <a:solidFill>
                  <a:srgbClr val="FFFFFF"/>
                </a:solidFill>
                <a:latin typeface="Segoe UI"/>
              </a:rPr>
              <a:t>Cómo interpretar un mapa de rendimiento publicitario</a:t>
            </a:r>
          </a:p>
        </p:txBody>
      </p:sp>
      <p:graphicFrame>
        <p:nvGraphicFramePr>
          <p:cNvPr id="6" name="Table 5"/>
          <p:cNvGraphicFramePr>
            <a:graphicFrameLocks noGrp="1"/>
          </p:cNvGraphicFramePr>
          <p:nvPr>
            <p:extLst/>
          </p:nvPr>
        </p:nvGraphicFramePr>
        <p:xfrm>
          <a:off x="507868" y="2211920"/>
          <a:ext cx="6936023" cy="4068484"/>
        </p:xfrm>
        <a:graphic>
          <a:graphicData uri="http://schemas.openxmlformats.org/drawingml/2006/table">
            <a:tbl>
              <a:tblPr/>
              <a:tblGrid>
                <a:gridCol w="914344">
                  <a:extLst>
                    <a:ext uri="{9D8B030D-6E8A-4147-A177-3AD203B41FA5}">
                      <a16:colId xmlns:a16="http://schemas.microsoft.com/office/drawing/2014/main" val="20000"/>
                    </a:ext>
                  </a:extLst>
                </a:gridCol>
                <a:gridCol w="722270">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018581">
                  <a:extLst>
                    <a:ext uri="{9D8B030D-6E8A-4147-A177-3AD203B41FA5}">
                      <a16:colId xmlns:a16="http://schemas.microsoft.com/office/drawing/2014/main" val="20003"/>
                    </a:ext>
                  </a:extLst>
                </a:gridCol>
                <a:gridCol w="1402101">
                  <a:extLst>
                    <a:ext uri="{9D8B030D-6E8A-4147-A177-3AD203B41FA5}">
                      <a16:colId xmlns:a16="http://schemas.microsoft.com/office/drawing/2014/main" val="20004"/>
                    </a:ext>
                  </a:extLst>
                </a:gridCol>
                <a:gridCol w="616583">
                  <a:extLst>
                    <a:ext uri="{9D8B030D-6E8A-4147-A177-3AD203B41FA5}">
                      <a16:colId xmlns:a16="http://schemas.microsoft.com/office/drawing/2014/main" val="20005"/>
                    </a:ext>
                  </a:extLst>
                </a:gridCol>
                <a:gridCol w="811240">
                  <a:extLst>
                    <a:ext uri="{9D8B030D-6E8A-4147-A177-3AD203B41FA5}">
                      <a16:colId xmlns:a16="http://schemas.microsoft.com/office/drawing/2014/main" val="20006"/>
                    </a:ext>
                  </a:extLst>
                </a:gridCol>
                <a:gridCol w="572130">
                  <a:extLst>
                    <a:ext uri="{9D8B030D-6E8A-4147-A177-3AD203B41FA5}">
                      <a16:colId xmlns:a16="http://schemas.microsoft.com/office/drawing/2014/main" val="20007"/>
                    </a:ext>
                  </a:extLst>
                </a:gridCol>
              </a:tblGrid>
              <a:tr h="426609">
                <a:tc gridSpan="2">
                  <a:txBody>
                    <a:bodyPr/>
                    <a:lstStyle/>
                    <a:p>
                      <a:pPr algn="ctr" fontAlgn="ctr"/>
                      <a:r>
                        <a:rPr lang="en-GB" sz="1400" b="1" i="0" u="none" strike="noStrike" dirty="0">
                          <a:solidFill>
                            <a:schemeClr val="accent5"/>
                          </a:solidFill>
                          <a:effectLst/>
                          <a:latin typeface="Segoe UI Light" panose="020B0502040204020203" pitchFamily="34" charset="0"/>
                        </a:rPr>
                        <a:t>Necesidades de los usuarios</a:t>
                      </a:r>
                      <a:endParaRPr lang="es-ES" sz="1400" b="1" i="0" u="none" strike="noStrike" dirty="0">
                        <a:solidFill>
                          <a:schemeClr val="accent5"/>
                        </a:solidFill>
                        <a:effectLst/>
                        <a:latin typeface="Segoe UI Light" panose="020B0502040204020203" pitchFamily="34" charset="0"/>
                      </a:endParaRPr>
                    </a:p>
                  </a:txBody>
                  <a:tcPr marL="0" marR="0" marT="0" marB="0" anchor="ctr">
                    <a:lnL w="12700" cap="flat" cmpd="sng" algn="ctr">
                      <a:solidFill>
                        <a:srgbClr val="E7E6E6"/>
                      </a:solidFill>
                      <a:prstDash val="solid"/>
                      <a:round/>
                      <a:headEnd type="none" w="med" len="med"/>
                      <a:tailEnd type="none" w="med" len="med"/>
                    </a:lnL>
                    <a:lnR w="12700" cap="flat" cmpd="sng" algn="ctr">
                      <a:solidFill>
                        <a:srgbClr val="E7E6E6"/>
                      </a:solidFill>
                      <a:prstDash val="solid"/>
                      <a:round/>
                      <a:headEnd type="none" w="med" len="med"/>
                      <a:tailEnd type="none" w="med" len="med"/>
                    </a:lnR>
                    <a:lnT w="12700" cap="flat" cmpd="sng" algn="ctr">
                      <a:solidFill>
                        <a:srgbClr val="E7E6E6"/>
                      </a:solidFill>
                      <a:prstDash val="solid"/>
                      <a:round/>
                      <a:headEnd type="none" w="med" len="med"/>
                      <a:tailEnd type="none" w="med" len="med"/>
                    </a:lnT>
                    <a:lnB>
                      <a:noFill/>
                    </a:lnB>
                    <a:solidFill>
                      <a:srgbClr val="FFC000"/>
                    </a:solidFill>
                  </a:tcPr>
                </a:tc>
                <a:tc hMerge="1">
                  <a:txBody>
                    <a:bodyPr/>
                    <a:lstStyle/>
                    <a:p>
                      <a:endParaRPr lang="en-GB"/>
                    </a:p>
                  </a:txBody>
                  <a:tcPr/>
                </a:tc>
                <a:tc gridSpan="2">
                  <a:txBody>
                    <a:bodyPr/>
                    <a:lstStyle/>
                    <a:p>
                      <a:pPr algn="ctr" fontAlgn="ctr"/>
                      <a:r>
                        <a:rPr lang="en-GB" sz="1400" b="1" i="0" u="none" strike="noStrike" dirty="0">
                          <a:solidFill>
                            <a:schemeClr val="accent5"/>
                          </a:solidFill>
                          <a:effectLst/>
                          <a:latin typeface="Segoe UI Light" panose="020B0502040204020203" pitchFamily="34" charset="0"/>
                        </a:rPr>
                        <a:t>Punto de venta único</a:t>
                      </a:r>
                    </a:p>
                  </a:txBody>
                  <a:tcPr marL="0" marR="0" marT="0" marB="0" anchor="ctr">
                    <a:lnL w="12700" cap="flat" cmpd="sng" algn="ctr">
                      <a:solidFill>
                        <a:srgbClr val="E7E6E6"/>
                      </a:solidFill>
                      <a:prstDash val="solid"/>
                      <a:round/>
                      <a:headEnd type="none" w="med" len="med"/>
                      <a:tailEnd type="none" w="med" len="med"/>
                    </a:lnL>
                    <a:lnR w="12700" cap="flat" cmpd="sng" algn="ctr">
                      <a:solidFill>
                        <a:srgbClr val="E7E6E6"/>
                      </a:solidFill>
                      <a:prstDash val="solid"/>
                      <a:round/>
                      <a:headEnd type="none" w="med" len="med"/>
                      <a:tailEnd type="none" w="med" len="med"/>
                    </a:lnR>
                    <a:lnT w="12700" cap="flat" cmpd="sng" algn="ctr">
                      <a:solidFill>
                        <a:srgbClr val="E7E6E6"/>
                      </a:solidFill>
                      <a:prstDash val="solid"/>
                      <a:round/>
                      <a:headEnd type="none" w="med" len="med"/>
                      <a:tailEnd type="none" w="med" len="med"/>
                    </a:lnT>
                    <a:lnB>
                      <a:noFill/>
                    </a:lnB>
                    <a:solidFill>
                      <a:srgbClr val="FFC000"/>
                    </a:solidFill>
                  </a:tcPr>
                </a:tc>
                <a:tc hMerge="1">
                  <a:txBody>
                    <a:bodyPr/>
                    <a:lstStyle/>
                    <a:p>
                      <a:endParaRPr lang="en-GB"/>
                    </a:p>
                  </a:txBody>
                  <a:tcPr/>
                </a:tc>
                <a:tc gridSpan="2">
                  <a:txBody>
                    <a:bodyPr/>
                    <a:lstStyle/>
                    <a:p>
                      <a:pPr algn="ctr" fontAlgn="ctr"/>
                      <a:r>
                        <a:rPr lang="en-GB" sz="1400" b="1" i="0" u="none" strike="noStrike" dirty="0">
                          <a:solidFill>
                            <a:schemeClr val="accent5"/>
                          </a:solidFill>
                          <a:effectLst/>
                          <a:latin typeface="Segoe UI Light" panose="020B0502040204020203" pitchFamily="34" charset="0"/>
                        </a:rPr>
                        <a:t>Llamadas a la acción</a:t>
                      </a:r>
                    </a:p>
                  </a:txBody>
                  <a:tcPr marL="0" marR="0" marT="0" marB="0" anchor="ctr">
                    <a:lnL w="12700" cap="flat" cmpd="sng" algn="ctr">
                      <a:solidFill>
                        <a:srgbClr val="E7E6E6"/>
                      </a:solidFill>
                      <a:prstDash val="solid"/>
                      <a:round/>
                      <a:headEnd type="none" w="med" len="med"/>
                      <a:tailEnd type="none" w="med" len="med"/>
                    </a:lnL>
                    <a:lnR w="12700" cap="flat" cmpd="sng" algn="ctr">
                      <a:solidFill>
                        <a:srgbClr val="E7E6E6"/>
                      </a:solidFill>
                      <a:prstDash val="solid"/>
                      <a:round/>
                      <a:headEnd type="none" w="med" len="med"/>
                      <a:tailEnd type="none" w="med" len="med"/>
                    </a:lnR>
                    <a:lnT w="12700" cap="flat" cmpd="sng" algn="ctr">
                      <a:solidFill>
                        <a:srgbClr val="E7E6E6"/>
                      </a:solidFill>
                      <a:prstDash val="solid"/>
                      <a:round/>
                      <a:headEnd type="none" w="med" len="med"/>
                      <a:tailEnd type="none" w="med" len="med"/>
                    </a:lnT>
                    <a:lnB>
                      <a:noFill/>
                    </a:lnB>
                    <a:solidFill>
                      <a:srgbClr val="FFC000"/>
                    </a:solidFill>
                  </a:tcPr>
                </a:tc>
                <a:tc hMerge="1">
                  <a:txBody>
                    <a:bodyPr/>
                    <a:lstStyle/>
                    <a:p>
                      <a:endParaRPr lang="en-GB"/>
                    </a:p>
                  </a:txBody>
                  <a:tcPr/>
                </a:tc>
                <a:tc gridSpan="2">
                  <a:txBody>
                    <a:bodyPr/>
                    <a:lstStyle/>
                    <a:p>
                      <a:pPr algn="ctr" fontAlgn="ctr"/>
                      <a:r>
                        <a:rPr lang="en-GB" sz="1400" b="1" i="0" u="none" strike="noStrike" dirty="0">
                          <a:solidFill>
                            <a:schemeClr val="accent5"/>
                          </a:solidFill>
                          <a:effectLst/>
                          <a:latin typeface="Segoe UI Light" panose="020B0502040204020203" pitchFamily="34" charset="0"/>
                        </a:rPr>
                        <a:t>Precios/Costes</a:t>
                      </a:r>
                      <a:endParaRPr lang="es-ES" sz="1400" b="1" i="0" u="none" strike="noStrike" dirty="0">
                        <a:solidFill>
                          <a:schemeClr val="accent5"/>
                        </a:solidFill>
                        <a:effectLst/>
                        <a:latin typeface="Segoe UI Light" panose="020B0502040204020203" pitchFamily="34" charset="0"/>
                      </a:endParaRPr>
                    </a:p>
                  </a:txBody>
                  <a:tcPr marL="0" marR="0" marT="0" marB="0" anchor="ctr">
                    <a:lnL w="12700" cap="flat" cmpd="sng" algn="ctr">
                      <a:solidFill>
                        <a:srgbClr val="E7E6E6"/>
                      </a:solidFill>
                      <a:prstDash val="solid"/>
                      <a:round/>
                      <a:headEnd type="none" w="med" len="med"/>
                      <a:tailEnd type="none" w="med" len="med"/>
                    </a:lnL>
                    <a:lnR w="12700" cap="flat" cmpd="sng" algn="ctr">
                      <a:solidFill>
                        <a:srgbClr val="E7E6E6"/>
                      </a:solidFill>
                      <a:prstDash val="solid"/>
                      <a:round/>
                      <a:headEnd type="none" w="med" len="med"/>
                      <a:tailEnd type="none" w="med" len="med"/>
                    </a:lnR>
                    <a:lnT w="12700" cap="flat" cmpd="sng" algn="ctr">
                      <a:solidFill>
                        <a:srgbClr val="E7E6E6"/>
                      </a:solidFill>
                      <a:prstDash val="solid"/>
                      <a:round/>
                      <a:headEnd type="none" w="med" len="med"/>
                      <a:tailEnd type="none" w="med" len="med"/>
                    </a:lnT>
                    <a:lnB>
                      <a:noFill/>
                    </a:lnB>
                    <a:solidFill>
                      <a:srgbClr val="FFC000"/>
                    </a:solidFill>
                  </a:tcPr>
                </a:tc>
                <a:tc hMerge="1">
                  <a:txBody>
                    <a:bodyPr/>
                    <a:lstStyle/>
                    <a:p>
                      <a:endParaRPr lang="en-GB"/>
                    </a:p>
                  </a:txBody>
                  <a:tcPr/>
                </a:tc>
                <a:extLst>
                  <a:ext uri="{0D108BD9-81ED-4DB2-BD59-A6C34878D82A}">
                    <a16:rowId xmlns:a16="http://schemas.microsoft.com/office/drawing/2014/main" val="10000"/>
                  </a:ext>
                </a:extLst>
              </a:tr>
              <a:tr h="449317">
                <a:tc>
                  <a:txBody>
                    <a:bodyPr/>
                    <a:lstStyle/>
                    <a:p>
                      <a:pPr algn="ctr" fontAlgn="b">
                        <a:spcAft>
                          <a:spcPts val="200"/>
                        </a:spcAft>
                      </a:pPr>
                      <a:r>
                        <a:rPr lang="en-GB" sz="1100" b="0" i="0" u="none" strike="noStrike" dirty="0" err="1">
                          <a:solidFill>
                            <a:schemeClr val="bg1"/>
                          </a:solidFill>
                          <a:effectLst/>
                          <a:latin typeface="Segoe UI Light" panose="020B0502040204020203" pitchFamily="34" charset="0"/>
                        </a:rPr>
                        <a:t>indicador</a:t>
                      </a:r>
                      <a:endParaRPr lang="en-GB" sz="1100" b="0" i="0" u="none" strike="noStrike" dirty="0">
                        <a:solidFill>
                          <a:schemeClr val="bg1"/>
                        </a:solidFill>
                        <a:effectLst/>
                        <a:latin typeface="Segoe UI Light" panose="020B0502040204020203" pitchFamily="34" charset="0"/>
                      </a:endParaRPr>
                    </a:p>
                  </a:txBody>
                  <a:tcPr marL="0" marR="0" marT="0" marB="0" anchor="ctr">
                    <a:lnL w="12700" cap="flat" cmpd="sng" algn="ctr">
                      <a:solidFill>
                        <a:srgbClr val="E7E6E6"/>
                      </a:solidFill>
                      <a:prstDash val="solid"/>
                      <a:round/>
                      <a:headEnd type="none" w="med" len="med"/>
                      <a:tailEnd type="none" w="med" len="med"/>
                    </a:lnL>
                    <a:lnR>
                      <a:noFill/>
                    </a:lnR>
                    <a:lnT>
                      <a:noFill/>
                    </a:lnT>
                    <a:lnB>
                      <a:noFill/>
                    </a:lnB>
                    <a:solidFill>
                      <a:srgbClr val="000000"/>
                    </a:solidFill>
                  </a:tcPr>
                </a:tc>
                <a:tc>
                  <a:txBody>
                    <a:bodyPr/>
                    <a:lstStyle/>
                    <a:p>
                      <a:pPr algn="ctr" fontAlgn="b">
                        <a:spcAft>
                          <a:spcPts val="200"/>
                        </a:spcAft>
                      </a:pPr>
                      <a:r>
                        <a:rPr lang="en-GB" sz="1100" b="0" i="0" u="none" strike="noStrike" dirty="0">
                          <a:solidFill>
                            <a:schemeClr val="bg1"/>
                          </a:solidFill>
                          <a:effectLst/>
                          <a:latin typeface="Segoe UI Light" panose="020B0502040204020203" pitchFamily="34" charset="0"/>
                        </a:rPr>
                        <a:t>Calidad anuncio</a:t>
                      </a:r>
                    </a:p>
                  </a:txBody>
                  <a:tcPr marL="0" marR="0" marT="0" marB="0" anchor="ctr">
                    <a:lnL>
                      <a:noFill/>
                    </a:lnL>
                    <a:lnR w="12700" cap="flat" cmpd="sng" algn="ctr">
                      <a:solidFill>
                        <a:schemeClr val="accent6"/>
                      </a:solidFill>
                      <a:prstDash val="solid"/>
                      <a:round/>
                      <a:headEnd type="none" w="med" len="med"/>
                      <a:tailEnd type="none" w="med" len="med"/>
                    </a:lnR>
                    <a:lnT>
                      <a:noFill/>
                    </a:lnT>
                    <a:lnB>
                      <a:noFill/>
                    </a:lnB>
                    <a:solidFill>
                      <a:srgbClr val="000000"/>
                    </a:solidFill>
                  </a:tcPr>
                </a:tc>
                <a:tc>
                  <a:txBody>
                    <a:bodyPr/>
                    <a:lstStyle/>
                    <a:p>
                      <a:pPr algn="ctr" fontAlgn="b">
                        <a:spcAft>
                          <a:spcPts val="200"/>
                        </a:spcAft>
                      </a:pPr>
                      <a:r>
                        <a:rPr lang="en-GB" sz="1100" b="0" i="0" u="none" strike="noStrike" dirty="0" err="1">
                          <a:solidFill>
                            <a:schemeClr val="bg1"/>
                          </a:solidFill>
                          <a:effectLst/>
                          <a:latin typeface="Segoe UI Light" panose="020B0502040204020203" pitchFamily="34" charset="0"/>
                        </a:rPr>
                        <a:t>indicador</a:t>
                      </a:r>
                      <a:endParaRPr lang="en-GB" sz="1100" b="0" i="0" u="none" strike="noStrike" dirty="0">
                        <a:solidFill>
                          <a:schemeClr val="bg1"/>
                        </a:solidFill>
                        <a:effectLst/>
                        <a:latin typeface="Segoe UI Light" panose="020B0502040204020203" pitchFamily="34" charset="0"/>
                      </a:endParaRPr>
                    </a:p>
                  </a:txBody>
                  <a:tcPr marL="0" marR="0" marT="0" marB="0" anchor="ctr">
                    <a:lnL w="12700" cap="flat" cmpd="sng" algn="ctr">
                      <a:solidFill>
                        <a:schemeClr val="accent6"/>
                      </a:solidFill>
                      <a:prstDash val="solid"/>
                      <a:round/>
                      <a:headEnd type="none" w="med" len="med"/>
                      <a:tailEnd type="none" w="med" len="med"/>
                    </a:lnL>
                    <a:lnR>
                      <a:noFill/>
                    </a:lnR>
                    <a:lnT>
                      <a:noFill/>
                    </a:lnT>
                    <a:lnB>
                      <a:noFill/>
                    </a:lnB>
                    <a:solidFill>
                      <a:srgbClr val="000000"/>
                    </a:solidFill>
                  </a:tcPr>
                </a:tc>
                <a:tc>
                  <a:txBody>
                    <a:bodyPr/>
                    <a:lstStyle/>
                    <a:p>
                      <a:pPr algn="ctr" fontAlgn="b">
                        <a:spcAft>
                          <a:spcPts val="200"/>
                        </a:spcAft>
                      </a:pPr>
                      <a:r>
                        <a:rPr lang="en-GB" sz="1100" b="0" i="0" u="none" strike="noStrike" dirty="0">
                          <a:solidFill>
                            <a:schemeClr val="bg1"/>
                          </a:solidFill>
                          <a:effectLst/>
                          <a:latin typeface="Segoe UI Light" panose="020B0502040204020203" pitchFamily="34" charset="0"/>
                        </a:rPr>
                        <a:t>Calidad anuncio</a:t>
                      </a:r>
                    </a:p>
                  </a:txBody>
                  <a:tcPr marL="0" marR="0" marT="0" marB="0" anchor="ctr">
                    <a:lnL>
                      <a:noFill/>
                    </a:lnL>
                    <a:lnR w="12700" cap="flat" cmpd="sng" algn="ctr">
                      <a:solidFill>
                        <a:schemeClr val="accent6"/>
                      </a:solidFill>
                      <a:prstDash val="solid"/>
                      <a:round/>
                      <a:headEnd type="none" w="med" len="med"/>
                      <a:tailEnd type="none" w="med" len="med"/>
                    </a:lnR>
                    <a:lnT>
                      <a:noFill/>
                    </a:lnT>
                    <a:lnB>
                      <a:noFill/>
                    </a:lnB>
                    <a:solidFill>
                      <a:srgbClr val="000000"/>
                    </a:solidFill>
                  </a:tcPr>
                </a:tc>
                <a:tc>
                  <a:txBody>
                    <a:bodyPr/>
                    <a:lstStyle/>
                    <a:p>
                      <a:pPr algn="ctr" fontAlgn="b">
                        <a:spcAft>
                          <a:spcPts val="200"/>
                        </a:spcAft>
                      </a:pPr>
                      <a:r>
                        <a:rPr lang="en-GB" sz="1100" b="0" i="0" u="none" strike="noStrike" dirty="0" err="1">
                          <a:solidFill>
                            <a:schemeClr val="bg1"/>
                          </a:solidFill>
                          <a:effectLst/>
                          <a:latin typeface="Segoe UI Light" panose="020B0502040204020203" pitchFamily="34" charset="0"/>
                        </a:rPr>
                        <a:t>indicador</a:t>
                      </a:r>
                      <a:endParaRPr lang="en-GB" sz="1100" b="0" i="0" u="none" strike="noStrike" dirty="0">
                        <a:solidFill>
                          <a:schemeClr val="bg1"/>
                        </a:solidFill>
                        <a:effectLst/>
                        <a:latin typeface="Segoe UI Light" panose="020B0502040204020203" pitchFamily="34" charset="0"/>
                      </a:endParaRPr>
                    </a:p>
                  </a:txBody>
                  <a:tcPr marL="0" marR="0" marT="0" marB="0" anchor="ctr">
                    <a:lnL w="12700" cap="flat" cmpd="sng" algn="ctr">
                      <a:solidFill>
                        <a:schemeClr val="accent6"/>
                      </a:solidFill>
                      <a:prstDash val="solid"/>
                      <a:round/>
                      <a:headEnd type="none" w="med" len="med"/>
                      <a:tailEnd type="none" w="med" len="med"/>
                    </a:lnL>
                    <a:lnR>
                      <a:noFill/>
                    </a:lnR>
                    <a:lnT>
                      <a:noFill/>
                    </a:lnT>
                    <a:lnB>
                      <a:noFill/>
                    </a:lnB>
                    <a:solidFill>
                      <a:srgbClr val="000000"/>
                    </a:solidFill>
                  </a:tcPr>
                </a:tc>
                <a:tc>
                  <a:txBody>
                    <a:bodyPr/>
                    <a:lstStyle/>
                    <a:p>
                      <a:pPr algn="ctr" fontAlgn="b">
                        <a:spcAft>
                          <a:spcPts val="200"/>
                        </a:spcAft>
                      </a:pPr>
                      <a:r>
                        <a:rPr lang="en-GB" sz="1100" b="0" i="0" u="none" strike="noStrike" dirty="0">
                          <a:solidFill>
                            <a:schemeClr val="bg1"/>
                          </a:solidFill>
                          <a:effectLst/>
                          <a:latin typeface="Segoe UI Light" panose="020B0502040204020203" pitchFamily="34" charset="0"/>
                        </a:rPr>
                        <a:t>Calidad anuncio</a:t>
                      </a:r>
                    </a:p>
                  </a:txBody>
                  <a:tcPr marL="0" marR="0" marT="0" marB="0" anchor="ctr">
                    <a:lnL>
                      <a:noFill/>
                    </a:lnL>
                    <a:lnR w="12700" cap="flat" cmpd="sng" algn="ctr">
                      <a:solidFill>
                        <a:schemeClr val="accent6"/>
                      </a:solidFill>
                      <a:prstDash val="solid"/>
                      <a:round/>
                      <a:headEnd type="none" w="med" len="med"/>
                      <a:tailEnd type="none" w="med" len="med"/>
                    </a:lnR>
                    <a:lnT>
                      <a:noFill/>
                    </a:lnT>
                    <a:lnB>
                      <a:noFill/>
                    </a:lnB>
                    <a:solidFill>
                      <a:srgbClr val="000000"/>
                    </a:solidFill>
                  </a:tcPr>
                </a:tc>
                <a:tc>
                  <a:txBody>
                    <a:bodyPr/>
                    <a:lstStyle/>
                    <a:p>
                      <a:pPr algn="ctr" fontAlgn="b">
                        <a:spcAft>
                          <a:spcPts val="200"/>
                        </a:spcAft>
                      </a:pPr>
                      <a:r>
                        <a:rPr lang="en-GB" sz="1100" b="0" i="0" u="none" strike="noStrike" dirty="0" err="1">
                          <a:solidFill>
                            <a:schemeClr val="bg1"/>
                          </a:solidFill>
                          <a:effectLst/>
                          <a:latin typeface="Segoe UI Light" panose="020B0502040204020203" pitchFamily="34" charset="0"/>
                        </a:rPr>
                        <a:t>indicador</a:t>
                      </a:r>
                      <a:endParaRPr lang="en-GB" sz="1100" b="0" i="0" u="none" strike="noStrike" dirty="0">
                        <a:solidFill>
                          <a:schemeClr val="bg1"/>
                        </a:solidFill>
                        <a:effectLst/>
                        <a:latin typeface="Segoe UI Light" panose="020B0502040204020203" pitchFamily="34" charset="0"/>
                      </a:endParaRPr>
                    </a:p>
                  </a:txBody>
                  <a:tcPr marL="0" marR="0" marT="0" marB="0" anchor="ctr">
                    <a:lnL w="12700" cap="flat" cmpd="sng" algn="ctr">
                      <a:solidFill>
                        <a:schemeClr val="accent6"/>
                      </a:solidFill>
                      <a:prstDash val="solid"/>
                      <a:round/>
                      <a:headEnd type="none" w="med" len="med"/>
                      <a:tailEnd type="none" w="med" len="med"/>
                    </a:lnL>
                    <a:lnR>
                      <a:noFill/>
                    </a:lnR>
                    <a:lnT>
                      <a:noFill/>
                    </a:lnT>
                    <a:lnB>
                      <a:noFill/>
                    </a:lnB>
                    <a:solidFill>
                      <a:srgbClr val="000000"/>
                    </a:solidFill>
                  </a:tcPr>
                </a:tc>
                <a:tc>
                  <a:txBody>
                    <a:bodyPr/>
                    <a:lstStyle/>
                    <a:p>
                      <a:pPr algn="ctr" fontAlgn="ctr">
                        <a:spcAft>
                          <a:spcPts val="200"/>
                        </a:spcAft>
                      </a:pPr>
                      <a:r>
                        <a:rPr lang="en-GB" sz="1100" b="0" i="0" u="none" strike="noStrike" dirty="0">
                          <a:solidFill>
                            <a:schemeClr val="bg1"/>
                          </a:solidFill>
                          <a:effectLst/>
                          <a:latin typeface="Segoe UI Light" panose="020B0502040204020203" pitchFamily="34" charset="0"/>
                        </a:rPr>
                        <a:t>Calidad anuncio</a:t>
                      </a:r>
                    </a:p>
                  </a:txBody>
                  <a:tcPr marL="0" marR="0" marT="0" marB="0" anchor="ctr">
                    <a:lnL>
                      <a:noFill/>
                    </a:lnL>
                    <a:lnR w="12700" cap="flat" cmpd="sng" algn="ctr">
                      <a:solidFill>
                        <a:srgbClr val="E7E6E6"/>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10001"/>
                  </a:ext>
                </a:extLst>
              </a:tr>
              <a:tr h="403247">
                <a:tc>
                  <a:txBody>
                    <a:bodyPr/>
                    <a:lstStyle/>
                    <a:p>
                      <a:pPr algn="ctr" rtl="0" fontAlgn="ctr"/>
                      <a:r>
                        <a:rPr lang="en-GB" sz="1100" b="0" i="0" u="none" strike="noStrike" dirty="0">
                          <a:solidFill>
                            <a:schemeClr val="tx1"/>
                          </a:solidFill>
                          <a:effectLst/>
                          <a:latin typeface="Segoe UI Light" panose="020B0502040204020203" pitchFamily="34" charset="0"/>
                        </a:rPr>
                        <a:t>Femenino</a:t>
                      </a:r>
                      <a:endParaRPr lang="es-ES" sz="1100" b="0" i="0" u="none" strike="noStrike" dirty="0">
                        <a:solidFill>
                          <a:schemeClr val="tx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548235"/>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Compensación</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GB" sz="1200" b="0" i="0" u="none" strike="noStrike" dirty="0">
                          <a:solidFill>
                            <a:srgbClr val="548235"/>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Comprar en línea ahora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Buen precio</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endParaRPr lang="es-ES" sz="1200" b="0" i="0" u="none" strike="noStrike" dirty="0">
                        <a:solidFill>
                          <a:srgbClr val="548235"/>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0338">
                <a:tc>
                  <a:txBody>
                    <a:bodyPr/>
                    <a:lstStyle/>
                    <a:p>
                      <a:pPr algn="ctr" rtl="0" fontAlgn="ctr"/>
                      <a:r>
                        <a:rPr lang="en-GB" sz="1100" b="0" i="0" u="none" strike="noStrike" dirty="0">
                          <a:solidFill>
                            <a:schemeClr val="tx1"/>
                          </a:solidFill>
                          <a:effectLst/>
                          <a:latin typeface="Segoe UI Light" panose="020B0502040204020203" pitchFamily="34" charset="0"/>
                        </a:rPr>
                        <a:t>Más de 65</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Cobertura inmediata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Compra ya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GB" sz="1200" b="0" i="0" u="none" strike="noStrike" dirty="0">
                          <a:solidFill>
                            <a:srgbClr val="548235"/>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Asequible</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endParaRPr lang="es-ES" sz="1200" b="0" i="0" u="none" strike="noStrike" dirty="0">
                        <a:solidFill>
                          <a:srgbClr val="548235"/>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0338">
                <a:tc>
                  <a:txBody>
                    <a:bodyPr/>
                    <a:lstStyle/>
                    <a:p>
                      <a:pPr algn="ctr" rtl="0" fontAlgn="ctr"/>
                      <a:r>
                        <a:rPr lang="en-GB" sz="1100" b="0" i="0" u="none" strike="noStrike" dirty="0">
                          <a:solidFill>
                            <a:schemeClr val="tx1"/>
                          </a:solidFill>
                          <a:effectLst/>
                          <a:latin typeface="Segoe UI Light" panose="020B0502040204020203" pitchFamily="34" charset="0"/>
                        </a:rPr>
                        <a:t>Sin reclamaciones</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GB" sz="1200" b="0" i="0" u="none" strike="noStrike" dirty="0">
                          <a:solidFill>
                            <a:srgbClr val="548235"/>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No obligatorio</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GB" sz="1200" b="0" i="0" u="none" strike="noStrike" dirty="0">
                          <a:solidFill>
                            <a:srgbClr val="548235"/>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Solicitar</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GB" sz="1200" b="0" i="0" u="none" strike="noStrike" dirty="0">
                          <a:solidFill>
                            <a:srgbClr val="548235"/>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Precios reducidos</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endParaRPr lang="es-ES" sz="1200" b="0" i="0" u="none" strike="noStrike" dirty="0">
                        <a:solidFill>
                          <a:srgbClr val="548235"/>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35193">
                <a:tc>
                  <a:txBody>
                    <a:bodyPr/>
                    <a:lstStyle/>
                    <a:p>
                      <a:pPr algn="ctr" rtl="0" fontAlgn="ctr"/>
                      <a:r>
                        <a:rPr lang="en-GB" sz="1100" b="0" i="0" u="none" strike="noStrike" dirty="0">
                          <a:solidFill>
                            <a:schemeClr val="tx1"/>
                          </a:solidFill>
                          <a:effectLst/>
                          <a:latin typeface="Segoe UI Light" panose="020B0502040204020203" pitchFamily="34" charset="0"/>
                        </a:rPr>
                        <a:t>Nuevo conductor</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Garantía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GB" sz="1200" b="0" i="0" u="none" strike="noStrike" dirty="0">
                          <a:solidFill>
                            <a:srgbClr val="548235"/>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Protección</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Reducciones</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endParaRPr lang="es-ES" sz="1200" b="0" i="0" u="none" strike="noStrike" dirty="0">
                        <a:solidFill>
                          <a:srgbClr val="548235"/>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09090">
                <a:tc>
                  <a:txBody>
                    <a:bodyPr/>
                    <a:lstStyle/>
                    <a:p>
                      <a:pPr algn="ctr" rtl="0" fontAlgn="ctr"/>
                      <a:r>
                        <a:rPr lang="en-GB" sz="1100" b="0" i="0" u="none" strike="noStrike" dirty="0">
                          <a:solidFill>
                            <a:schemeClr val="tx1"/>
                          </a:solidFill>
                          <a:effectLst/>
                          <a:latin typeface="Segoe UI Light" panose="020B0502040204020203" pitchFamily="34" charset="0"/>
                        </a:rPr>
                        <a:t>Protección de ingresos</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FFC000"/>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Confianza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Ver</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C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desde sólo £</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548235"/>
                          </a:solidFill>
                          <a:effectLst/>
                          <a:latin typeface="Wingdings 2" panose="05020102010507070707" pitchFamily="18" charset="2"/>
                        </a:rPr>
                        <a:t></a:t>
                      </a:r>
                      <a:endParaRPr lang="es-ES" sz="1200" b="0" i="0" u="none" strike="noStrike" dirty="0">
                        <a:solidFill>
                          <a:srgbClr val="548235"/>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268831">
                <a:tc>
                  <a:txBody>
                    <a:bodyPr/>
                    <a:lstStyle/>
                    <a:p>
                      <a:pPr algn="ctr" rtl="0" fontAlgn="ctr"/>
                      <a:r>
                        <a:rPr lang="en-GB" sz="1100" b="0" i="0" u="none" strike="noStrike" dirty="0">
                          <a:solidFill>
                            <a:schemeClr val="tx1"/>
                          </a:solidFill>
                          <a:effectLst/>
                          <a:latin typeface="Segoe UI Light" panose="020B0502040204020203" pitchFamily="34" charset="0"/>
                        </a:rPr>
                        <a:t>Provisional</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0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Sencillo</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C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Compra ya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C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Desde £</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100" b="0" i="0" u="none" strike="noStrike" dirty="0">
                          <a:solidFill>
                            <a:schemeClr val="accent3"/>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68831">
                <a:tc>
                  <a:txBody>
                    <a:bodyPr/>
                    <a:lstStyle/>
                    <a:p>
                      <a:pPr algn="ctr" rtl="0" fontAlgn="ctr"/>
                      <a:r>
                        <a:rPr lang="en-GB" sz="1100" b="0" i="0" u="none" strike="noStrike" dirty="0">
                          <a:solidFill>
                            <a:schemeClr val="tx1"/>
                          </a:solidFill>
                          <a:effectLst/>
                          <a:latin typeface="Segoe UI Light" panose="020B0502040204020203" pitchFamily="34" charset="0"/>
                        </a:rPr>
                        <a:t>Motocicleta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FF0000"/>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Insuperable</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C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Cambiar</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C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Ganga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100" b="0" i="0" u="none" strike="noStrike" dirty="0">
                          <a:solidFill>
                            <a:schemeClr val="accent3"/>
                          </a:solidFill>
                          <a:effectLst/>
                          <a:latin typeface="Wingdings 2" panose="05020102010507070707" pitchFamily="18" charset="2"/>
                        </a:rPr>
                        <a:t></a:t>
                      </a:r>
                      <a:endParaRPr lang="es-ES" sz="1100" b="0" i="0" u="none" strike="noStrike" dirty="0">
                        <a:solidFill>
                          <a:schemeClr val="accent3"/>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98701">
                <a:tc>
                  <a:txBody>
                    <a:bodyPr/>
                    <a:lstStyle/>
                    <a:p>
                      <a:pPr algn="ctr" rtl="0" fontAlgn="ctr"/>
                      <a:r>
                        <a:rPr lang="en-GB" sz="1100" b="0" i="0" u="none" strike="noStrike" dirty="0">
                          <a:solidFill>
                            <a:schemeClr val="tx1"/>
                          </a:solidFill>
                          <a:effectLst/>
                          <a:latin typeface="Segoe UI Light" panose="020B0502040204020203" pitchFamily="34" charset="0"/>
                        </a:rPr>
                        <a:t>Principiantes</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FF0000"/>
                          </a:solidFill>
                          <a:effectLst/>
                          <a:latin typeface="Wingdings 2" panose="05020102010507070707" pitchFamily="18" charset="2"/>
                        </a:rPr>
                        <a:t></a:t>
                      </a:r>
                      <a:endParaRPr lang="es-ES" sz="1200" b="0" i="0" u="none" strike="noStrike" dirty="0">
                        <a:solidFill>
                          <a:srgbClr val="FF0000"/>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Corto plazo</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0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Visita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FFC000"/>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Por sólo £</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100" b="0" i="0" u="none" strike="noStrike" dirty="0">
                          <a:solidFill>
                            <a:schemeClr val="accent3"/>
                          </a:solidFill>
                          <a:effectLst/>
                          <a:latin typeface="Wingdings 2" panose="05020102010507070707" pitchFamily="18" charset="2"/>
                        </a:rPr>
                        <a:t></a:t>
                      </a:r>
                      <a:endParaRPr lang="es-ES" sz="1100" b="0" i="0" u="none" strike="noStrike" dirty="0">
                        <a:solidFill>
                          <a:schemeClr val="accent3"/>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8701">
                <a:tc>
                  <a:txBody>
                    <a:bodyPr/>
                    <a:lstStyle/>
                    <a:p>
                      <a:pPr algn="ctr" rtl="0" fontAlgn="ctr"/>
                      <a:r>
                        <a:rPr lang="en-GB" sz="1100" b="0" i="0" u="none" strike="noStrike" dirty="0">
                          <a:solidFill>
                            <a:schemeClr val="tx1"/>
                          </a:solidFill>
                          <a:effectLst/>
                          <a:latin typeface="Segoe UI Light" panose="020B0502040204020203" pitchFamily="34" charset="0"/>
                        </a:rPr>
                        <a:t>Anual</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FF0000"/>
                          </a:solidFill>
                          <a:effectLst/>
                          <a:latin typeface="Wingdings 2" panose="05020102010507070707" pitchFamily="18" charset="2"/>
                        </a:rPr>
                        <a:t></a:t>
                      </a:r>
                      <a:endParaRPr lang="es-ES" sz="1200" b="0" i="0" u="none" strike="noStrike" dirty="0">
                        <a:solidFill>
                          <a:srgbClr val="FF0000"/>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Rápido</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FF0000"/>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Comprueba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C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Oferta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100" b="0" i="0" u="none" strike="noStrike" dirty="0">
                          <a:solidFill>
                            <a:schemeClr val="accent3"/>
                          </a:solidFill>
                          <a:effectLst/>
                          <a:latin typeface="Wingdings 2" panose="05020102010507070707" pitchFamily="18" charset="2"/>
                        </a:rPr>
                        <a:t></a:t>
                      </a:r>
                      <a:endParaRPr lang="es-ES" sz="1100" b="0" i="0" u="none" strike="noStrike" dirty="0">
                        <a:solidFill>
                          <a:schemeClr val="accent3"/>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r h="409090">
                <a:tc>
                  <a:txBody>
                    <a:bodyPr/>
                    <a:lstStyle/>
                    <a:p>
                      <a:pPr algn="ctr" rtl="0" fontAlgn="ctr"/>
                      <a:r>
                        <a:rPr lang="en-GB" sz="1100" b="0" i="0" u="none" strike="noStrike" dirty="0">
                          <a:solidFill>
                            <a:schemeClr val="tx1"/>
                          </a:solidFill>
                          <a:effectLst/>
                          <a:latin typeface="Segoe UI Light" panose="020B0502040204020203" pitchFamily="34" charset="0"/>
                        </a:rPr>
                        <a:t>Mujeres</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200" b="0" i="0" u="none" strike="noStrike" dirty="0">
                          <a:solidFill>
                            <a:srgbClr val="FF0000"/>
                          </a:solidFill>
                          <a:effectLst/>
                          <a:latin typeface="Wingdings 2" panose="05020102010507070707" pitchFamily="18" charset="2"/>
                        </a:rPr>
                        <a:t>º</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Precio </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rgbClr val="FF0000"/>
                          </a:solidFill>
                          <a:effectLst/>
                          <a:latin typeface="Wingdings 2" panose="05020102010507070707" pitchFamily="18" charset="2"/>
                        </a:rPr>
                        <a:t>º</a:t>
                      </a:r>
                      <a:endParaRPr lang="es-ES" sz="1100" b="0" i="0" u="none" strike="noStrike" dirty="0">
                        <a:solidFill>
                          <a:srgbClr val="FF0000"/>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Cobertura</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200" b="0" i="0" u="none" strike="noStrike" dirty="0">
                          <a:solidFill>
                            <a:srgbClr val="FF5050"/>
                          </a:solidFill>
                          <a:effectLst/>
                          <a:latin typeface="Wingdings 2" panose="05020102010507070707" pitchFamily="18" charset="2"/>
                        </a:rPr>
                        <a:t></a:t>
                      </a: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GB" sz="1100" b="0" i="0" u="none" strike="noStrike" dirty="0">
                          <a:solidFill>
                            <a:schemeClr val="tx1"/>
                          </a:solidFill>
                          <a:effectLst/>
                          <a:latin typeface="Segoe UI Light" panose="020B0502040204020203" pitchFamily="34" charset="0"/>
                        </a:rPr>
                        <a:t>Adicional</a:t>
                      </a: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1100" b="0" i="0" u="none" strike="noStrike" dirty="0">
                          <a:solidFill>
                            <a:schemeClr val="accent3"/>
                          </a:solidFill>
                          <a:effectLst/>
                          <a:latin typeface="Wingdings 2" panose="05020102010507070707" pitchFamily="18" charset="2"/>
                        </a:rPr>
                        <a:t></a:t>
                      </a:r>
                      <a:endParaRPr lang="es-ES" sz="1100" b="0" i="0" u="none" strike="noStrike" dirty="0">
                        <a:solidFill>
                          <a:schemeClr val="accent3"/>
                        </a:solidFill>
                        <a:effectLst/>
                        <a:latin typeface="Wingdings 2" panose="05020102010507070707" pitchFamily="18" charset="2"/>
                      </a:endParaRPr>
                    </a:p>
                  </a:txBody>
                  <a:tcPr marL="0" marR="0" marT="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1"/>
                  </a:ext>
                </a:extLst>
              </a:tr>
            </a:tbl>
          </a:graphicData>
        </a:graphic>
      </p:graphicFrame>
      <p:graphicFrame>
        <p:nvGraphicFramePr>
          <p:cNvPr id="23" name="Table 22"/>
          <p:cNvGraphicFramePr>
            <a:graphicFrameLocks noGrp="1"/>
          </p:cNvGraphicFramePr>
          <p:nvPr>
            <p:extLst/>
          </p:nvPr>
        </p:nvGraphicFramePr>
        <p:xfrm>
          <a:off x="7590955" y="2587571"/>
          <a:ext cx="4317221" cy="3049512"/>
        </p:xfrm>
        <a:graphic>
          <a:graphicData uri="http://schemas.openxmlformats.org/drawingml/2006/table">
            <a:tbl>
              <a:tblPr/>
              <a:tblGrid>
                <a:gridCol w="1088049">
                  <a:extLst>
                    <a:ext uri="{9D8B030D-6E8A-4147-A177-3AD203B41FA5}">
                      <a16:colId xmlns:a16="http://schemas.microsoft.com/office/drawing/2014/main" val="20000"/>
                    </a:ext>
                  </a:extLst>
                </a:gridCol>
                <a:gridCol w="3229172">
                  <a:extLst>
                    <a:ext uri="{9D8B030D-6E8A-4147-A177-3AD203B41FA5}">
                      <a16:colId xmlns:a16="http://schemas.microsoft.com/office/drawing/2014/main" val="20001"/>
                    </a:ext>
                  </a:extLst>
                </a:gridCol>
              </a:tblGrid>
              <a:tr h="295450">
                <a:tc>
                  <a:txBody>
                    <a:bodyPr/>
                    <a:lstStyle/>
                    <a:p>
                      <a:pPr algn="ctr" fontAlgn="ctr"/>
                      <a:r>
                        <a:rPr lang="en-US" sz="1800" b="0" i="0" u="none" strike="noStrike" dirty="0">
                          <a:solidFill>
                            <a:srgbClr val="548235"/>
                          </a:solidFill>
                          <a:effectLst/>
                          <a:latin typeface="Wingdings 2" panose="05020102010507070707" pitchFamily="18" charset="2"/>
                        </a:rPr>
                        <a:t></a:t>
                      </a:r>
                    </a:p>
                  </a:txBody>
                  <a:tcPr marL="0" marR="0" marT="0" marB="0" anchor="ctr">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Fuerte impacto, usado con poca frecuencia</a:t>
                      </a:r>
                    </a:p>
                  </a:txBody>
                  <a:tcPr marL="0" marR="0" marT="0" marB="0" anchor="b">
                    <a:lnL>
                      <a:noFill/>
                    </a:lnL>
                    <a:lnR>
                      <a:noFill/>
                    </a:lnR>
                    <a:lnT>
                      <a:noFill/>
                    </a:lnT>
                    <a:lnB>
                      <a:noFill/>
                    </a:lnB>
                  </a:tcPr>
                </a:tc>
                <a:extLst>
                  <a:ext uri="{0D108BD9-81ED-4DB2-BD59-A6C34878D82A}">
                    <a16:rowId xmlns:a16="http://schemas.microsoft.com/office/drawing/2014/main" val="10000"/>
                  </a:ext>
                </a:extLst>
              </a:tr>
              <a:tr h="295450">
                <a:tc>
                  <a:txBody>
                    <a:bodyPr/>
                    <a:lstStyle/>
                    <a:p>
                      <a:pPr algn="ctr" fontAlgn="ctr"/>
                      <a:r>
                        <a:rPr lang="en-GB" sz="1800" b="0" i="0" u="none" strike="noStrike" dirty="0">
                          <a:solidFill>
                            <a:srgbClr val="548235"/>
                          </a:solidFill>
                          <a:effectLst/>
                          <a:latin typeface="Wingdings 2" panose="05020102010507070707" pitchFamily="18" charset="2"/>
                        </a:rPr>
                        <a:t>º</a:t>
                      </a:r>
                    </a:p>
                  </a:txBody>
                  <a:tcPr marL="0" marR="0" marT="0" marB="0" anchor="ctr">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Fuerte impacto, usado a veces</a:t>
                      </a:r>
                    </a:p>
                  </a:txBody>
                  <a:tcPr marL="0" marR="0" marT="0" marB="0" anchor="b">
                    <a:lnL>
                      <a:noFill/>
                    </a:lnL>
                    <a:lnR>
                      <a:noFill/>
                    </a:lnR>
                    <a:lnT>
                      <a:noFill/>
                    </a:lnT>
                    <a:lnB>
                      <a:noFill/>
                    </a:lnB>
                  </a:tcPr>
                </a:tc>
                <a:extLst>
                  <a:ext uri="{0D108BD9-81ED-4DB2-BD59-A6C34878D82A}">
                    <a16:rowId xmlns:a16="http://schemas.microsoft.com/office/drawing/2014/main" val="10001"/>
                  </a:ext>
                </a:extLst>
              </a:tr>
              <a:tr h="423372">
                <a:tc>
                  <a:txBody>
                    <a:bodyPr/>
                    <a:lstStyle/>
                    <a:p>
                      <a:pPr algn="ctr" fontAlgn="b"/>
                      <a:r>
                        <a:rPr lang="en-US" sz="1800" b="0" i="0" u="none" strike="noStrike" dirty="0">
                          <a:solidFill>
                            <a:srgbClr val="92D050"/>
                          </a:solidFill>
                          <a:effectLst/>
                          <a:latin typeface="Wingdings 2" panose="05020102010507070707" pitchFamily="18" charset="2"/>
                        </a:rPr>
                        <a:t></a:t>
                      </a:r>
                    </a:p>
                  </a:txBody>
                  <a:tcPr marL="0" marR="0" marT="0" marB="0" anchor="b">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Fuerte impacto,</a:t>
                      </a:r>
                      <a:r>
                        <a:rPr sz="1800" dirty="0"/>
                        <a:t> </a:t>
                      </a:r>
                      <a:r>
                        <a:rPr lang="en-GB" sz="1400" b="0" i="0" u="none" strike="noStrike" dirty="0">
                          <a:solidFill>
                            <a:schemeClr val="bg1"/>
                          </a:solidFill>
                          <a:effectLst/>
                          <a:latin typeface="Segoe UI Light" panose="020B0502040204020203" pitchFamily="34" charset="0"/>
                        </a:rPr>
                        <a:t>pero usado con frecuencia</a:t>
                      </a:r>
                      <a:endParaRPr lang="es-ES" sz="1400" b="0" i="0" u="none" strike="noStrike" dirty="0">
                        <a:solidFill>
                          <a:schemeClr val="bg1"/>
                        </a:solidFill>
                        <a:effectLst/>
                        <a:latin typeface="Segoe UI Light" panose="020B0502040204020203"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95450">
                <a:tc>
                  <a:txBody>
                    <a:bodyPr/>
                    <a:lstStyle/>
                    <a:p>
                      <a:pPr algn="ctr" fontAlgn="ctr"/>
                      <a:r>
                        <a:rPr lang="en-US" sz="1800" b="0" i="0" u="none" strike="noStrike" dirty="0">
                          <a:solidFill>
                            <a:srgbClr val="FFC000"/>
                          </a:solidFill>
                          <a:effectLst/>
                          <a:latin typeface="Wingdings 2" panose="05020102010507070707" pitchFamily="18" charset="2"/>
                        </a:rPr>
                        <a:t></a:t>
                      </a:r>
                    </a:p>
                  </a:txBody>
                  <a:tcPr marL="0" marR="0" marT="0" marB="0" anchor="ctr">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Impacto</a:t>
                      </a:r>
                      <a:r>
                        <a:rPr sz="1800"/>
                        <a:t> </a:t>
                      </a:r>
                      <a:r>
                        <a:rPr lang="en-GB" sz="1400" b="0" i="0" u="none" strike="noStrike" dirty="0">
                          <a:solidFill>
                            <a:schemeClr val="bg1"/>
                          </a:solidFill>
                          <a:effectLst/>
                          <a:latin typeface="Segoe UI Light" panose="020B0502040204020203" pitchFamily="34" charset="0"/>
                        </a:rPr>
                        <a:t>suave, usado con poca frecuencia</a:t>
                      </a:r>
                    </a:p>
                  </a:txBody>
                  <a:tcPr marL="0" marR="0" marT="0" marB="0" anchor="b">
                    <a:lnL>
                      <a:noFill/>
                    </a:lnL>
                    <a:lnR>
                      <a:noFill/>
                    </a:lnR>
                    <a:lnT>
                      <a:noFill/>
                    </a:lnT>
                    <a:lnB>
                      <a:noFill/>
                    </a:lnB>
                  </a:tcPr>
                </a:tc>
                <a:extLst>
                  <a:ext uri="{0D108BD9-81ED-4DB2-BD59-A6C34878D82A}">
                    <a16:rowId xmlns:a16="http://schemas.microsoft.com/office/drawing/2014/main" val="10003"/>
                  </a:ext>
                </a:extLst>
              </a:tr>
              <a:tr h="295450">
                <a:tc>
                  <a:txBody>
                    <a:bodyPr/>
                    <a:lstStyle/>
                    <a:p>
                      <a:pPr algn="ctr" fontAlgn="ctr"/>
                      <a:r>
                        <a:rPr lang="en-GB" sz="1800" b="0" i="0" u="none" strike="noStrike" dirty="0">
                          <a:solidFill>
                            <a:srgbClr val="FFC000"/>
                          </a:solidFill>
                          <a:effectLst/>
                          <a:latin typeface="Wingdings 2" panose="05020102010507070707" pitchFamily="18" charset="2"/>
                        </a:rPr>
                        <a:t>º</a:t>
                      </a:r>
                    </a:p>
                  </a:txBody>
                  <a:tcPr marL="0" marR="0" marT="0" marB="0" anchor="ctr">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Impacto</a:t>
                      </a:r>
                      <a:r>
                        <a:rPr sz="1800" dirty="0"/>
                        <a:t> </a:t>
                      </a:r>
                      <a:r>
                        <a:rPr lang="en-GB" sz="1400" b="0" i="0" u="none" strike="noStrike" dirty="0">
                          <a:solidFill>
                            <a:schemeClr val="bg1"/>
                          </a:solidFill>
                          <a:effectLst/>
                          <a:latin typeface="Segoe UI Light" panose="020B0502040204020203" pitchFamily="34" charset="0"/>
                        </a:rPr>
                        <a:t>suave, usado a veces</a:t>
                      </a:r>
                      <a:endParaRPr lang="es-ES" sz="1400" b="0" i="0" u="none" strike="noStrike" dirty="0">
                        <a:solidFill>
                          <a:schemeClr val="bg1"/>
                        </a:solidFill>
                        <a:effectLst/>
                        <a:latin typeface="Segoe UI Light" panose="020B0502040204020203"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95450">
                <a:tc>
                  <a:txBody>
                    <a:bodyPr/>
                    <a:lstStyle/>
                    <a:p>
                      <a:pPr algn="ctr" fontAlgn="b"/>
                      <a:r>
                        <a:rPr lang="en-US" sz="1800" b="0" i="0" u="none" strike="noStrike" dirty="0">
                          <a:solidFill>
                            <a:srgbClr val="FFC000"/>
                          </a:solidFill>
                          <a:effectLst/>
                          <a:latin typeface="Wingdings 2" panose="05020102010507070707" pitchFamily="18" charset="2"/>
                        </a:rPr>
                        <a:t></a:t>
                      </a:r>
                    </a:p>
                  </a:txBody>
                  <a:tcPr marL="0" marR="0" marT="0" marB="0" anchor="b">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Impacto</a:t>
                      </a:r>
                      <a:r>
                        <a:rPr sz="1800" dirty="0"/>
                        <a:t> </a:t>
                      </a:r>
                      <a:r>
                        <a:rPr lang="en-GB" sz="1400" b="0" i="0" u="none" strike="noStrike" dirty="0">
                          <a:solidFill>
                            <a:schemeClr val="bg1"/>
                          </a:solidFill>
                          <a:effectLst/>
                          <a:latin typeface="Segoe UI Light" panose="020B0502040204020203" pitchFamily="34" charset="0"/>
                        </a:rPr>
                        <a:t>suave, pero usado con frecuencia</a:t>
                      </a:r>
                      <a:endParaRPr lang="es-ES" sz="1400" b="0" i="0" u="none" strike="noStrike" dirty="0">
                        <a:solidFill>
                          <a:schemeClr val="bg1"/>
                        </a:solidFill>
                        <a:effectLst/>
                        <a:latin typeface="Segoe UI Light" panose="020B0502040204020203"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426609">
                <a:tc>
                  <a:txBody>
                    <a:bodyPr/>
                    <a:lstStyle/>
                    <a:p>
                      <a:pPr algn="ctr" fontAlgn="ctr"/>
                      <a:r>
                        <a:rPr lang="en-US" sz="1800" b="0" i="0" u="none" strike="noStrike" dirty="0">
                          <a:solidFill>
                            <a:srgbClr val="FF0000"/>
                          </a:solidFill>
                          <a:effectLst/>
                          <a:latin typeface="Wingdings 2" panose="05020102010507070707" pitchFamily="18" charset="2"/>
                        </a:rPr>
                        <a:t></a:t>
                      </a:r>
                    </a:p>
                  </a:txBody>
                  <a:tcPr marL="0" marR="0" marT="0" marB="0" anchor="ctr">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Impacto limitado, pero usado con poca frecuencia</a:t>
                      </a:r>
                    </a:p>
                  </a:txBody>
                  <a:tcPr marL="0" marR="0" marT="0" marB="0" anchor="b">
                    <a:lnL>
                      <a:noFill/>
                    </a:lnL>
                    <a:lnR>
                      <a:noFill/>
                    </a:lnR>
                    <a:lnT>
                      <a:noFill/>
                    </a:lnT>
                    <a:lnB>
                      <a:noFill/>
                    </a:lnB>
                  </a:tcPr>
                </a:tc>
                <a:extLst>
                  <a:ext uri="{0D108BD9-81ED-4DB2-BD59-A6C34878D82A}">
                    <a16:rowId xmlns:a16="http://schemas.microsoft.com/office/drawing/2014/main" val="10006"/>
                  </a:ext>
                </a:extLst>
              </a:tr>
              <a:tr h="295450">
                <a:tc>
                  <a:txBody>
                    <a:bodyPr/>
                    <a:lstStyle/>
                    <a:p>
                      <a:pPr algn="ctr" fontAlgn="ctr"/>
                      <a:r>
                        <a:rPr lang="en-GB" sz="1800" b="0" i="0" u="none" strike="noStrike" dirty="0">
                          <a:solidFill>
                            <a:srgbClr val="FF0000"/>
                          </a:solidFill>
                          <a:effectLst/>
                          <a:latin typeface="Wingdings 2" panose="05020102010507070707" pitchFamily="18" charset="2"/>
                        </a:rPr>
                        <a:t>º</a:t>
                      </a:r>
                    </a:p>
                  </a:txBody>
                  <a:tcPr marL="0" marR="0" marT="0" marB="0" anchor="ctr">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Impacto limitado, pero usado a veces</a:t>
                      </a:r>
                    </a:p>
                  </a:txBody>
                  <a:tcPr marL="0" marR="0" marT="0" marB="0" anchor="b">
                    <a:lnL>
                      <a:noFill/>
                    </a:lnL>
                    <a:lnR>
                      <a:noFill/>
                    </a:lnR>
                    <a:lnT>
                      <a:noFill/>
                    </a:lnT>
                    <a:lnB>
                      <a:noFill/>
                    </a:lnB>
                  </a:tcPr>
                </a:tc>
                <a:extLst>
                  <a:ext uri="{0D108BD9-81ED-4DB2-BD59-A6C34878D82A}">
                    <a16:rowId xmlns:a16="http://schemas.microsoft.com/office/drawing/2014/main" val="10007"/>
                  </a:ext>
                </a:extLst>
              </a:tr>
              <a:tr h="426609">
                <a:tc>
                  <a:txBody>
                    <a:bodyPr/>
                    <a:lstStyle/>
                    <a:p>
                      <a:pPr algn="ctr" fontAlgn="b"/>
                      <a:r>
                        <a:rPr lang="en-US" sz="1800" b="0" i="0" u="none" strike="noStrike" dirty="0">
                          <a:solidFill>
                            <a:srgbClr val="FF0000"/>
                          </a:solidFill>
                          <a:effectLst/>
                          <a:latin typeface="Wingdings 2" panose="05020102010507070707" pitchFamily="18" charset="2"/>
                        </a:rPr>
                        <a:t></a:t>
                      </a:r>
                    </a:p>
                  </a:txBody>
                  <a:tcPr marL="0" marR="0" marT="0" marB="0" anchor="b">
                    <a:lnL>
                      <a:noFill/>
                    </a:lnL>
                    <a:lnR>
                      <a:noFill/>
                    </a:lnR>
                    <a:lnT>
                      <a:noFill/>
                    </a:lnT>
                    <a:lnB>
                      <a:noFill/>
                    </a:lnB>
                  </a:tcPr>
                </a:tc>
                <a:tc>
                  <a:txBody>
                    <a:bodyPr/>
                    <a:lstStyle/>
                    <a:p>
                      <a:pPr algn="l" fontAlgn="b"/>
                      <a:r>
                        <a:rPr lang="en-GB" sz="1400" b="0" i="0" u="none" strike="noStrike" dirty="0">
                          <a:solidFill>
                            <a:schemeClr val="bg1"/>
                          </a:solidFill>
                          <a:effectLst/>
                          <a:latin typeface="Segoe UI Light" panose="020B0502040204020203" pitchFamily="34" charset="0"/>
                        </a:rPr>
                        <a:t>Impacto limitado, pero usado con frecuencia</a:t>
                      </a:r>
                      <a:endParaRPr lang="es-ES" sz="1400" b="0" i="0" u="none" strike="noStrike" dirty="0">
                        <a:solidFill>
                          <a:schemeClr val="bg1"/>
                        </a:solidFill>
                        <a:effectLst/>
                        <a:latin typeface="Segoe UI Light" panose="020B0502040204020203"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22" name="Rectangle 21"/>
          <p:cNvSpPr/>
          <p:nvPr/>
        </p:nvSpPr>
        <p:spPr bwMode="auto">
          <a:xfrm>
            <a:off x="2166721" y="5011312"/>
            <a:ext cx="1859946" cy="457900"/>
          </a:xfrm>
          <a:prstGeom prst="rect">
            <a:avLst/>
          </a:prstGeom>
          <a:solidFill>
            <a:schemeClr val="bg1">
              <a:lumMod val="65000"/>
            </a:schemeClr>
          </a:solidFill>
          <a:ln w="10795" cap="flat" cmpd="sng" algn="ctr">
            <a:solidFill>
              <a:srgbClr val="FFC000"/>
            </a:solidFill>
            <a:prstDash val="solid"/>
            <a:headEnd type="none" w="med" len="med"/>
            <a:tailEnd type="none" w="med" len="med"/>
          </a:ln>
          <a:effectLst/>
        </p:spPr>
        <p:txBody>
          <a:bodyPr vert="horz" wrap="square" lIns="91388" tIns="45694" rIns="91388" bIns="45694" numCol="1" rtlCol="0" anchor="ctr" anchorCtr="0" compatLnSpc="1">
            <a:prstTxWarp prst="textNoShape">
              <a:avLst/>
            </a:prstTxWarp>
          </a:bodyPr>
          <a:lstStyle/>
          <a:p>
            <a:pPr defTabSz="913551" fontAlgn="base">
              <a:spcBef>
                <a:spcPct val="0"/>
              </a:spcBef>
              <a:spcAft>
                <a:spcPct val="0"/>
              </a:spcAft>
            </a:pPr>
            <a:r>
              <a:rPr lang="en-GB" sz="1600" kern="0" spc="-30" dirty="0" err="1">
                <a:solidFill>
                  <a:srgbClr val="505050"/>
                </a:solidFill>
              </a:rPr>
              <a:t>Indicadores</a:t>
            </a:r>
            <a:r>
              <a:rPr lang="en-GB" sz="1600" kern="0" spc="-30" dirty="0">
                <a:solidFill>
                  <a:srgbClr val="505050"/>
                </a:solidFill>
              </a:rPr>
              <a:t>  individuales</a:t>
            </a:r>
          </a:p>
        </p:txBody>
      </p:sp>
      <p:cxnSp>
        <p:nvCxnSpPr>
          <p:cNvPr id="20" name="Straight Arrow Connector 19"/>
          <p:cNvCxnSpPr/>
          <p:nvPr/>
        </p:nvCxnSpPr>
        <p:spPr>
          <a:xfrm>
            <a:off x="1414161" y="1275774"/>
            <a:ext cx="300808" cy="936144"/>
          </a:xfrm>
          <a:prstGeom prst="straightConnector1">
            <a:avLst/>
          </a:prstGeom>
          <a:ln>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432737" y="1265188"/>
            <a:ext cx="1420092" cy="911039"/>
          </a:xfrm>
          <a:prstGeom prst="straightConnector1">
            <a:avLst/>
          </a:prstGeom>
          <a:ln>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414163" y="1275776"/>
            <a:ext cx="3066590" cy="859536"/>
          </a:xfrm>
          <a:prstGeom prst="straightConnector1">
            <a:avLst/>
          </a:prstGeom>
          <a:ln>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414163" y="5170807"/>
            <a:ext cx="865512" cy="196895"/>
          </a:xfrm>
          <a:prstGeom prst="straightConnector1">
            <a:avLst/>
          </a:prstGeom>
          <a:ln>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1388272" y="4891682"/>
            <a:ext cx="865512" cy="322368"/>
          </a:xfrm>
          <a:prstGeom prst="straightConnector1">
            <a:avLst/>
          </a:prstGeom>
          <a:ln>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58306" y="724503"/>
            <a:ext cx="4247524" cy="307568"/>
          </a:xfrm>
          <a:prstGeom prst="rect">
            <a:avLst/>
          </a:prstGeom>
          <a:noFill/>
        </p:spPr>
        <p:txBody>
          <a:bodyPr wrap="square" lIns="0" tIns="0" rIns="0" bIns="0" rtlCol="0">
            <a:spAutoFit/>
          </a:bodyPr>
          <a:lstStyle/>
          <a:p>
            <a:r>
              <a:rPr lang="en-GB" sz="1998" dirty="0">
                <a:solidFill>
                  <a:srgbClr val="FFFFFF"/>
                </a:solidFill>
                <a:latin typeface="Segoe UI Light"/>
              </a:rPr>
              <a:t>Explicaciones de la calidad del anuncio</a:t>
            </a:r>
            <a:endParaRPr lang="es-ES" sz="1998" dirty="0">
              <a:solidFill>
                <a:srgbClr val="FFFFFF"/>
              </a:solidFill>
              <a:latin typeface="Segoe UI Light"/>
              <a:cs typeface="Segoe Pro Display Semibold"/>
            </a:endParaRPr>
          </a:p>
        </p:txBody>
      </p:sp>
      <p:sp>
        <p:nvSpPr>
          <p:cNvPr id="19" name="Freeform 39"/>
          <p:cNvSpPr>
            <a:spLocks noEditPoints="1"/>
          </p:cNvSpPr>
          <p:nvPr/>
        </p:nvSpPr>
        <p:spPr bwMode="black">
          <a:xfrm>
            <a:off x="8024276" y="5957295"/>
            <a:ext cx="544644" cy="542239"/>
          </a:xfrm>
          <a:custGeom>
            <a:avLst/>
            <a:gdLst>
              <a:gd name="T0" fmla="*/ 99 w 150"/>
              <a:gd name="T1" fmla="*/ 107 h 150"/>
              <a:gd name="T2" fmla="*/ 75 w 150"/>
              <a:gd name="T3" fmla="*/ 90 h 150"/>
              <a:gd name="T4" fmla="*/ 51 w 150"/>
              <a:gd name="T5" fmla="*/ 107 h 150"/>
              <a:gd name="T6" fmla="*/ 60 w 150"/>
              <a:gd name="T7" fmla="*/ 79 h 150"/>
              <a:gd name="T8" fmla="*/ 36 w 150"/>
              <a:gd name="T9" fmla="*/ 62 h 150"/>
              <a:gd name="T10" fmla="*/ 66 w 150"/>
              <a:gd name="T11" fmla="*/ 62 h 150"/>
              <a:gd name="T12" fmla="*/ 75 w 150"/>
              <a:gd name="T13" fmla="*/ 33 h 150"/>
              <a:gd name="T14" fmla="*/ 85 w 150"/>
              <a:gd name="T15" fmla="*/ 62 h 150"/>
              <a:gd name="T16" fmla="*/ 114 w 150"/>
              <a:gd name="T17" fmla="*/ 62 h 150"/>
              <a:gd name="T18" fmla="*/ 90 w 150"/>
              <a:gd name="T19" fmla="*/ 79 h 150"/>
              <a:gd name="T20" fmla="*/ 99 w 150"/>
              <a:gd name="T21" fmla="*/ 107 h 150"/>
              <a:gd name="T22" fmla="*/ 150 w 150"/>
              <a:gd name="T23" fmla="*/ 75 h 150"/>
              <a:gd name="T24" fmla="*/ 75 w 150"/>
              <a:gd name="T25" fmla="*/ 0 h 150"/>
              <a:gd name="T26" fmla="*/ 0 w 150"/>
              <a:gd name="T27" fmla="*/ 75 h 150"/>
              <a:gd name="T28" fmla="*/ 75 w 150"/>
              <a:gd name="T29" fmla="*/ 150 h 150"/>
              <a:gd name="T30" fmla="*/ 150 w 150"/>
              <a:gd name="T31" fmla="*/ 75 h 150"/>
              <a:gd name="T32" fmla="*/ 141 w 150"/>
              <a:gd name="T33" fmla="*/ 75 h 150"/>
              <a:gd name="T34" fmla="*/ 75 w 150"/>
              <a:gd name="T35" fmla="*/ 140 h 150"/>
              <a:gd name="T36" fmla="*/ 10 w 150"/>
              <a:gd name="T37" fmla="*/ 75 h 150"/>
              <a:gd name="T38" fmla="*/ 75 w 150"/>
              <a:gd name="T39" fmla="*/ 9 h 150"/>
              <a:gd name="T40" fmla="*/ 141 w 150"/>
              <a:gd name="T41"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0">
                <a:moveTo>
                  <a:pt x="99" y="107"/>
                </a:moveTo>
                <a:cubicBezTo>
                  <a:pt x="75" y="90"/>
                  <a:pt x="75" y="90"/>
                  <a:pt x="75" y="90"/>
                </a:cubicBezTo>
                <a:cubicBezTo>
                  <a:pt x="51" y="107"/>
                  <a:pt x="51" y="107"/>
                  <a:pt x="51" y="107"/>
                </a:cubicBezTo>
                <a:cubicBezTo>
                  <a:pt x="60" y="79"/>
                  <a:pt x="60" y="79"/>
                  <a:pt x="60" y="79"/>
                </a:cubicBezTo>
                <a:cubicBezTo>
                  <a:pt x="36" y="62"/>
                  <a:pt x="36" y="62"/>
                  <a:pt x="36" y="62"/>
                </a:cubicBezTo>
                <a:cubicBezTo>
                  <a:pt x="66" y="62"/>
                  <a:pt x="66" y="62"/>
                  <a:pt x="66" y="62"/>
                </a:cubicBezTo>
                <a:cubicBezTo>
                  <a:pt x="75" y="33"/>
                  <a:pt x="75" y="33"/>
                  <a:pt x="75" y="33"/>
                </a:cubicBezTo>
                <a:cubicBezTo>
                  <a:pt x="85" y="62"/>
                  <a:pt x="85" y="62"/>
                  <a:pt x="85" y="62"/>
                </a:cubicBezTo>
                <a:cubicBezTo>
                  <a:pt x="114" y="62"/>
                  <a:pt x="114" y="62"/>
                  <a:pt x="114" y="62"/>
                </a:cubicBezTo>
                <a:cubicBezTo>
                  <a:pt x="90" y="79"/>
                  <a:pt x="90" y="79"/>
                  <a:pt x="90" y="79"/>
                </a:cubicBezTo>
                <a:lnTo>
                  <a:pt x="99" y="107"/>
                </a:lnTo>
                <a:close/>
                <a:moveTo>
                  <a:pt x="150" y="75"/>
                </a:moveTo>
                <a:cubicBezTo>
                  <a:pt x="150" y="33"/>
                  <a:pt x="117" y="0"/>
                  <a:pt x="75" y="0"/>
                </a:cubicBezTo>
                <a:cubicBezTo>
                  <a:pt x="34" y="0"/>
                  <a:pt x="0" y="33"/>
                  <a:pt x="0" y="75"/>
                </a:cubicBezTo>
                <a:cubicBezTo>
                  <a:pt x="0" y="116"/>
                  <a:pt x="34" y="150"/>
                  <a:pt x="75" y="150"/>
                </a:cubicBezTo>
                <a:cubicBezTo>
                  <a:pt x="117" y="150"/>
                  <a:pt x="150" y="116"/>
                  <a:pt x="150" y="75"/>
                </a:cubicBezTo>
                <a:close/>
                <a:moveTo>
                  <a:pt x="141" y="75"/>
                </a:moveTo>
                <a:cubicBezTo>
                  <a:pt x="141" y="111"/>
                  <a:pt x="111" y="140"/>
                  <a:pt x="75" y="140"/>
                </a:cubicBezTo>
                <a:cubicBezTo>
                  <a:pt x="39" y="140"/>
                  <a:pt x="10" y="111"/>
                  <a:pt x="10" y="75"/>
                </a:cubicBezTo>
                <a:cubicBezTo>
                  <a:pt x="10" y="38"/>
                  <a:pt x="39" y="9"/>
                  <a:pt x="75" y="9"/>
                </a:cubicBezTo>
                <a:cubicBezTo>
                  <a:pt x="111" y="9"/>
                  <a:pt x="141" y="38"/>
                  <a:pt x="141"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3" tIns="45686" rIns="91373" bIns="45686" numCol="1" anchor="t" anchorCtr="0" compatLnSpc="1">
            <a:prstTxWarp prst="textNoShape">
              <a:avLst/>
            </a:prstTxWarp>
          </a:bodyPr>
          <a:lstStyle/>
          <a:p>
            <a:endParaRPr lang="en-US" sz="1762" dirty="0">
              <a:solidFill>
                <a:srgbClr val="505050"/>
              </a:solidFill>
            </a:endParaRPr>
          </a:p>
        </p:txBody>
      </p:sp>
      <p:sp>
        <p:nvSpPr>
          <p:cNvPr id="25" name="TextBox 24"/>
          <p:cNvSpPr txBox="1"/>
          <p:nvPr/>
        </p:nvSpPr>
        <p:spPr>
          <a:xfrm>
            <a:off x="8806173" y="5787892"/>
            <a:ext cx="3199658" cy="984629"/>
          </a:xfrm>
          <a:prstGeom prst="rect">
            <a:avLst/>
          </a:prstGeom>
          <a:noFill/>
        </p:spPr>
        <p:txBody>
          <a:bodyPr wrap="square" lIns="0" tIns="0" rIns="0" bIns="0" rtlCol="0">
            <a:spAutoFit/>
          </a:bodyPr>
          <a:lstStyle/>
          <a:p>
            <a:r>
              <a:rPr lang="es-ES" sz="1600" dirty="0">
                <a:solidFill>
                  <a:srgbClr val="FFB900"/>
                </a:solidFill>
                <a:latin typeface="Segoe UI Light"/>
              </a:rPr>
              <a:t>Sugerencia:</a:t>
            </a:r>
            <a:r>
              <a:rPr lang="es-ES" sz="1600" dirty="0">
                <a:solidFill>
                  <a:srgbClr val="FFFFFF"/>
                </a:solidFill>
                <a:latin typeface="Segoe UI Light"/>
              </a:rPr>
              <a:t> Cuanto más verde y más completo esté el círculo, más probabilidades tendrá tu anuncio de marcar la diferencia </a:t>
            </a:r>
          </a:p>
        </p:txBody>
      </p:sp>
      <p:sp>
        <p:nvSpPr>
          <p:cNvPr id="2" name="Rectangle 1"/>
          <p:cNvSpPr/>
          <p:nvPr/>
        </p:nvSpPr>
        <p:spPr bwMode="auto">
          <a:xfrm>
            <a:off x="7760781" y="1505410"/>
            <a:ext cx="1589182" cy="901404"/>
          </a:xfrm>
          <a:prstGeom prst="rect">
            <a:avLst/>
          </a:prstGeom>
          <a:solidFill>
            <a:schemeClr val="tx1">
              <a:lumMod val="75000"/>
            </a:schemeClr>
          </a:solidFill>
          <a:ln w="10795" cap="flat" cmpd="sng" algn="ctr">
            <a:solidFill>
              <a:schemeClr val="bg1"/>
            </a:solidFill>
            <a:prstDash val="solid"/>
            <a:headEnd type="none" w="med" len="med"/>
            <a:tailEnd type="none" w="med" len="med"/>
          </a:ln>
          <a:effectLst/>
        </p:spPr>
        <p:txBody>
          <a:bodyPr vert="horz" wrap="square" lIns="91388" tIns="45694" rIns="91388" bIns="45694" numCol="1" rtlCol="0" anchor="ctr" anchorCtr="0" compatLnSpc="1">
            <a:prstTxWarp prst="textNoShape">
              <a:avLst/>
            </a:prstTxWarp>
          </a:bodyPr>
          <a:lstStyle/>
          <a:p>
            <a:pPr algn="r" defTabSz="913551" fontAlgn="base">
              <a:spcBef>
                <a:spcPct val="0"/>
              </a:spcBef>
              <a:spcAft>
                <a:spcPct val="0"/>
              </a:spcAft>
            </a:pPr>
            <a:r>
              <a:rPr lang="en-GB" sz="1400" kern="0" dirty="0">
                <a:gradFill>
                  <a:gsLst>
                    <a:gs pos="0">
                      <a:srgbClr val="FFFFFF"/>
                    </a:gs>
                    <a:gs pos="100000">
                      <a:srgbClr val="FFFFFF"/>
                    </a:gs>
                  </a:gsLst>
                  <a:lin ang="5400000" scaled="0"/>
                </a:gradFill>
              </a:rPr>
              <a:t>El </a:t>
            </a:r>
            <a:r>
              <a:rPr lang="en-GB" sz="1400" kern="0" dirty="0" err="1">
                <a:gradFill>
                  <a:gsLst>
                    <a:gs pos="0">
                      <a:srgbClr val="FFFFFF"/>
                    </a:gs>
                    <a:gs pos="100000">
                      <a:srgbClr val="FFFFFF"/>
                    </a:gs>
                  </a:gsLst>
                  <a:lin ang="5400000" scaled="0"/>
                </a:gradFill>
              </a:rPr>
              <a:t>impacto</a:t>
            </a:r>
            <a:r>
              <a:rPr lang="en-GB" sz="1400" kern="0" dirty="0">
                <a:gradFill>
                  <a:gsLst>
                    <a:gs pos="0">
                      <a:srgbClr val="FFFFFF"/>
                    </a:gs>
                    <a:gs pos="100000">
                      <a:srgbClr val="FFFFFF"/>
                    </a:gs>
                  </a:gsLst>
                  <a:lin ang="5400000" scaled="0"/>
                </a:gradFill>
              </a:rPr>
              <a:t> de </a:t>
            </a:r>
            <a:r>
              <a:rPr lang="en-GB" sz="1400" kern="0" dirty="0" err="1">
                <a:gradFill>
                  <a:gsLst>
                    <a:gs pos="0">
                      <a:srgbClr val="FFFFFF"/>
                    </a:gs>
                    <a:gs pos="100000">
                      <a:srgbClr val="FFFFFF"/>
                    </a:gs>
                  </a:gsLst>
                  <a:lin ang="5400000" scaled="0"/>
                </a:gradFill>
              </a:rPr>
              <a:t>los</a:t>
            </a:r>
            <a:r>
              <a:rPr lang="en-GB" sz="1400" kern="0" dirty="0">
                <a:gradFill>
                  <a:gsLst>
                    <a:gs pos="0">
                      <a:srgbClr val="FFFFFF"/>
                    </a:gs>
                    <a:gs pos="100000">
                      <a:srgbClr val="FFFFFF"/>
                    </a:gs>
                  </a:gsLst>
                  <a:lin ang="5400000" scaled="0"/>
                </a:gradFill>
              </a:rPr>
              <a:t> </a:t>
            </a:r>
            <a:r>
              <a:rPr lang="en-GB" sz="1400" kern="0" dirty="0" err="1">
                <a:gradFill>
                  <a:gsLst>
                    <a:gs pos="0">
                      <a:srgbClr val="FFFFFF"/>
                    </a:gs>
                    <a:gs pos="100000">
                      <a:srgbClr val="FFFFFF"/>
                    </a:gs>
                  </a:gsLst>
                  <a:lin ang="5400000" scaled="0"/>
                </a:gradFill>
              </a:rPr>
              <a:t>indicadores</a:t>
            </a:r>
            <a:endParaRPr lang="en-GB" sz="1400" kern="0" dirty="0">
              <a:gradFill>
                <a:gsLst>
                  <a:gs pos="0">
                    <a:srgbClr val="FFFFFF"/>
                  </a:gs>
                  <a:gs pos="100000">
                    <a:srgbClr val="FFFFFF"/>
                  </a:gs>
                </a:gsLst>
                <a:lin ang="5400000" scaled="0"/>
              </a:gradFill>
            </a:endParaRPr>
          </a:p>
          <a:p>
            <a:pPr algn="r" defTabSz="913551" fontAlgn="base">
              <a:spcBef>
                <a:spcPct val="0"/>
              </a:spcBef>
              <a:spcAft>
                <a:spcPct val="0"/>
              </a:spcAft>
            </a:pPr>
            <a:r>
              <a:rPr lang="en-GB" sz="1400" kern="0" dirty="0">
                <a:gradFill>
                  <a:gsLst>
                    <a:gs pos="0">
                      <a:srgbClr val="FFFFFF"/>
                    </a:gs>
                    <a:gs pos="100000">
                      <a:srgbClr val="FFFFFF"/>
                    </a:gs>
                  </a:gsLst>
                  <a:lin ang="5400000" scaled="0"/>
                </a:gradFill>
              </a:rPr>
              <a:t> en la </a:t>
            </a:r>
            <a:r>
              <a:rPr lang="en-GB" sz="1400" kern="0" dirty="0" err="1">
                <a:gradFill>
                  <a:gsLst>
                    <a:gs pos="0">
                      <a:srgbClr val="FFFFFF"/>
                    </a:gs>
                    <a:gs pos="100000">
                      <a:srgbClr val="FFFFFF"/>
                    </a:gs>
                  </a:gsLst>
                  <a:lin ang="5400000" scaled="0"/>
                </a:gradFill>
              </a:rPr>
              <a:t>calidad</a:t>
            </a:r>
            <a:r>
              <a:rPr lang="en-GB" sz="1400" kern="0" dirty="0">
                <a:gradFill>
                  <a:gsLst>
                    <a:gs pos="0">
                      <a:srgbClr val="FFFFFF"/>
                    </a:gs>
                    <a:gs pos="100000">
                      <a:srgbClr val="FFFFFF"/>
                    </a:gs>
                  </a:gsLst>
                  <a:lin ang="5400000" scaled="0"/>
                </a:gradFill>
              </a:rPr>
              <a:t> del anuncio </a:t>
            </a:r>
          </a:p>
        </p:txBody>
      </p:sp>
      <p:sp>
        <p:nvSpPr>
          <p:cNvPr id="24" name="Rectangle 23"/>
          <p:cNvSpPr/>
          <p:nvPr/>
        </p:nvSpPr>
        <p:spPr bwMode="auto">
          <a:xfrm>
            <a:off x="9755561" y="1505410"/>
            <a:ext cx="1589182" cy="901404"/>
          </a:xfrm>
          <a:prstGeom prst="rect">
            <a:avLst/>
          </a:prstGeom>
          <a:solidFill>
            <a:schemeClr val="tx1">
              <a:lumMod val="75000"/>
            </a:schemeClr>
          </a:solidFill>
          <a:ln w="10795" cap="flat" cmpd="sng" algn="ctr">
            <a:solidFill>
              <a:schemeClr val="bg1"/>
            </a:solidFill>
            <a:prstDash val="solid"/>
            <a:headEnd type="none" w="med" len="med"/>
            <a:tailEnd type="none" w="med" len="med"/>
          </a:ln>
          <a:effectLst/>
        </p:spPr>
        <p:txBody>
          <a:bodyPr vert="horz" wrap="square" lIns="91388" tIns="45694" rIns="91388" bIns="45694" numCol="1" rtlCol="0" anchor="ctr" anchorCtr="0" compatLnSpc="1">
            <a:prstTxWarp prst="textNoShape">
              <a:avLst/>
            </a:prstTxWarp>
          </a:bodyPr>
          <a:lstStyle/>
          <a:p>
            <a:pPr algn="r" defTabSz="913551" fontAlgn="base">
              <a:spcBef>
                <a:spcPct val="0"/>
              </a:spcBef>
              <a:spcAft>
                <a:spcPct val="0"/>
              </a:spcAft>
            </a:pPr>
            <a:r>
              <a:rPr lang="en-GB" sz="1400" kern="0" dirty="0">
                <a:gradFill>
                  <a:gsLst>
                    <a:gs pos="0">
                      <a:srgbClr val="FFFFFF"/>
                    </a:gs>
                    <a:gs pos="100000">
                      <a:srgbClr val="FFFFFF"/>
                    </a:gs>
                  </a:gsLst>
                  <a:lin ang="5400000" scaled="0"/>
                </a:gradFill>
              </a:rPr>
              <a:t>Cuántos anunciantes usan activamente </a:t>
            </a:r>
            <a:r>
              <a:rPr lang="en-GB" sz="1400" kern="0" dirty="0" err="1">
                <a:gradFill>
                  <a:gsLst>
                    <a:gs pos="0">
                      <a:srgbClr val="FFFFFF"/>
                    </a:gs>
                    <a:gs pos="100000">
                      <a:srgbClr val="FFFFFF"/>
                    </a:gs>
                  </a:gsLst>
                  <a:lin ang="5400000" scaled="0"/>
                </a:gradFill>
              </a:rPr>
              <a:t>este</a:t>
            </a:r>
            <a:r>
              <a:rPr lang="en-GB" sz="1400" kern="0" dirty="0">
                <a:gradFill>
                  <a:gsLst>
                    <a:gs pos="0">
                      <a:srgbClr val="FFFFFF"/>
                    </a:gs>
                    <a:gs pos="100000">
                      <a:srgbClr val="FFFFFF"/>
                    </a:gs>
                  </a:gsLst>
                  <a:lin ang="5400000" scaled="0"/>
                </a:gradFill>
              </a:rPr>
              <a:t> </a:t>
            </a:r>
            <a:r>
              <a:rPr lang="en-GB" sz="1400" kern="0" dirty="0" err="1">
                <a:gradFill>
                  <a:gsLst>
                    <a:gs pos="0">
                      <a:srgbClr val="FFFFFF"/>
                    </a:gs>
                    <a:gs pos="100000">
                      <a:srgbClr val="FFFFFF"/>
                    </a:gs>
                  </a:gsLst>
                  <a:lin ang="5400000" scaled="0"/>
                </a:gradFill>
              </a:rPr>
              <a:t>indicador</a:t>
            </a:r>
            <a:endParaRPr lang="en-GB" sz="1400" kern="0" dirty="0">
              <a:gradFill>
                <a:gsLst>
                  <a:gs pos="0">
                    <a:srgbClr val="FFFFFF"/>
                  </a:gs>
                  <a:gs pos="100000">
                    <a:srgbClr val="FFFFFF"/>
                  </a:gs>
                </a:gsLst>
                <a:lin ang="5400000" scaled="0"/>
              </a:gradFill>
            </a:endParaRPr>
          </a:p>
        </p:txBody>
      </p:sp>
      <p:sp>
        <p:nvSpPr>
          <p:cNvPr id="3" name="TextBox 2"/>
          <p:cNvSpPr txBox="1"/>
          <p:nvPr/>
        </p:nvSpPr>
        <p:spPr>
          <a:xfrm>
            <a:off x="7908387" y="1069119"/>
            <a:ext cx="3680883" cy="215388"/>
          </a:xfrm>
          <a:prstGeom prst="rect">
            <a:avLst/>
          </a:prstGeom>
          <a:noFill/>
        </p:spPr>
        <p:txBody>
          <a:bodyPr wrap="none" lIns="0" tIns="0" rIns="0" bIns="0" rtlCol="0">
            <a:spAutoFit/>
          </a:bodyPr>
          <a:lstStyle/>
          <a:p>
            <a:r>
              <a:rPr lang="en-GB" sz="1400" dirty="0">
                <a:solidFill>
                  <a:srgbClr val="FFFFFF"/>
                </a:solidFill>
                <a:latin typeface="Segoe UI Light"/>
              </a:rPr>
              <a:t>Hemos observado dos dimensiones en Bing Ads:</a:t>
            </a:r>
          </a:p>
        </p:txBody>
      </p:sp>
      <p:sp>
        <p:nvSpPr>
          <p:cNvPr id="5" name="Oval 4"/>
          <p:cNvSpPr/>
          <p:nvPr/>
        </p:nvSpPr>
        <p:spPr bwMode="auto">
          <a:xfrm>
            <a:off x="7468850" y="1342230"/>
            <a:ext cx="421498" cy="394500"/>
          </a:xfrm>
          <a:prstGeom prst="ellipse">
            <a:avLst/>
          </a:prstGeom>
          <a:solidFill>
            <a:schemeClr val="tx1">
              <a:lumMod val="75000"/>
            </a:schemeClr>
          </a:solidFill>
          <a:ln w="10795" cap="flat" cmpd="sng" algn="ctr">
            <a:solidFill>
              <a:schemeClr val="bg1"/>
            </a:solidFill>
            <a:prstDash val="solid"/>
            <a:headEnd type="none" w="med" len="med"/>
            <a:tailEnd type="none" w="med" len="med"/>
          </a:ln>
          <a:effectLst/>
        </p:spPr>
        <p:txBody>
          <a:bodyPr vert="horz" wrap="square" lIns="91388" tIns="45694" rIns="91388" bIns="45694" numCol="1" rtlCol="0" anchor="ctr" anchorCtr="0" compatLnSpc="1">
            <a:prstTxWarp prst="textNoShape">
              <a:avLst/>
            </a:prstTxWarp>
          </a:bodyPr>
          <a:lstStyle/>
          <a:p>
            <a:pPr algn="ctr" defTabSz="913551" fontAlgn="base">
              <a:spcBef>
                <a:spcPct val="0"/>
              </a:spcBef>
              <a:spcAft>
                <a:spcPct val="0"/>
              </a:spcAft>
            </a:pPr>
            <a:r>
              <a:rPr lang="en-GB" sz="1400" kern="0" dirty="0">
                <a:gradFill>
                  <a:gsLst>
                    <a:gs pos="0">
                      <a:srgbClr val="FFFFFF"/>
                    </a:gs>
                    <a:gs pos="100000">
                      <a:srgbClr val="FFFFFF"/>
                    </a:gs>
                  </a:gsLst>
                  <a:lin ang="5400000" scaled="0"/>
                </a:gradFill>
              </a:rPr>
              <a:t>1</a:t>
            </a:r>
          </a:p>
        </p:txBody>
      </p:sp>
      <p:sp>
        <p:nvSpPr>
          <p:cNvPr id="27" name="Oval 26"/>
          <p:cNvSpPr/>
          <p:nvPr/>
        </p:nvSpPr>
        <p:spPr bwMode="auto">
          <a:xfrm>
            <a:off x="9460570" y="1358547"/>
            <a:ext cx="421498" cy="394500"/>
          </a:xfrm>
          <a:prstGeom prst="ellipse">
            <a:avLst/>
          </a:prstGeom>
          <a:solidFill>
            <a:schemeClr val="tx1">
              <a:lumMod val="75000"/>
            </a:schemeClr>
          </a:solidFill>
          <a:ln w="10795" cap="flat" cmpd="sng" algn="ctr">
            <a:solidFill>
              <a:schemeClr val="bg1"/>
            </a:solidFill>
            <a:prstDash val="solid"/>
            <a:headEnd type="none" w="med" len="med"/>
            <a:tailEnd type="none" w="med" len="med"/>
          </a:ln>
          <a:effectLst/>
        </p:spPr>
        <p:txBody>
          <a:bodyPr vert="horz" wrap="square" lIns="91388" tIns="45694" rIns="91388" bIns="45694" numCol="1" rtlCol="0" anchor="ctr" anchorCtr="0" compatLnSpc="1">
            <a:prstTxWarp prst="textNoShape">
              <a:avLst/>
            </a:prstTxWarp>
          </a:bodyPr>
          <a:lstStyle/>
          <a:p>
            <a:pPr algn="ctr" defTabSz="913551" fontAlgn="base">
              <a:spcBef>
                <a:spcPct val="0"/>
              </a:spcBef>
              <a:spcAft>
                <a:spcPct val="0"/>
              </a:spcAft>
            </a:pPr>
            <a:r>
              <a:rPr lang="en-GB" sz="1400" kern="0" dirty="0">
                <a:gradFill>
                  <a:gsLst>
                    <a:gs pos="0">
                      <a:srgbClr val="FFFFFF"/>
                    </a:gs>
                    <a:gs pos="100000">
                      <a:srgbClr val="FFFFFF"/>
                    </a:gs>
                  </a:gsLst>
                  <a:lin ang="5400000" scaled="0"/>
                </a:gradFill>
              </a:rPr>
              <a:t>2</a:t>
            </a:r>
          </a:p>
        </p:txBody>
      </p:sp>
      <p:sp>
        <p:nvSpPr>
          <p:cNvPr id="18" name="Rectangle 17"/>
          <p:cNvSpPr/>
          <p:nvPr/>
        </p:nvSpPr>
        <p:spPr bwMode="auto">
          <a:xfrm>
            <a:off x="672913" y="930415"/>
            <a:ext cx="4095140" cy="371677"/>
          </a:xfrm>
          <a:prstGeom prst="rect">
            <a:avLst/>
          </a:prstGeom>
          <a:solidFill>
            <a:schemeClr val="tx1">
              <a:lumMod val="20000"/>
              <a:lumOff val="80000"/>
            </a:schemeClr>
          </a:solidFill>
          <a:ln w="10795" cap="flat" cmpd="sng" algn="ctr">
            <a:solidFill>
              <a:srgbClr val="FFC000"/>
            </a:solidFill>
            <a:prstDash val="solid"/>
            <a:headEnd type="none" w="med" len="med"/>
            <a:tailEnd type="none" w="med" len="med"/>
          </a:ln>
          <a:effectLst/>
        </p:spPr>
        <p:txBody>
          <a:bodyPr vert="horz" wrap="square" lIns="91388" tIns="45694" rIns="91388" bIns="45694" numCol="1" rtlCol="0" anchor="ctr" anchorCtr="0" compatLnSpc="1">
            <a:prstTxWarp prst="textNoShape">
              <a:avLst/>
            </a:prstTxWarp>
          </a:bodyPr>
          <a:lstStyle/>
          <a:p>
            <a:pPr algn="ctr" defTabSz="913551" fontAlgn="base">
              <a:spcBef>
                <a:spcPct val="0"/>
              </a:spcBef>
              <a:spcAft>
                <a:spcPct val="0"/>
              </a:spcAft>
            </a:pPr>
            <a:r>
              <a:rPr lang="en-GB" sz="1798" kern="0" dirty="0" err="1">
                <a:solidFill>
                  <a:srgbClr val="505050"/>
                </a:solidFill>
              </a:rPr>
              <a:t>Indicadores</a:t>
            </a:r>
            <a:r>
              <a:rPr lang="en-GB" sz="1798" kern="0" dirty="0">
                <a:solidFill>
                  <a:srgbClr val="505050"/>
                </a:solidFill>
              </a:rPr>
              <a:t> </a:t>
            </a:r>
            <a:endParaRPr lang="es-ES" sz="1798" kern="0" dirty="0">
              <a:solidFill>
                <a:srgbClr val="505050"/>
              </a:solidFill>
            </a:endParaRP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10" y="6484905"/>
            <a:ext cx="908456" cy="225297"/>
          </a:xfrm>
          <a:prstGeom prst="rect">
            <a:avLst/>
          </a:prstGeom>
        </p:spPr>
      </p:pic>
    </p:spTree>
    <p:extLst>
      <p:ext uri="{BB962C8B-B14F-4D97-AF65-F5344CB8AC3E}">
        <p14:creationId xmlns:p14="http://schemas.microsoft.com/office/powerpoint/2010/main" val="414080683"/>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6"/>
          <p:cNvSpPr txBox="1">
            <a:spLocks/>
          </p:cNvSpPr>
          <p:nvPr/>
        </p:nvSpPr>
        <p:spPr>
          <a:xfrm>
            <a:off x="382609" y="164067"/>
            <a:ext cx="9221467" cy="530087"/>
          </a:xfrm>
          <a:prstGeom prst="rect">
            <a:avLst/>
          </a:prstGeom>
        </p:spPr>
        <p:txBody>
          <a:bodyPr vert="horz" lIns="0" tIns="0" rIns="0" bIns="0"/>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51">
              <a:buNone/>
              <a:defRPr/>
            </a:pPr>
            <a:r>
              <a:rPr lang="en-US" sz="2299" spc="0" dirty="0">
                <a:solidFill>
                  <a:srgbClr val="505050"/>
                </a:solidFill>
                <a:latin typeface="Segoe UI"/>
              </a:rPr>
              <a:t>Análisis de Ad copies </a:t>
            </a:r>
            <a:r>
              <a:rPr lang="en-US" sz="2299" spc="0" dirty="0" err="1">
                <a:solidFill>
                  <a:srgbClr val="505050"/>
                </a:solidFill>
                <a:latin typeface="Segoe UI"/>
              </a:rPr>
              <a:t>sobre</a:t>
            </a:r>
            <a:r>
              <a:rPr sz="2799" dirty="0"/>
              <a:t> </a:t>
            </a:r>
            <a:r>
              <a:rPr lang="en-US" sz="2299" b="1" spc="0" dirty="0">
                <a:solidFill>
                  <a:srgbClr val="505050"/>
                </a:solidFill>
                <a:latin typeface="Segoe UI"/>
              </a:rPr>
              <a:t>vacaciones</a:t>
            </a:r>
            <a:r>
              <a:rPr lang="en-US" sz="2299" spc="0" dirty="0">
                <a:solidFill>
                  <a:srgbClr val="505050"/>
                </a:solidFill>
                <a:latin typeface="Segoe UI"/>
              </a:rPr>
              <a:t> en todos los dispositivos</a:t>
            </a:r>
          </a:p>
        </p:txBody>
      </p:sp>
      <p:graphicFrame>
        <p:nvGraphicFramePr>
          <p:cNvPr id="2" name="Table 1"/>
          <p:cNvGraphicFramePr>
            <a:graphicFrameLocks noGrp="1"/>
          </p:cNvGraphicFramePr>
          <p:nvPr>
            <p:extLst/>
          </p:nvPr>
        </p:nvGraphicFramePr>
        <p:xfrm>
          <a:off x="296570" y="709859"/>
          <a:ext cx="11703111" cy="5695004"/>
        </p:xfrm>
        <a:graphic>
          <a:graphicData uri="http://schemas.openxmlformats.org/drawingml/2006/table">
            <a:tbl>
              <a:tblPr/>
              <a:tblGrid>
                <a:gridCol w="848758">
                  <a:extLst>
                    <a:ext uri="{9D8B030D-6E8A-4147-A177-3AD203B41FA5}">
                      <a16:colId xmlns:a16="http://schemas.microsoft.com/office/drawing/2014/main" val="20000"/>
                    </a:ext>
                  </a:extLst>
                </a:gridCol>
                <a:gridCol w="468743">
                  <a:extLst>
                    <a:ext uri="{9D8B030D-6E8A-4147-A177-3AD203B41FA5}">
                      <a16:colId xmlns:a16="http://schemas.microsoft.com/office/drawing/2014/main" val="20001"/>
                    </a:ext>
                  </a:extLst>
                </a:gridCol>
                <a:gridCol w="613392">
                  <a:extLst>
                    <a:ext uri="{9D8B030D-6E8A-4147-A177-3AD203B41FA5}">
                      <a16:colId xmlns:a16="http://schemas.microsoft.com/office/drawing/2014/main" val="20002"/>
                    </a:ext>
                  </a:extLst>
                </a:gridCol>
                <a:gridCol w="529128">
                  <a:extLst>
                    <a:ext uri="{9D8B030D-6E8A-4147-A177-3AD203B41FA5}">
                      <a16:colId xmlns:a16="http://schemas.microsoft.com/office/drawing/2014/main" val="20003"/>
                    </a:ext>
                  </a:extLst>
                </a:gridCol>
                <a:gridCol w="782266">
                  <a:extLst>
                    <a:ext uri="{9D8B030D-6E8A-4147-A177-3AD203B41FA5}">
                      <a16:colId xmlns:a16="http://schemas.microsoft.com/office/drawing/2014/main" val="20004"/>
                    </a:ext>
                  </a:extLst>
                </a:gridCol>
                <a:gridCol w="596992">
                  <a:extLst>
                    <a:ext uri="{9D8B030D-6E8A-4147-A177-3AD203B41FA5}">
                      <a16:colId xmlns:a16="http://schemas.microsoft.com/office/drawing/2014/main" val="20005"/>
                    </a:ext>
                  </a:extLst>
                </a:gridCol>
                <a:gridCol w="452891">
                  <a:extLst>
                    <a:ext uri="{9D8B030D-6E8A-4147-A177-3AD203B41FA5}">
                      <a16:colId xmlns:a16="http://schemas.microsoft.com/office/drawing/2014/main" val="20006"/>
                    </a:ext>
                  </a:extLst>
                </a:gridCol>
                <a:gridCol w="596992">
                  <a:extLst>
                    <a:ext uri="{9D8B030D-6E8A-4147-A177-3AD203B41FA5}">
                      <a16:colId xmlns:a16="http://schemas.microsoft.com/office/drawing/2014/main" val="20007"/>
                    </a:ext>
                  </a:extLst>
                </a:gridCol>
                <a:gridCol w="1368966">
                  <a:extLst>
                    <a:ext uri="{9D8B030D-6E8A-4147-A177-3AD203B41FA5}">
                      <a16:colId xmlns:a16="http://schemas.microsoft.com/office/drawing/2014/main" val="20008"/>
                    </a:ext>
                  </a:extLst>
                </a:gridCol>
                <a:gridCol w="596992">
                  <a:extLst>
                    <a:ext uri="{9D8B030D-6E8A-4147-A177-3AD203B41FA5}">
                      <a16:colId xmlns:a16="http://schemas.microsoft.com/office/drawing/2014/main" val="20009"/>
                    </a:ext>
                  </a:extLst>
                </a:gridCol>
                <a:gridCol w="665967">
                  <a:extLst>
                    <a:ext uri="{9D8B030D-6E8A-4147-A177-3AD203B41FA5}">
                      <a16:colId xmlns:a16="http://schemas.microsoft.com/office/drawing/2014/main" val="20010"/>
                    </a:ext>
                  </a:extLst>
                </a:gridCol>
                <a:gridCol w="497140">
                  <a:extLst>
                    <a:ext uri="{9D8B030D-6E8A-4147-A177-3AD203B41FA5}">
                      <a16:colId xmlns:a16="http://schemas.microsoft.com/office/drawing/2014/main" val="20011"/>
                    </a:ext>
                  </a:extLst>
                </a:gridCol>
                <a:gridCol w="921387">
                  <a:extLst>
                    <a:ext uri="{9D8B030D-6E8A-4147-A177-3AD203B41FA5}">
                      <a16:colId xmlns:a16="http://schemas.microsoft.com/office/drawing/2014/main" val="20012"/>
                    </a:ext>
                  </a:extLst>
                </a:gridCol>
                <a:gridCol w="475438">
                  <a:extLst>
                    <a:ext uri="{9D8B030D-6E8A-4147-A177-3AD203B41FA5}">
                      <a16:colId xmlns:a16="http://schemas.microsoft.com/office/drawing/2014/main" val="20013"/>
                    </a:ext>
                  </a:extLst>
                </a:gridCol>
                <a:gridCol w="872052">
                  <a:extLst>
                    <a:ext uri="{9D8B030D-6E8A-4147-A177-3AD203B41FA5}">
                      <a16:colId xmlns:a16="http://schemas.microsoft.com/office/drawing/2014/main" val="20014"/>
                    </a:ext>
                  </a:extLst>
                </a:gridCol>
                <a:gridCol w="448468">
                  <a:extLst>
                    <a:ext uri="{9D8B030D-6E8A-4147-A177-3AD203B41FA5}">
                      <a16:colId xmlns:a16="http://schemas.microsoft.com/office/drawing/2014/main" val="20015"/>
                    </a:ext>
                  </a:extLst>
                </a:gridCol>
                <a:gridCol w="370547">
                  <a:extLst>
                    <a:ext uri="{9D8B030D-6E8A-4147-A177-3AD203B41FA5}">
                      <a16:colId xmlns:a16="http://schemas.microsoft.com/office/drawing/2014/main" val="20016"/>
                    </a:ext>
                  </a:extLst>
                </a:gridCol>
                <a:gridCol w="596992">
                  <a:extLst>
                    <a:ext uri="{9D8B030D-6E8A-4147-A177-3AD203B41FA5}">
                      <a16:colId xmlns:a16="http://schemas.microsoft.com/office/drawing/2014/main" val="20017"/>
                    </a:ext>
                  </a:extLst>
                </a:gridCol>
              </a:tblGrid>
              <a:tr h="585064">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Marca y promociones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CTA</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Preferencia/</a:t>
                      </a:r>
                    </a:p>
                    <a:p>
                      <a:pPr algn="ctr" rtl="0" fontAlgn="ctr">
                        <a:lnSpc>
                          <a:spcPct val="80000"/>
                        </a:lnSpc>
                      </a:pPr>
                      <a:r>
                        <a:rPr lang="es-ES" sz="1600" b="1" i="0" u="none" strike="noStrike" noProof="0" dirty="0">
                          <a:solidFill>
                            <a:srgbClr val="505050"/>
                          </a:solidFill>
                          <a:effectLst/>
                          <a:latin typeface="Segoe UI Light" panose="020B0502040204020203" pitchFamily="34" charset="0"/>
                        </a:rPr>
                        <a:t>Generadores de decisiones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Entrega</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Demostrar valor</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Dinámico</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Incentivos en precios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Selección</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lnSpc>
                          <a:spcPct val="80000"/>
                        </a:lnSpc>
                      </a:pPr>
                      <a:r>
                        <a:rPr lang="es-ES" sz="1600" b="1" i="0" u="none" strike="noStrike" noProof="0" dirty="0">
                          <a:solidFill>
                            <a:srgbClr val="505050"/>
                          </a:solidFill>
                          <a:effectLst/>
                          <a:latin typeface="Segoe UI Light" panose="020B0502040204020203" pitchFamily="34" charset="0"/>
                        </a:rPr>
                        <a:t>Símbolos especiales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extLst>
                  <a:ext uri="{0D108BD9-81ED-4DB2-BD59-A6C34878D82A}">
                    <a16:rowId xmlns:a16="http://schemas.microsoft.com/office/drawing/2014/main" val="10000"/>
                  </a:ext>
                </a:extLst>
              </a:tr>
              <a:tr h="266436">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err="1">
                          <a:solidFill>
                            <a:srgbClr val="FFFFFF"/>
                          </a:solidFill>
                          <a:effectLst/>
                          <a:latin typeface="Segoe UI Light" panose="020B0502040204020203" pitchFamily="34" charset="0"/>
                        </a:rPr>
                        <a:t>Token</a:t>
                      </a:r>
                      <a:endParaRPr lang="es-ES" sz="1000" b="0" i="0" u="none" strike="noStrike" noProof="0" dirty="0">
                        <a:solidFill>
                          <a:srgbClr val="FFFFFF"/>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lnSpc>
                          <a:spcPct val="80000"/>
                        </a:lnSpc>
                      </a:pPr>
                      <a:r>
                        <a:rPr lang="es-ES" sz="1000" b="0" i="0" u="none" strike="noStrike" noProof="0" dirty="0">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extLst>
                  <a:ext uri="{0D108BD9-81ED-4DB2-BD59-A6C34878D82A}">
                    <a16:rowId xmlns:a16="http://schemas.microsoft.com/office/drawing/2014/main" val="10001"/>
                  </a:ext>
                </a:extLst>
              </a:tr>
              <a:tr h="532871">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oficial</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ver</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hostal</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online</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mejor precio garantizado</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a:t>
                      </a:r>
                      <a:r>
                        <a:rPr lang="es-ES" sz="1200" b="0" i="0" u="none" strike="noStrike" noProof="0" dirty="0" err="1">
                          <a:solidFill>
                            <a:srgbClr val="000000"/>
                          </a:solidFill>
                          <a:effectLst/>
                          <a:latin typeface="Segoe UI Light" panose="020B0502040204020203" pitchFamily="34" charset="0"/>
                        </a:rPr>
                        <a:t>keyword</a:t>
                      </a:r>
                      <a:r>
                        <a:rPr lang="es-ES" sz="1200" b="0" i="0" u="none" strike="noStrike" noProof="0" dirty="0">
                          <a:solidFill>
                            <a:srgbClr val="000000"/>
                          </a:solidFill>
                          <a:effectLst/>
                          <a:latin typeface="Segoe UI Light" panose="020B0502040204020203" pitchFamily="34" charset="0"/>
                        </a:rPr>
                        <a:t>}</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chollos</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exclusivo</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10002"/>
                  </a:ext>
                </a:extLst>
              </a:tr>
              <a:tr h="532871">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galardonada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lnSpc>
                          <a:spcPct val="80000"/>
                        </a:lnSpc>
                      </a:pPr>
                      <a:r>
                        <a:rPr lang="es-ES" sz="1200" b="0" i="0" u="none" strike="noStrike" noProof="0" dirty="0">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10800" algn="l" rtl="0" fontAlgn="ctr">
                        <a:lnSpc>
                          <a:spcPct val="80000"/>
                        </a:lnSpc>
                      </a:pPr>
                      <a:r>
                        <a:rPr lang="es-ES" sz="1200" b="0" i="0" u="none" strike="noStrike" noProof="0" dirty="0">
                          <a:solidFill>
                            <a:srgbClr val="000000"/>
                          </a:solidFill>
                          <a:effectLst/>
                          <a:latin typeface="Segoe UI Light" panose="020B0502040204020203" pitchFamily="34" charset="0"/>
                        </a:rPr>
                        <a:t>reserva(r)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todo incluido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en línea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precio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todo incluido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cientos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3"/>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plan</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oferta(s)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oferta(s)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548235"/>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barato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miles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4"/>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privado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garantizado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oferta(s)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todo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5"/>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err="1">
                          <a:solidFill>
                            <a:srgbClr val="000000"/>
                          </a:solidFill>
                          <a:effectLst/>
                          <a:latin typeface="Segoe UI Light" panose="020B0502040204020203" pitchFamily="34" charset="0"/>
                        </a:rPr>
                        <a:t>premium</a:t>
                      </a:r>
                      <a:endParaRPr lang="es-ES" sz="1200" b="0" i="0" u="none" strike="noStrike" noProof="0"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2015</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6"/>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familia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gratis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crucero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7"/>
                  </a:ext>
                </a:extLst>
              </a:tr>
              <a:tr h="292532">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último minuto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descuento(s)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a medida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8"/>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piscina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ahorra(e)(r)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más que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9"/>
                  </a:ext>
                </a:extLst>
              </a:tr>
              <a:tr h="532871">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playa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rebajas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personalizado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0"/>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consíguelo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más de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C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1"/>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bajo coste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turismo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2"/>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aventura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3"/>
                  </a:ext>
                </a:extLst>
              </a:tr>
              <a:tr h="532871">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vacaciones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4"/>
                  </a:ext>
                </a:extLst>
              </a:tr>
              <a:tr h="266436">
                <a:tc>
                  <a:txBody>
                    <a:bodyPr/>
                    <a:lstStyle/>
                    <a:p>
                      <a:pPr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C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selección</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lnSpc>
                          <a:spcPct val="80000"/>
                        </a:lnSpc>
                      </a:pPr>
                      <a:r>
                        <a:rPr lang="es-ES" sz="1200" b="0" i="0" u="none" strike="noStrike" noProof="0"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lnSpc>
                          <a:spcPct val="80000"/>
                        </a:lnSpc>
                      </a:pPr>
                      <a:r>
                        <a:rPr lang="es-ES" sz="1200" b="0" i="0" u="none" strike="noStrike" noProof="0"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lnSpc>
                          <a:spcPct val="80000"/>
                        </a:lnSpc>
                      </a:pPr>
                      <a:r>
                        <a:rPr lang="es-ES" sz="1200" b="0" i="0" u="none" strike="noStrike" noProof="0"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56553771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6"/>
          <p:cNvSpPr txBox="1">
            <a:spLocks/>
          </p:cNvSpPr>
          <p:nvPr/>
        </p:nvSpPr>
        <p:spPr>
          <a:xfrm>
            <a:off x="402699" y="147652"/>
            <a:ext cx="9627329" cy="530087"/>
          </a:xfrm>
          <a:prstGeom prst="rect">
            <a:avLst/>
          </a:prstGeom>
        </p:spPr>
        <p:txBody>
          <a:bodyPr vert="horz" lIns="0" tIns="0" rIns="0" bIns="0"/>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51">
              <a:buNone/>
              <a:defRPr/>
            </a:pPr>
            <a:r>
              <a:rPr lang="en-US" sz="2299" spc="0" dirty="0">
                <a:solidFill>
                  <a:srgbClr val="505050"/>
                </a:solidFill>
                <a:latin typeface="Segoe UI"/>
              </a:rPr>
              <a:t>Análisis de Ad copies </a:t>
            </a:r>
            <a:r>
              <a:rPr lang="en-US" sz="2299" spc="0" dirty="0" err="1">
                <a:solidFill>
                  <a:srgbClr val="505050"/>
                </a:solidFill>
                <a:latin typeface="Segoe UI"/>
              </a:rPr>
              <a:t>sobre</a:t>
            </a:r>
            <a:r>
              <a:rPr sz="2799" dirty="0"/>
              <a:t> </a:t>
            </a:r>
            <a:r>
              <a:rPr lang="en-US" sz="2299" b="1" spc="0" dirty="0">
                <a:solidFill>
                  <a:srgbClr val="505050"/>
                </a:solidFill>
                <a:latin typeface="Segoe UI"/>
              </a:rPr>
              <a:t>vuelos</a:t>
            </a:r>
            <a:r>
              <a:rPr lang="en-US" sz="2299" spc="0" dirty="0">
                <a:solidFill>
                  <a:srgbClr val="505050"/>
                </a:solidFill>
                <a:latin typeface="Segoe UI"/>
              </a:rPr>
              <a:t> en todos los dispositivos</a:t>
            </a:r>
          </a:p>
        </p:txBody>
      </p:sp>
      <p:graphicFrame>
        <p:nvGraphicFramePr>
          <p:cNvPr id="3" name="Table 2"/>
          <p:cNvGraphicFramePr>
            <a:graphicFrameLocks noGrp="1"/>
          </p:cNvGraphicFramePr>
          <p:nvPr>
            <p:extLst/>
          </p:nvPr>
        </p:nvGraphicFramePr>
        <p:xfrm>
          <a:off x="480724" y="864625"/>
          <a:ext cx="11497945" cy="5197326"/>
        </p:xfrm>
        <a:graphic>
          <a:graphicData uri="http://schemas.openxmlformats.org/drawingml/2006/table">
            <a:tbl>
              <a:tblPr/>
              <a:tblGrid>
                <a:gridCol w="832727">
                  <a:extLst>
                    <a:ext uri="{9D8B030D-6E8A-4147-A177-3AD203B41FA5}">
                      <a16:colId xmlns:a16="http://schemas.microsoft.com/office/drawing/2014/main" val="20000"/>
                    </a:ext>
                  </a:extLst>
                </a:gridCol>
                <a:gridCol w="450667">
                  <a:extLst>
                    <a:ext uri="{9D8B030D-6E8A-4147-A177-3AD203B41FA5}">
                      <a16:colId xmlns:a16="http://schemas.microsoft.com/office/drawing/2014/main" val="20001"/>
                    </a:ext>
                  </a:extLst>
                </a:gridCol>
                <a:gridCol w="862784">
                  <a:extLst>
                    <a:ext uri="{9D8B030D-6E8A-4147-A177-3AD203B41FA5}">
                      <a16:colId xmlns:a16="http://schemas.microsoft.com/office/drawing/2014/main" val="20002"/>
                    </a:ext>
                  </a:extLst>
                </a:gridCol>
                <a:gridCol w="473208">
                  <a:extLst>
                    <a:ext uri="{9D8B030D-6E8A-4147-A177-3AD203B41FA5}">
                      <a16:colId xmlns:a16="http://schemas.microsoft.com/office/drawing/2014/main" val="20003"/>
                    </a:ext>
                  </a:extLst>
                </a:gridCol>
                <a:gridCol w="913797">
                  <a:extLst>
                    <a:ext uri="{9D8B030D-6E8A-4147-A177-3AD203B41FA5}">
                      <a16:colId xmlns:a16="http://schemas.microsoft.com/office/drawing/2014/main" val="20004"/>
                    </a:ext>
                  </a:extLst>
                </a:gridCol>
                <a:gridCol w="495832">
                  <a:extLst>
                    <a:ext uri="{9D8B030D-6E8A-4147-A177-3AD203B41FA5}">
                      <a16:colId xmlns:a16="http://schemas.microsoft.com/office/drawing/2014/main" val="20005"/>
                    </a:ext>
                  </a:extLst>
                </a:gridCol>
                <a:gridCol w="462863">
                  <a:extLst>
                    <a:ext uri="{9D8B030D-6E8A-4147-A177-3AD203B41FA5}">
                      <a16:colId xmlns:a16="http://schemas.microsoft.com/office/drawing/2014/main" val="20006"/>
                    </a:ext>
                  </a:extLst>
                </a:gridCol>
                <a:gridCol w="610138">
                  <a:extLst>
                    <a:ext uri="{9D8B030D-6E8A-4147-A177-3AD203B41FA5}">
                      <a16:colId xmlns:a16="http://schemas.microsoft.com/office/drawing/2014/main" val="20007"/>
                    </a:ext>
                  </a:extLst>
                </a:gridCol>
                <a:gridCol w="1099655">
                  <a:extLst>
                    <a:ext uri="{9D8B030D-6E8A-4147-A177-3AD203B41FA5}">
                      <a16:colId xmlns:a16="http://schemas.microsoft.com/office/drawing/2014/main" val="20008"/>
                    </a:ext>
                  </a:extLst>
                </a:gridCol>
                <a:gridCol w="572966">
                  <a:extLst>
                    <a:ext uri="{9D8B030D-6E8A-4147-A177-3AD203B41FA5}">
                      <a16:colId xmlns:a16="http://schemas.microsoft.com/office/drawing/2014/main" val="20009"/>
                    </a:ext>
                  </a:extLst>
                </a:gridCol>
                <a:gridCol w="578579">
                  <a:extLst>
                    <a:ext uri="{9D8B030D-6E8A-4147-A177-3AD203B41FA5}">
                      <a16:colId xmlns:a16="http://schemas.microsoft.com/office/drawing/2014/main" val="20010"/>
                    </a:ext>
                  </a:extLst>
                </a:gridCol>
                <a:gridCol w="610138">
                  <a:extLst>
                    <a:ext uri="{9D8B030D-6E8A-4147-A177-3AD203B41FA5}">
                      <a16:colId xmlns:a16="http://schemas.microsoft.com/office/drawing/2014/main" val="20011"/>
                    </a:ext>
                  </a:extLst>
                </a:gridCol>
                <a:gridCol w="981246">
                  <a:extLst>
                    <a:ext uri="{9D8B030D-6E8A-4147-A177-3AD203B41FA5}">
                      <a16:colId xmlns:a16="http://schemas.microsoft.com/office/drawing/2014/main" val="20012"/>
                    </a:ext>
                  </a:extLst>
                </a:gridCol>
                <a:gridCol w="449422">
                  <a:extLst>
                    <a:ext uri="{9D8B030D-6E8A-4147-A177-3AD203B41FA5}">
                      <a16:colId xmlns:a16="http://schemas.microsoft.com/office/drawing/2014/main" val="20013"/>
                    </a:ext>
                  </a:extLst>
                </a:gridCol>
                <a:gridCol w="504941">
                  <a:extLst>
                    <a:ext uri="{9D8B030D-6E8A-4147-A177-3AD203B41FA5}">
                      <a16:colId xmlns:a16="http://schemas.microsoft.com/office/drawing/2014/main" val="20014"/>
                    </a:ext>
                  </a:extLst>
                </a:gridCol>
                <a:gridCol w="610138">
                  <a:extLst>
                    <a:ext uri="{9D8B030D-6E8A-4147-A177-3AD203B41FA5}">
                      <a16:colId xmlns:a16="http://schemas.microsoft.com/office/drawing/2014/main" val="20015"/>
                    </a:ext>
                  </a:extLst>
                </a:gridCol>
                <a:gridCol w="378706">
                  <a:extLst>
                    <a:ext uri="{9D8B030D-6E8A-4147-A177-3AD203B41FA5}">
                      <a16:colId xmlns:a16="http://schemas.microsoft.com/office/drawing/2014/main" val="20016"/>
                    </a:ext>
                  </a:extLst>
                </a:gridCol>
                <a:gridCol w="610138">
                  <a:extLst>
                    <a:ext uri="{9D8B030D-6E8A-4147-A177-3AD203B41FA5}">
                      <a16:colId xmlns:a16="http://schemas.microsoft.com/office/drawing/2014/main" val="20017"/>
                    </a:ext>
                  </a:extLst>
                </a:gridCol>
              </a:tblGrid>
              <a:tr h="787355">
                <a:tc gridSpan="2">
                  <a:txBody>
                    <a:bodyPr/>
                    <a:lstStyle/>
                    <a:p>
                      <a:pPr algn="ctr" rtl="0" fontAlgn="ctr"/>
                      <a:r>
                        <a:rPr lang="en-GB" sz="1400" b="1" i="0" u="none" strike="noStrike" dirty="0">
                          <a:solidFill>
                            <a:srgbClr val="505050"/>
                          </a:solidFill>
                          <a:effectLst/>
                          <a:latin typeface="Segoe UI Light" panose="020B0502040204020203" pitchFamily="34" charset="0"/>
                        </a:rPr>
                        <a:t>Marca y promociones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CTA</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dirty="0" err="1">
                          <a:solidFill>
                            <a:srgbClr val="505050"/>
                          </a:solidFill>
                          <a:effectLst/>
                          <a:latin typeface="Segoe UI Light" panose="020B0502040204020203" pitchFamily="34" charset="0"/>
                        </a:rPr>
                        <a:t>Preferencia</a:t>
                      </a:r>
                      <a:r>
                        <a:rPr lang="en-GB" sz="1400" b="1" i="0" u="none" strike="noStrike" dirty="0">
                          <a:solidFill>
                            <a:srgbClr val="505050"/>
                          </a:solidFill>
                          <a:effectLst/>
                          <a:latin typeface="Segoe UI Light" panose="020B0502040204020203" pitchFamily="34" charset="0"/>
                        </a:rPr>
                        <a:t>/</a:t>
                      </a:r>
                    </a:p>
                    <a:p>
                      <a:pPr algn="ctr" rtl="0" fontAlgn="ctr"/>
                      <a:r>
                        <a:rPr lang="en-GB" sz="1400" b="1" i="0" u="none" strike="noStrike" dirty="0" err="1">
                          <a:solidFill>
                            <a:srgbClr val="505050"/>
                          </a:solidFill>
                          <a:effectLst/>
                          <a:latin typeface="Segoe UI Light" panose="020B0502040204020203" pitchFamily="34" charset="0"/>
                        </a:rPr>
                        <a:t>Generadores</a:t>
                      </a:r>
                      <a:r>
                        <a:rPr lang="en-GB" sz="1400" b="1" i="0" u="none" strike="noStrike" dirty="0">
                          <a:solidFill>
                            <a:srgbClr val="505050"/>
                          </a:solidFill>
                          <a:effectLst/>
                          <a:latin typeface="Segoe UI Light" panose="020B0502040204020203" pitchFamily="34" charset="0"/>
                        </a:rPr>
                        <a:t> de decisiones</a:t>
                      </a:r>
                      <a:endParaRPr lang="es-ES" sz="1400" b="1" i="0" u="none" strike="noStrike" dirty="0">
                        <a:solidFill>
                          <a:srgbClr val="50505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Entrega</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Demostrar valor</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Dinámico</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Incentivos en precios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Selección</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Símbolos especiales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extLst>
                  <a:ext uri="{0D108BD9-81ED-4DB2-BD59-A6C34878D82A}">
                    <a16:rowId xmlns:a16="http://schemas.microsoft.com/office/drawing/2014/main" val="10000"/>
                  </a:ext>
                </a:extLst>
              </a:tr>
              <a:tr h="319957">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dirty="0" err="1">
                          <a:solidFill>
                            <a:srgbClr val="FFFFFF"/>
                          </a:solidFill>
                          <a:effectLst/>
                          <a:latin typeface="Segoe UI Light" panose="020B0502040204020203" pitchFamily="34" charset="0"/>
                        </a:rPr>
                        <a:t>Calidad</a:t>
                      </a:r>
                      <a:r>
                        <a:rPr lang="en-GB" sz="1000" b="0" i="0" u="none" strike="noStrike" dirty="0">
                          <a:solidFill>
                            <a:srgbClr val="FFFFFF"/>
                          </a:solidFill>
                          <a:effectLst/>
                          <a:latin typeface="Segoe UI Light" panose="020B0502040204020203" pitchFamily="34" charset="0"/>
                        </a:rPr>
                        <a:t> </a:t>
                      </a:r>
                      <a:r>
                        <a:rPr lang="en-GB" sz="1000" b="0" i="0" u="none" strike="noStrike" dirty="0" err="1">
                          <a:solidFill>
                            <a:srgbClr val="FFFFFF"/>
                          </a:solidFill>
                          <a:effectLst/>
                          <a:latin typeface="Segoe UI Light" panose="020B0502040204020203" pitchFamily="34" charset="0"/>
                        </a:rPr>
                        <a:t>anuncio</a:t>
                      </a:r>
                      <a:endParaRPr lang="en-GB" sz="1000" b="0" i="0" u="none" strike="noStrike" dirty="0">
                        <a:solidFill>
                          <a:srgbClr val="FFFFFF"/>
                        </a:solidFill>
                        <a:effectLst/>
                        <a:latin typeface="Segoe UI Light" panose="020B0502040204020203" pitchFamily="34" charset="0"/>
                      </a:endParaRP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extLst>
                  <a:ext uri="{0D108BD9-81ED-4DB2-BD59-A6C34878D82A}">
                    <a16:rowId xmlns:a16="http://schemas.microsoft.com/office/drawing/2014/main" val="10001"/>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Brand Term</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reserva</a:t>
                      </a:r>
                      <a:r>
                        <a:rPr lang="en-GB" sz="1000" b="0" i="0" u="none" strike="noStrike" dirty="0">
                          <a:solidFill>
                            <a:srgbClr val="000000"/>
                          </a:solidFill>
                          <a:effectLst/>
                          <a:latin typeface="Segoe UI Light" panose="020B0502040204020203" pitchFamily="34" charset="0"/>
                        </a:rPr>
                        <a:t>(r)</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negocios</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online</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económico(s)</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{keyword}</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todo incluido</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más de</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10002"/>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a:t>
                      </a:r>
                      <a:r>
                        <a:rPr lang="en-GB" sz="1000" b="0" i="0" u="none" strike="noStrike" dirty="0" err="1">
                          <a:solidFill>
                            <a:srgbClr val="000000"/>
                          </a:solidFill>
                          <a:effectLst/>
                          <a:latin typeface="Segoe UI Light" panose="020B0502040204020203" pitchFamily="34" charset="0"/>
                        </a:rPr>
                        <a:t>oficial</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plan</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familia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en línea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precio garantizado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low cost</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vuelos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3"/>
                  </a:ext>
                </a:extLst>
              </a:tr>
              <a:tr h="454446">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consíguelo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económico</a:t>
                      </a:r>
                      <a:r>
                        <a:rPr lang="en-GB" sz="1000" b="0" i="0" u="none" strike="noStrike" dirty="0">
                          <a:solidFill>
                            <a:srgbClr val="000000"/>
                          </a:solidFill>
                          <a:effectLst/>
                          <a:latin typeface="Segoe UI Light" panose="020B0502040204020203" pitchFamily="34" charset="0"/>
                        </a:rPr>
                        <a:t>(s)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rápido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barato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1000</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4"/>
                  </a:ext>
                </a:extLst>
              </a:tr>
              <a:tr h="454446">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búsqueda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directo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precio</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todo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5"/>
                  </a:ext>
                </a:extLst>
              </a:tr>
              <a:tr h="454446">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oportunidad</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premio(s)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único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ahorra</a:t>
                      </a:r>
                      <a:r>
                        <a:rPr lang="en-GB" sz="1000" b="0" i="0" u="none" strike="noStrike" dirty="0">
                          <a:solidFill>
                            <a:srgbClr val="000000"/>
                          </a:solidFill>
                          <a:effectLst/>
                          <a:latin typeface="Segoe UI Light" panose="020B0502040204020203" pitchFamily="34" charset="0"/>
                        </a:rPr>
                        <a:t>(e)(r)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más que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6"/>
                  </a:ext>
                </a:extLst>
              </a:tr>
              <a:tr h="454446">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consulta</a:t>
                      </a:r>
                      <a:r>
                        <a:rPr lang="en-GB" sz="1000" b="0" i="0" u="none" strike="noStrike" dirty="0">
                          <a:solidFill>
                            <a:srgbClr val="000000"/>
                          </a:solidFill>
                          <a:effectLst/>
                          <a:latin typeface="Segoe UI Light" panose="020B0502040204020203" pitchFamily="34" charset="0"/>
                        </a:rPr>
                        <a:t>(r)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premium</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oferta(s)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extra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100</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7"/>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mundial</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bajo coste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8"/>
                  </a:ext>
                </a:extLst>
              </a:tr>
              <a:tr h="454446">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internacional</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vuelos baratos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9"/>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nacional</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oferta</a:t>
                      </a:r>
                      <a:r>
                        <a:rPr lang="en-GB" sz="1000" b="0" i="0" u="none" strike="noStrike" dirty="0">
                          <a:solidFill>
                            <a:srgbClr val="000000"/>
                          </a:solidFill>
                          <a:effectLst/>
                          <a:latin typeface="Segoe UI Light" panose="020B0502040204020203" pitchFamily="34" charset="0"/>
                        </a:rPr>
                        <a:t>(s)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0"/>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último minuto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rebajas</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C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1"/>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consíguelo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2"/>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gratis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3"/>
                  </a:ext>
                </a:extLst>
              </a:tr>
              <a:tr h="227223">
                <a:tc>
                  <a:txBody>
                    <a:bodyPr/>
                    <a:lstStyle/>
                    <a:p>
                      <a:pPr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descuento</a:t>
                      </a:r>
                      <a:r>
                        <a:rPr lang="en-GB" sz="1000" b="0" i="0" u="none" strike="noStrike" dirty="0">
                          <a:solidFill>
                            <a:srgbClr val="000000"/>
                          </a:solidFill>
                          <a:effectLst/>
                          <a:latin typeface="Segoe UI Light" panose="020B0502040204020203" pitchFamily="34" charset="0"/>
                        </a:rPr>
                        <a:t>(s)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23614914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6"/>
          <p:cNvSpPr txBox="1">
            <a:spLocks/>
          </p:cNvSpPr>
          <p:nvPr/>
        </p:nvSpPr>
        <p:spPr>
          <a:xfrm>
            <a:off x="402699" y="147652"/>
            <a:ext cx="10657371" cy="530087"/>
          </a:xfrm>
          <a:prstGeom prst="rect">
            <a:avLst/>
          </a:prstGeom>
        </p:spPr>
        <p:txBody>
          <a:bodyPr vert="horz" lIns="0" tIns="0" rIns="0" bIns="0"/>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151">
              <a:buNone/>
              <a:defRPr/>
            </a:pPr>
            <a:r>
              <a:rPr lang="en-US" sz="2299" spc="0" dirty="0">
                <a:solidFill>
                  <a:srgbClr val="505050"/>
                </a:solidFill>
                <a:latin typeface="Segoe UI"/>
              </a:rPr>
              <a:t>Análisis de Ad copies </a:t>
            </a:r>
            <a:r>
              <a:rPr lang="en-US" sz="2299" spc="0" dirty="0" err="1">
                <a:solidFill>
                  <a:srgbClr val="505050"/>
                </a:solidFill>
                <a:latin typeface="Segoe UI"/>
              </a:rPr>
              <a:t>sobre</a:t>
            </a:r>
            <a:r>
              <a:rPr sz="2799" dirty="0"/>
              <a:t> </a:t>
            </a:r>
            <a:r>
              <a:rPr lang="en-US" sz="2299" b="1" spc="0" dirty="0">
                <a:solidFill>
                  <a:srgbClr val="505050"/>
                </a:solidFill>
                <a:latin typeface="Segoe UI"/>
              </a:rPr>
              <a:t>alojamiento</a:t>
            </a:r>
            <a:r>
              <a:rPr lang="en-US" sz="2299" spc="0" dirty="0">
                <a:solidFill>
                  <a:srgbClr val="505050"/>
                </a:solidFill>
                <a:latin typeface="Segoe UI"/>
              </a:rPr>
              <a:t> en todos los dispositivos</a:t>
            </a:r>
          </a:p>
        </p:txBody>
      </p:sp>
      <p:graphicFrame>
        <p:nvGraphicFramePr>
          <p:cNvPr id="3" name="Table 2"/>
          <p:cNvGraphicFramePr>
            <a:graphicFrameLocks noGrp="1"/>
          </p:cNvGraphicFramePr>
          <p:nvPr>
            <p:extLst/>
          </p:nvPr>
        </p:nvGraphicFramePr>
        <p:xfrm>
          <a:off x="402700" y="703141"/>
          <a:ext cx="11544452" cy="5553351"/>
        </p:xfrm>
        <a:graphic>
          <a:graphicData uri="http://schemas.openxmlformats.org/drawingml/2006/table">
            <a:tbl>
              <a:tblPr/>
              <a:tblGrid>
                <a:gridCol w="676598">
                  <a:extLst>
                    <a:ext uri="{9D8B030D-6E8A-4147-A177-3AD203B41FA5}">
                      <a16:colId xmlns:a16="http://schemas.microsoft.com/office/drawing/2014/main" val="20000"/>
                    </a:ext>
                  </a:extLst>
                </a:gridCol>
                <a:gridCol w="613167">
                  <a:extLst>
                    <a:ext uri="{9D8B030D-6E8A-4147-A177-3AD203B41FA5}">
                      <a16:colId xmlns:a16="http://schemas.microsoft.com/office/drawing/2014/main" val="20001"/>
                    </a:ext>
                  </a:extLst>
                </a:gridCol>
                <a:gridCol w="761172">
                  <a:extLst>
                    <a:ext uri="{9D8B030D-6E8A-4147-A177-3AD203B41FA5}">
                      <a16:colId xmlns:a16="http://schemas.microsoft.com/office/drawing/2014/main" val="20002"/>
                    </a:ext>
                  </a:extLst>
                </a:gridCol>
                <a:gridCol w="613167">
                  <a:extLst>
                    <a:ext uri="{9D8B030D-6E8A-4147-A177-3AD203B41FA5}">
                      <a16:colId xmlns:a16="http://schemas.microsoft.com/office/drawing/2014/main" val="20003"/>
                    </a:ext>
                  </a:extLst>
                </a:gridCol>
                <a:gridCol w="803460">
                  <a:extLst>
                    <a:ext uri="{9D8B030D-6E8A-4147-A177-3AD203B41FA5}">
                      <a16:colId xmlns:a16="http://schemas.microsoft.com/office/drawing/2014/main" val="20004"/>
                    </a:ext>
                  </a:extLst>
                </a:gridCol>
                <a:gridCol w="613167">
                  <a:extLst>
                    <a:ext uri="{9D8B030D-6E8A-4147-A177-3AD203B41FA5}">
                      <a16:colId xmlns:a16="http://schemas.microsoft.com/office/drawing/2014/main" val="20005"/>
                    </a:ext>
                  </a:extLst>
                </a:gridCol>
                <a:gridCol w="465161">
                  <a:extLst>
                    <a:ext uri="{9D8B030D-6E8A-4147-A177-3AD203B41FA5}">
                      <a16:colId xmlns:a16="http://schemas.microsoft.com/office/drawing/2014/main" val="20006"/>
                    </a:ext>
                  </a:extLst>
                </a:gridCol>
                <a:gridCol w="613167">
                  <a:extLst>
                    <a:ext uri="{9D8B030D-6E8A-4147-A177-3AD203B41FA5}">
                      <a16:colId xmlns:a16="http://schemas.microsoft.com/office/drawing/2014/main" val="20007"/>
                    </a:ext>
                  </a:extLst>
                </a:gridCol>
                <a:gridCol w="1067756">
                  <a:extLst>
                    <a:ext uri="{9D8B030D-6E8A-4147-A177-3AD203B41FA5}">
                      <a16:colId xmlns:a16="http://schemas.microsoft.com/office/drawing/2014/main" val="20008"/>
                    </a:ext>
                  </a:extLst>
                </a:gridCol>
                <a:gridCol w="613167">
                  <a:extLst>
                    <a:ext uri="{9D8B030D-6E8A-4147-A177-3AD203B41FA5}">
                      <a16:colId xmlns:a16="http://schemas.microsoft.com/office/drawing/2014/main" val="20009"/>
                    </a:ext>
                  </a:extLst>
                </a:gridCol>
                <a:gridCol w="581452">
                  <a:extLst>
                    <a:ext uri="{9D8B030D-6E8A-4147-A177-3AD203B41FA5}">
                      <a16:colId xmlns:a16="http://schemas.microsoft.com/office/drawing/2014/main" val="20010"/>
                    </a:ext>
                  </a:extLst>
                </a:gridCol>
                <a:gridCol w="613167">
                  <a:extLst>
                    <a:ext uri="{9D8B030D-6E8A-4147-A177-3AD203B41FA5}">
                      <a16:colId xmlns:a16="http://schemas.microsoft.com/office/drawing/2014/main" val="20011"/>
                    </a:ext>
                  </a:extLst>
                </a:gridCol>
                <a:gridCol w="771744">
                  <a:extLst>
                    <a:ext uri="{9D8B030D-6E8A-4147-A177-3AD203B41FA5}">
                      <a16:colId xmlns:a16="http://schemas.microsoft.com/office/drawing/2014/main" val="20012"/>
                    </a:ext>
                  </a:extLst>
                </a:gridCol>
                <a:gridCol w="613167">
                  <a:extLst>
                    <a:ext uri="{9D8B030D-6E8A-4147-A177-3AD203B41FA5}">
                      <a16:colId xmlns:a16="http://schemas.microsoft.com/office/drawing/2014/main" val="20013"/>
                    </a:ext>
                  </a:extLst>
                </a:gridCol>
                <a:gridCol w="518020">
                  <a:extLst>
                    <a:ext uri="{9D8B030D-6E8A-4147-A177-3AD203B41FA5}">
                      <a16:colId xmlns:a16="http://schemas.microsoft.com/office/drawing/2014/main" val="20014"/>
                    </a:ext>
                  </a:extLst>
                </a:gridCol>
                <a:gridCol w="613167">
                  <a:extLst>
                    <a:ext uri="{9D8B030D-6E8A-4147-A177-3AD203B41FA5}">
                      <a16:colId xmlns:a16="http://schemas.microsoft.com/office/drawing/2014/main" val="20015"/>
                    </a:ext>
                  </a:extLst>
                </a:gridCol>
                <a:gridCol w="380586">
                  <a:extLst>
                    <a:ext uri="{9D8B030D-6E8A-4147-A177-3AD203B41FA5}">
                      <a16:colId xmlns:a16="http://schemas.microsoft.com/office/drawing/2014/main" val="20016"/>
                    </a:ext>
                  </a:extLst>
                </a:gridCol>
                <a:gridCol w="613167">
                  <a:extLst>
                    <a:ext uri="{9D8B030D-6E8A-4147-A177-3AD203B41FA5}">
                      <a16:colId xmlns:a16="http://schemas.microsoft.com/office/drawing/2014/main" val="20017"/>
                    </a:ext>
                  </a:extLst>
                </a:gridCol>
              </a:tblGrid>
              <a:tr h="645213">
                <a:tc gridSpan="2">
                  <a:txBody>
                    <a:bodyPr/>
                    <a:lstStyle/>
                    <a:p>
                      <a:pPr algn="ctr" rtl="0" fontAlgn="ctr"/>
                      <a:r>
                        <a:rPr lang="en-GB" sz="1400" b="1" i="0" u="none" strike="noStrike" dirty="0">
                          <a:solidFill>
                            <a:srgbClr val="505050"/>
                          </a:solidFill>
                          <a:effectLst/>
                          <a:latin typeface="Segoe UI Light" panose="020B0502040204020203" pitchFamily="34" charset="0"/>
                        </a:rPr>
                        <a:t>Marca y promociones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CTA</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dirty="0" err="1">
                          <a:solidFill>
                            <a:srgbClr val="505050"/>
                          </a:solidFill>
                          <a:effectLst/>
                          <a:latin typeface="Segoe UI Light" panose="020B0502040204020203" pitchFamily="34" charset="0"/>
                        </a:rPr>
                        <a:t>Preferencia</a:t>
                      </a:r>
                      <a:r>
                        <a:rPr lang="en-GB" sz="1400" b="1" i="0" u="none" strike="noStrike" dirty="0">
                          <a:solidFill>
                            <a:srgbClr val="505050"/>
                          </a:solidFill>
                          <a:effectLst/>
                          <a:latin typeface="Segoe UI Light" panose="020B0502040204020203" pitchFamily="34" charset="0"/>
                        </a:rPr>
                        <a:t>/</a:t>
                      </a:r>
                    </a:p>
                    <a:p>
                      <a:pPr algn="ctr" rtl="0" fontAlgn="ctr"/>
                      <a:r>
                        <a:rPr lang="en-GB" sz="1400" b="1" i="0" u="none" strike="noStrike" dirty="0" err="1">
                          <a:solidFill>
                            <a:srgbClr val="505050"/>
                          </a:solidFill>
                          <a:effectLst/>
                          <a:latin typeface="Segoe UI Light" panose="020B0502040204020203" pitchFamily="34" charset="0"/>
                        </a:rPr>
                        <a:t>Generadores</a:t>
                      </a:r>
                      <a:r>
                        <a:rPr lang="en-GB" sz="1400" b="1" i="0" u="none" strike="noStrike" dirty="0">
                          <a:solidFill>
                            <a:srgbClr val="505050"/>
                          </a:solidFill>
                          <a:effectLst/>
                          <a:latin typeface="Segoe UI Light" panose="020B0502040204020203" pitchFamily="34" charset="0"/>
                        </a:rPr>
                        <a:t> de decisiones</a:t>
                      </a:r>
                      <a:endParaRPr lang="es-ES" sz="1400" b="1" i="0" u="none" strike="noStrike" dirty="0">
                        <a:solidFill>
                          <a:srgbClr val="50505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Entrega</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Demostrar valor</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Dinámico</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Incentivos en precios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Selección</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tc gridSpan="2">
                  <a:txBody>
                    <a:bodyPr/>
                    <a:lstStyle/>
                    <a:p>
                      <a:pPr algn="ctr" rtl="0" fontAlgn="ctr"/>
                      <a:r>
                        <a:rPr lang="en-GB" sz="1400" b="1" i="0" u="none" strike="noStrike">
                          <a:solidFill>
                            <a:srgbClr val="505050"/>
                          </a:solidFill>
                          <a:effectLst/>
                          <a:latin typeface="Segoe UI Light" panose="020B0502040204020203" pitchFamily="34" charset="0"/>
                        </a:rPr>
                        <a:t>Símbolos especiales</a:t>
                      </a:r>
                    </a:p>
                  </a:txBody>
                  <a:tcPr marL="0" marR="0" marT="0" marB="0" anchor="ctr">
                    <a:lnL w="6350" cap="flat" cmpd="sng" algn="ctr">
                      <a:solidFill>
                        <a:srgbClr val="AEAAAA"/>
                      </a:solidFill>
                      <a:prstDash val="solid"/>
                      <a:round/>
                      <a:headEnd type="none" w="med" len="med"/>
                      <a:tailEnd type="none" w="med" len="med"/>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FFB900"/>
                    </a:solidFill>
                  </a:tcPr>
                </a:tc>
                <a:tc hMerge="1">
                  <a:txBody>
                    <a:bodyPr/>
                    <a:lstStyle/>
                    <a:p>
                      <a:endParaRPr lang="en-GB"/>
                    </a:p>
                  </a:txBody>
                  <a:tcPr/>
                </a:tc>
                <a:extLst>
                  <a:ext uri="{0D108BD9-81ED-4DB2-BD59-A6C34878D82A}">
                    <a16:rowId xmlns:a16="http://schemas.microsoft.com/office/drawing/2014/main" val="10000"/>
                  </a:ext>
                </a:extLst>
              </a:tr>
              <a:tr h="319957">
                <a:tc>
                  <a:txBody>
                    <a:bodyPr/>
                    <a:lstStyle/>
                    <a:p>
                      <a:pPr algn="ctr" rtl="0" fontAlgn="ctr"/>
                      <a:r>
                        <a:rPr lang="en-GB" sz="1000" b="0" i="0" u="none" strike="noStrike" dirty="0">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Token</a:t>
                      </a:r>
                    </a:p>
                  </a:txBody>
                  <a:tcPr marL="0" marR="0" marT="0" marB="0" anchor="ctr">
                    <a:lnL w="6350" cap="flat" cmpd="sng" algn="ctr">
                      <a:solidFill>
                        <a:srgbClr val="AEAAAA"/>
                      </a:solidFill>
                      <a:prstDash val="solid"/>
                      <a:round/>
                      <a:headEnd type="none" w="med" len="med"/>
                      <a:tailEnd type="none" w="med" len="med"/>
                    </a:lnL>
                    <a:lnR>
                      <a:noFill/>
                    </a:lnR>
                    <a:lnT>
                      <a:noFill/>
                    </a:lnT>
                    <a:lnB w="6350" cap="flat" cmpd="sng" algn="ctr">
                      <a:solidFill>
                        <a:srgbClr val="AEAAAA"/>
                      </a:solidFill>
                      <a:prstDash val="solid"/>
                      <a:round/>
                      <a:headEnd type="none" w="med" len="med"/>
                      <a:tailEnd type="none" w="med" len="med"/>
                    </a:lnB>
                    <a:solidFill>
                      <a:srgbClr val="7A7A7A"/>
                    </a:solidFill>
                  </a:tcPr>
                </a:tc>
                <a:tc>
                  <a:txBody>
                    <a:bodyPr/>
                    <a:lstStyle/>
                    <a:p>
                      <a:pPr algn="ctr" rtl="0" fontAlgn="ctr"/>
                      <a:r>
                        <a:rPr lang="en-GB" sz="1000" b="0" i="0" u="none" strike="noStrike">
                          <a:solidFill>
                            <a:srgbClr val="FFFFFF"/>
                          </a:solidFill>
                          <a:effectLst/>
                          <a:latin typeface="Segoe UI Light" panose="020B0502040204020203" pitchFamily="34" charset="0"/>
                        </a:rPr>
                        <a:t>Calidad anuncio</a:t>
                      </a:r>
                    </a:p>
                  </a:txBody>
                  <a:tcPr marL="0" marR="0" marT="0" marB="0" anchor="ctr">
                    <a:lnL>
                      <a:noFill/>
                    </a:lnL>
                    <a:lnR w="6350" cap="flat" cmpd="sng" algn="ctr">
                      <a:solidFill>
                        <a:srgbClr val="AEAAAA"/>
                      </a:solidFill>
                      <a:prstDash val="solid"/>
                      <a:round/>
                      <a:headEnd type="none" w="med" len="med"/>
                      <a:tailEnd type="none" w="med" len="med"/>
                    </a:lnR>
                    <a:lnT>
                      <a:noFill/>
                    </a:lnT>
                    <a:lnB w="6350" cap="flat" cmpd="sng" algn="ctr">
                      <a:solidFill>
                        <a:srgbClr val="AEAAAA"/>
                      </a:solidFill>
                      <a:prstDash val="solid"/>
                      <a:round/>
                      <a:headEnd type="none" w="med" len="med"/>
                      <a:tailEnd type="none" w="med" len="med"/>
                    </a:lnB>
                    <a:solidFill>
                      <a:srgbClr val="7A7A7A"/>
                    </a:solidFill>
                  </a:tcPr>
                </a:tc>
                <a:extLst>
                  <a:ext uri="{0D108BD9-81ED-4DB2-BD59-A6C34878D82A}">
                    <a16:rowId xmlns:a16="http://schemas.microsoft.com/office/drawing/2014/main" val="10001"/>
                  </a:ext>
                </a:extLst>
              </a:tr>
              <a:tr h="917635">
                <a:tc>
                  <a:txBody>
                    <a:bodyPr/>
                    <a:lstStyle/>
                    <a:p>
                      <a:pPr algn="l" rtl="0" fontAlgn="ctr"/>
                      <a:r>
                        <a:rPr lang="en-GB" sz="1000" b="0" i="0" u="none" strike="noStrike" dirty="0">
                          <a:solidFill>
                            <a:srgbClr val="000000"/>
                          </a:solidFill>
                          <a:effectLst/>
                          <a:latin typeface="Segoe UI Light" panose="020B0502040204020203" pitchFamily="34" charset="0"/>
                        </a:rPr>
                        <a:t> </a:t>
                      </a:r>
                      <a:r>
                        <a:rPr lang="en-GB" sz="1000" b="0" i="0" u="none" strike="noStrike" dirty="0" err="1">
                          <a:solidFill>
                            <a:srgbClr val="000000"/>
                          </a:solidFill>
                          <a:effectLst/>
                          <a:latin typeface="Segoe UI Light" panose="020B0502040204020203" pitchFamily="34" charset="0"/>
                        </a:rPr>
                        <a:t>oficial</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reserve </a:t>
                      </a:r>
                      <a:r>
                        <a:rPr lang="en-GB" sz="1000" b="0" i="0" u="none" strike="noStrike" dirty="0" err="1">
                          <a:solidFill>
                            <a:srgbClr val="000000"/>
                          </a:solidFill>
                          <a:effectLst/>
                          <a:latin typeface="Segoe UI Light" panose="020B0502040204020203" pitchFamily="34" charset="0"/>
                        </a:rPr>
                        <a:t>directamente</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económico</a:t>
                      </a:r>
                      <a:r>
                        <a:rPr lang="en-GB" sz="1000" b="0" i="0" u="none" strike="noStrike" dirty="0">
                          <a:solidFill>
                            <a:srgbClr val="000000"/>
                          </a:solidFill>
                          <a:effectLst/>
                          <a:latin typeface="Segoe UI Light" panose="020B0502040204020203" pitchFamily="34" charset="0"/>
                        </a:rPr>
                        <a:t>(s)</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en</a:t>
                      </a:r>
                      <a:r>
                        <a:rPr lang="en-GB" sz="1000" b="0" i="0" u="none" strike="noStrike" dirty="0">
                          <a:solidFill>
                            <a:srgbClr val="000000"/>
                          </a:solidFill>
                          <a:effectLst/>
                          <a:latin typeface="Segoe UI Light" panose="020B0502040204020203" pitchFamily="34" charset="0"/>
                        </a:rPr>
                        <a:t> </a:t>
                      </a:r>
                      <a:r>
                        <a:rPr lang="en-GB" sz="1000" b="0" i="0" u="none" strike="noStrike" dirty="0" err="1">
                          <a:solidFill>
                            <a:srgbClr val="000000"/>
                          </a:solidFill>
                          <a:effectLst/>
                          <a:latin typeface="Segoe UI Light" panose="020B0502040204020203" pitchFamily="34" charset="0"/>
                        </a:rPr>
                        <a:t>línea</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económico</a:t>
                      </a:r>
                      <a:r>
                        <a:rPr lang="en-GB" sz="1000" b="0" i="0" u="none" strike="noStrike" dirty="0">
                          <a:solidFill>
                            <a:srgbClr val="000000"/>
                          </a:solidFill>
                          <a:effectLst/>
                          <a:latin typeface="Segoe UI Light" panose="020B0502040204020203" pitchFamily="34" charset="0"/>
                        </a:rPr>
                        <a:t>(s)</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{keyword}</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económico</a:t>
                      </a:r>
                      <a:r>
                        <a:rPr lang="en-GB" sz="1000" b="0" i="0" u="none" strike="noStrike" dirty="0">
                          <a:solidFill>
                            <a:srgbClr val="000000"/>
                          </a:solidFill>
                          <a:effectLst/>
                          <a:latin typeface="Segoe UI Light" panose="020B0502040204020203" pitchFamily="34" charset="0"/>
                        </a:rPr>
                        <a:t>(s)</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miles</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w="6350" cap="flat" cmpd="sng" algn="ctr">
                      <a:solidFill>
                        <a:srgbClr val="AEAAAA"/>
                      </a:solidFill>
                      <a:prstDash val="solid"/>
                      <a:round/>
                      <a:headEnd type="none" w="med" len="med"/>
                      <a:tailEnd type="none" w="med" len="med"/>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w="6350" cap="flat" cmpd="sng" algn="ctr">
                      <a:solidFill>
                        <a:srgbClr val="AEAAAA"/>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10002"/>
                  </a:ext>
                </a:extLst>
              </a:tr>
              <a:tr h="611757">
                <a:tc>
                  <a:txBody>
                    <a:bodyPr/>
                    <a:lstStyle/>
                    <a:p>
                      <a:pPr algn="l" rtl="0" fontAlgn="ctr"/>
                      <a:r>
                        <a:rPr lang="en-GB" sz="1000" b="0" i="0" u="none" strike="noStrike" spc="-30" baseline="0" dirty="0">
                          <a:solidFill>
                            <a:srgbClr val="000000"/>
                          </a:solidFill>
                          <a:effectLst/>
                          <a:latin typeface="Segoe UI Light" panose="020B0502040204020203" pitchFamily="34" charset="0"/>
                        </a:rPr>
                        <a:t> Brand Term</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reserva</a:t>
                      </a:r>
                      <a:r>
                        <a:rPr lang="en-GB" sz="1000" b="0" i="0" u="none" strike="noStrike" dirty="0">
                          <a:solidFill>
                            <a:srgbClr val="000000"/>
                          </a:solidFill>
                          <a:effectLst/>
                          <a:latin typeface="Segoe UI Light" panose="020B0502040204020203" pitchFamily="34" charset="0"/>
                        </a:rPr>
                        <a:t>(r)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nacional</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online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precio</a:t>
                      </a:r>
                      <a:r>
                        <a:rPr lang="en-GB" sz="1000" b="0" i="0" u="none" strike="noStrike" dirty="0">
                          <a:solidFill>
                            <a:srgbClr val="000000"/>
                          </a:solidFill>
                          <a:effectLst/>
                          <a:latin typeface="Segoe UI Light" panose="020B0502040204020203" pitchFamily="34" charset="0"/>
                        </a:rPr>
                        <a:t> </a:t>
                      </a:r>
                      <a:r>
                        <a:rPr lang="en-GB" sz="1000" b="0" i="0" u="none" strike="noStrike" dirty="0" err="1">
                          <a:solidFill>
                            <a:srgbClr val="000000"/>
                          </a:solidFill>
                          <a:effectLst/>
                          <a:latin typeface="Segoe UI Light" panose="020B0502040204020203" pitchFamily="34" charset="0"/>
                        </a:rPr>
                        <a:t>garantizado</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oferta</a:t>
                      </a:r>
                      <a:r>
                        <a:rPr lang="en-GB" sz="1000" b="0" i="0" u="none" strike="noStrike" dirty="0">
                          <a:solidFill>
                            <a:srgbClr val="000000"/>
                          </a:solidFill>
                          <a:effectLst/>
                          <a:latin typeface="Segoe UI Light" panose="020B0502040204020203" pitchFamily="34" charset="0"/>
                        </a:rPr>
                        <a:t>(s)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100</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3"/>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búsqueda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directo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precio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548235"/>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barato</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más de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4"/>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vista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premium</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único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ahorra(e)(r)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548235"/>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1000</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5"/>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plan</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premio(s)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rápido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bajo coste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vuelos</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6"/>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comparar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familia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oferta(s)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asequible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todo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7"/>
                  </a:ext>
                </a:extLst>
              </a:tr>
              <a:tr h="611757">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oportunidad</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negocios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exclusivo</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descuento(s)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lo último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8"/>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consulta(r)</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último minuto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garantizado</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gratis</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más que</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09"/>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extra</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548235"/>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0"/>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err="1">
                          <a:solidFill>
                            <a:srgbClr val="000000"/>
                          </a:solidFill>
                          <a:effectLst/>
                          <a:latin typeface="Segoe UI Light" panose="020B0502040204020203" pitchFamily="34" charset="0"/>
                        </a:rPr>
                        <a:t>rebajas</a:t>
                      </a:r>
                      <a:endParaRPr lang="en-GB" sz="1000" b="0" i="0" u="none" strike="noStrike" dirty="0">
                        <a:solidFill>
                          <a:srgbClr val="000000"/>
                        </a:solidFill>
                        <a:effectLst/>
                        <a:latin typeface="Segoe UI Light" panose="020B0502040204020203" pitchFamily="34" charset="0"/>
                      </a:endParaRP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C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C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1"/>
                  </a:ext>
                </a:extLst>
              </a:tr>
              <a:tr h="305879">
                <a:tc>
                  <a:txBody>
                    <a:bodyPr/>
                    <a:lstStyle/>
                    <a:p>
                      <a:pPr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a:solidFill>
                            <a:srgbClr val="000000"/>
                          </a:solidFill>
                          <a:effectLst/>
                          <a:latin typeface="Segoe UI Light" panose="020B0502040204020203" pitchFamily="34" charset="0"/>
                        </a:rPr>
                        <a:t>€</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a:solidFill>
                            <a:srgbClr val="FF0000"/>
                          </a:solidFill>
                          <a:effectLst/>
                          <a:latin typeface="Wingdings 2" panose="05020102010507070707" pitchFamily="18" charset="2"/>
                        </a:rPr>
                        <a:t>º</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ctr" rtl="0" fontAlgn="ctr"/>
                      <a:r>
                        <a:rPr lang="en-GB" sz="1000" b="0" i="0" u="none" strike="noStrike" dirty="0">
                          <a:solidFill>
                            <a:srgbClr val="FF0000"/>
                          </a:solidFill>
                          <a:effectLst/>
                          <a:latin typeface="Wingdings 2" panose="05020102010507070707" pitchFamily="18" charset="2"/>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tc>
                  <a:txBody>
                    <a:bodyPr/>
                    <a:lstStyle/>
                    <a:p>
                      <a:pPr marL="21600" algn="l" rtl="0" fontAlgn="ctr"/>
                      <a:r>
                        <a:rPr lang="en-GB" sz="1000" b="0" i="0" u="none" strike="noStrike" dirty="0">
                          <a:solidFill>
                            <a:srgbClr val="000000"/>
                          </a:solidFill>
                          <a:effectLst/>
                          <a:latin typeface="Segoe UI Light" panose="020B0502040204020203" pitchFamily="34" charset="0"/>
                        </a:rPr>
                        <a:t> </a:t>
                      </a:r>
                    </a:p>
                  </a:txBody>
                  <a:tcPr marL="0" marR="0" marT="0" marB="0" anchor="ctr">
                    <a:lnL w="6350" cap="flat" cmpd="sng" algn="ctr">
                      <a:solidFill>
                        <a:srgbClr val="AEAAAA"/>
                      </a:solidFill>
                      <a:prstDash val="solid"/>
                      <a:round/>
                      <a:headEnd type="none" w="med" len="med"/>
                      <a:tailEnd type="none" w="med" len="med"/>
                    </a:lnL>
                    <a:lnR>
                      <a:noFill/>
                    </a:lnR>
                    <a:lnT>
                      <a:noFill/>
                    </a:lnT>
                    <a:lnB>
                      <a:noFill/>
                    </a:lnB>
                    <a:solidFill>
                      <a:srgbClr val="EDEDED"/>
                    </a:solidFill>
                  </a:tcPr>
                </a:tc>
                <a:tc>
                  <a:txBody>
                    <a:bodyPr/>
                    <a:lstStyle/>
                    <a:p>
                      <a:pPr marL="21600" algn="l" rtl="0" fontAlgn="ctr"/>
                      <a:r>
                        <a:rPr lang="en-GB" sz="1000" b="0" i="0" u="none" strike="noStrike" dirty="0">
                          <a:solidFill>
                            <a:srgbClr val="FF0000"/>
                          </a:solidFill>
                          <a:effectLst/>
                          <a:latin typeface="Segoe UI Light" panose="020B0502040204020203" pitchFamily="34" charset="0"/>
                        </a:rPr>
                        <a:t> </a:t>
                      </a:r>
                    </a:p>
                  </a:txBody>
                  <a:tcPr marL="0" marR="0" marT="0" marB="0" anchor="ctr">
                    <a:lnL>
                      <a:noFill/>
                    </a:lnL>
                    <a:lnR w="6350" cap="flat" cmpd="sng" algn="ctr">
                      <a:solidFill>
                        <a:srgbClr val="AEAAAA"/>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27709181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69850" y="-81797"/>
            <a:ext cx="12328525"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solidFill>
                <a:schemeClr val="bg1"/>
              </a:solidFill>
            </a:endParaRPr>
          </a:p>
        </p:txBody>
      </p:sp>
      <p:pic>
        <p:nvPicPr>
          <p:cNvPr id="41" name="Picture 40"/>
          <p:cNvPicPr>
            <a:picLocks noChangeAspect="1"/>
          </p:cNvPicPr>
          <p:nvPr/>
        </p:nvPicPr>
        <p:blipFill rotWithShape="1">
          <a:blip r:embed="rId3" cstate="print">
            <a:lum bright="70000" contrast="-70000"/>
            <a:extLst>
              <a:ext uri="{28A0092B-C50C-407E-A947-70E740481C1C}">
                <a14:useLocalDpi xmlns:a14="http://schemas.microsoft.com/office/drawing/2010/main"/>
              </a:ext>
            </a:extLst>
          </a:blip>
          <a:srcRect l="14998" r="10002" b="24483"/>
          <a:stretch/>
        </p:blipFill>
        <p:spPr>
          <a:xfrm>
            <a:off x="374424" y="11484419"/>
            <a:ext cx="12185652" cy="6903499"/>
          </a:xfrm>
          <a:prstGeom prst="rect">
            <a:avLst/>
          </a:prstGeom>
        </p:spPr>
      </p:pic>
      <p:sp>
        <p:nvSpPr>
          <p:cNvPr id="8" name="Rectangle 7"/>
          <p:cNvSpPr/>
          <p:nvPr/>
        </p:nvSpPr>
        <p:spPr>
          <a:xfrm>
            <a:off x="3164310" y="-457998"/>
            <a:ext cx="234299" cy="341543"/>
          </a:xfrm>
          <a:prstGeom prst="rect">
            <a:avLst/>
          </a:prstGeom>
        </p:spPr>
        <p:txBody>
          <a:bodyPr wrap="none">
            <a:spAutoFit/>
          </a:bodyPr>
          <a:lstStyle/>
          <a:p>
            <a:pPr>
              <a:lnSpc>
                <a:spcPct val="90000"/>
              </a:lnSpc>
              <a:spcBef>
                <a:spcPct val="20000"/>
              </a:spcBef>
              <a:buClr>
                <a:srgbClr val="A3A3A3"/>
              </a:buClr>
              <a:buSzPct val="115000"/>
            </a:pPr>
            <a:r>
              <a:rPr lang="es-ES" sz="1799" dirty="0"/>
              <a:t>.</a:t>
            </a:r>
          </a:p>
        </p:txBody>
      </p:sp>
      <p:sp>
        <p:nvSpPr>
          <p:cNvPr id="7" name="Text Placeholder 1"/>
          <p:cNvSpPr txBox="1">
            <a:spLocks/>
          </p:cNvSpPr>
          <p:nvPr/>
        </p:nvSpPr>
        <p:spPr>
          <a:xfrm>
            <a:off x="1683727" y="899160"/>
            <a:ext cx="9896475" cy="547851"/>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ES" sz="2400" dirty="0">
              <a:solidFill>
                <a:srgbClr val="505050"/>
              </a:solidFill>
            </a:endParaRPr>
          </a:p>
        </p:txBody>
      </p:sp>
      <p:sp>
        <p:nvSpPr>
          <p:cNvPr id="14" name="TextBox 13"/>
          <p:cNvSpPr txBox="1"/>
          <p:nvPr/>
        </p:nvSpPr>
        <p:spPr>
          <a:xfrm>
            <a:off x="9697390" y="4623870"/>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Dublín</a:t>
            </a:r>
          </a:p>
          <a:p>
            <a:pPr algn="ctr">
              <a:lnSpc>
                <a:spcPct val="90000"/>
              </a:lnSpc>
              <a:spcBef>
                <a:spcPct val="20000"/>
              </a:spcBef>
              <a:buClr>
                <a:srgbClr val="FFFFFF"/>
              </a:buClr>
              <a:buSzPct val="115000"/>
            </a:pPr>
            <a:r>
              <a:rPr lang="es-ES" sz="1100" dirty="0">
                <a:solidFill>
                  <a:srgbClr val="505050"/>
                </a:solidFill>
                <a:latin typeface="Segoe UI Light" pitchFamily="34" charset="0"/>
              </a:rPr>
              <a:t>Canadá</a:t>
            </a:r>
          </a:p>
          <a:p>
            <a:pPr algn="ctr">
              <a:lnSpc>
                <a:spcPct val="90000"/>
              </a:lnSpc>
              <a:spcBef>
                <a:spcPct val="20000"/>
              </a:spcBef>
              <a:buClr>
                <a:srgbClr val="FFFFFF"/>
              </a:buClr>
              <a:buSzPct val="115000"/>
            </a:pPr>
            <a:r>
              <a:rPr lang="es-ES" sz="1100" dirty="0">
                <a:solidFill>
                  <a:srgbClr val="505050"/>
                </a:solidFill>
                <a:latin typeface="Segoe UI Light" pitchFamily="34" charset="0"/>
              </a:rPr>
              <a:t>New York</a:t>
            </a:r>
          </a:p>
          <a:p>
            <a:pPr algn="ctr">
              <a:lnSpc>
                <a:spcPct val="90000"/>
              </a:lnSpc>
              <a:spcBef>
                <a:spcPct val="20000"/>
              </a:spcBef>
              <a:buClr>
                <a:srgbClr val="FFFFFF"/>
              </a:buClr>
              <a:buSzPct val="115000"/>
            </a:pPr>
            <a:r>
              <a:rPr lang="es-ES" sz="1100" dirty="0">
                <a:solidFill>
                  <a:srgbClr val="505050"/>
                </a:solidFill>
                <a:latin typeface="Segoe UI Light" pitchFamily="34" charset="0"/>
              </a:rPr>
              <a:t>Ámsterdam</a:t>
            </a:r>
          </a:p>
          <a:p>
            <a:pPr algn="ctr">
              <a:lnSpc>
                <a:spcPct val="90000"/>
              </a:lnSpc>
              <a:spcBef>
                <a:spcPct val="20000"/>
              </a:spcBef>
              <a:buClr>
                <a:srgbClr val="FFFFFF"/>
              </a:buClr>
              <a:buSzPct val="115000"/>
            </a:pPr>
            <a:r>
              <a:rPr lang="es-ES" sz="1100" dirty="0">
                <a:solidFill>
                  <a:srgbClr val="505050"/>
                </a:solidFill>
                <a:latin typeface="Segoe UI Light" pitchFamily="34" charset="0"/>
              </a:rPr>
              <a:t>Málaga</a:t>
            </a:r>
          </a:p>
          <a:p>
            <a:pPr algn="ctr">
              <a:lnSpc>
                <a:spcPct val="90000"/>
              </a:lnSpc>
              <a:spcBef>
                <a:spcPct val="20000"/>
              </a:spcBef>
              <a:buClr>
                <a:srgbClr val="FFFFFF"/>
              </a:buClr>
              <a:buSzPct val="115000"/>
            </a:pPr>
            <a:r>
              <a:rPr lang="es-ES" sz="1100" dirty="0">
                <a:solidFill>
                  <a:srgbClr val="505050"/>
                </a:solidFill>
                <a:latin typeface="Segoe UI Light" pitchFamily="34" charset="0"/>
              </a:rPr>
              <a:t>Australia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Dubái</a:t>
            </a:r>
          </a:p>
          <a:p>
            <a:pPr algn="ctr">
              <a:lnSpc>
                <a:spcPct val="90000"/>
              </a:lnSpc>
              <a:spcBef>
                <a:spcPct val="20000"/>
              </a:spcBef>
              <a:buClr>
                <a:srgbClr val="FFFFFF"/>
              </a:buClr>
              <a:buSzPct val="115000"/>
            </a:pPr>
            <a:r>
              <a:rPr lang="es-ES" sz="1100" dirty="0">
                <a:solidFill>
                  <a:srgbClr val="505050"/>
                </a:solidFill>
                <a:latin typeface="Segoe UI Light" pitchFamily="34" charset="0"/>
              </a:rPr>
              <a:t>Alicante</a:t>
            </a:r>
          </a:p>
          <a:p>
            <a:pPr algn="ctr">
              <a:lnSpc>
                <a:spcPct val="90000"/>
              </a:lnSpc>
              <a:spcBef>
                <a:spcPct val="20000"/>
              </a:spcBef>
              <a:buClr>
                <a:srgbClr val="FFFFFF"/>
              </a:buClr>
              <a:buSzPct val="115000"/>
            </a:pPr>
            <a:r>
              <a:rPr lang="es-ES" sz="1100" dirty="0">
                <a:solidFill>
                  <a:srgbClr val="505050"/>
                </a:solidFill>
                <a:latin typeface="Segoe UI Light" pitchFamily="34" charset="0"/>
              </a:rPr>
              <a:t>Tenerife</a:t>
            </a:r>
          </a:p>
          <a:p>
            <a:pPr algn="ctr">
              <a:lnSpc>
                <a:spcPct val="90000"/>
              </a:lnSpc>
              <a:spcBef>
                <a:spcPct val="20000"/>
              </a:spcBef>
              <a:buClr>
                <a:srgbClr val="FFFFFF"/>
              </a:buClr>
              <a:buSzPct val="115000"/>
            </a:pPr>
            <a:r>
              <a:rPr lang="es-ES" sz="1100" dirty="0">
                <a:solidFill>
                  <a:srgbClr val="505050"/>
                </a:solidFill>
                <a:latin typeface="Segoe UI Light" pitchFamily="34" charset="0"/>
              </a:rPr>
              <a:t>Barcelona</a:t>
            </a:r>
          </a:p>
        </p:txBody>
      </p:sp>
      <p:sp>
        <p:nvSpPr>
          <p:cNvPr id="19" name="Rectangle 18"/>
          <p:cNvSpPr/>
          <p:nvPr/>
        </p:nvSpPr>
        <p:spPr bwMode="auto">
          <a:xfrm>
            <a:off x="9319455" y="4195109"/>
            <a:ext cx="2139865" cy="295605"/>
          </a:xfrm>
          <a:prstGeom prst="rect">
            <a:avLst/>
          </a:prstGeom>
          <a:solidFill>
            <a:schemeClr val="bg2"/>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Reino Unido</a:t>
            </a:r>
          </a:p>
        </p:txBody>
      </p:sp>
      <p:sp>
        <p:nvSpPr>
          <p:cNvPr id="20" name="Rectangle 19"/>
          <p:cNvSpPr/>
          <p:nvPr/>
        </p:nvSpPr>
        <p:spPr bwMode="auto">
          <a:xfrm>
            <a:off x="3746195" y="1784122"/>
            <a:ext cx="2107923" cy="295603"/>
          </a:xfrm>
          <a:prstGeom prst="rect">
            <a:avLst/>
          </a:prstGeom>
          <a:solidFill>
            <a:schemeClr val="tx2"/>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EEUU</a:t>
            </a:r>
          </a:p>
        </p:txBody>
      </p:sp>
      <p:sp>
        <p:nvSpPr>
          <p:cNvPr id="21" name="Rectangle 20"/>
          <p:cNvSpPr/>
          <p:nvPr/>
        </p:nvSpPr>
        <p:spPr bwMode="auto">
          <a:xfrm>
            <a:off x="6532825" y="1784122"/>
            <a:ext cx="2107923" cy="297062"/>
          </a:xfrm>
          <a:prstGeom prst="rect">
            <a:avLst/>
          </a:prstGeom>
          <a:solidFill>
            <a:schemeClr val="bg1">
              <a:lumMod val="5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Canadá</a:t>
            </a:r>
          </a:p>
        </p:txBody>
      </p:sp>
      <p:sp>
        <p:nvSpPr>
          <p:cNvPr id="24" name="Rectangle 23"/>
          <p:cNvSpPr/>
          <p:nvPr/>
        </p:nvSpPr>
        <p:spPr bwMode="auto">
          <a:xfrm>
            <a:off x="9319455" y="1784122"/>
            <a:ext cx="2107923" cy="306770"/>
          </a:xfrm>
          <a:prstGeom prst="rect">
            <a:avLst/>
          </a:prstGeom>
          <a:solidFill>
            <a:schemeClr val="accent6">
              <a:lumMod val="40000"/>
              <a:lumOff val="6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Alemania</a:t>
            </a:r>
          </a:p>
        </p:txBody>
      </p:sp>
      <p:sp>
        <p:nvSpPr>
          <p:cNvPr id="59" name="TextBox 58"/>
          <p:cNvSpPr txBox="1"/>
          <p:nvPr/>
        </p:nvSpPr>
        <p:spPr>
          <a:xfrm>
            <a:off x="4117931" y="2208362"/>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Bruselas</a:t>
            </a:r>
          </a:p>
          <a:p>
            <a:pPr algn="ctr">
              <a:lnSpc>
                <a:spcPct val="90000"/>
              </a:lnSpc>
              <a:spcBef>
                <a:spcPct val="20000"/>
              </a:spcBef>
              <a:buClr>
                <a:srgbClr val="FFFFFF"/>
              </a:buClr>
              <a:buSzPct val="115000"/>
            </a:pPr>
            <a:r>
              <a:rPr lang="es-ES" sz="1100" dirty="0">
                <a:solidFill>
                  <a:srgbClr val="505050"/>
                </a:solidFill>
                <a:latin typeface="Segoe UI Light" pitchFamily="34" charset="0"/>
              </a:rPr>
              <a:t>London</a:t>
            </a:r>
          </a:p>
          <a:p>
            <a:pPr algn="ctr">
              <a:lnSpc>
                <a:spcPct val="90000"/>
              </a:lnSpc>
              <a:spcBef>
                <a:spcPct val="20000"/>
              </a:spcBef>
              <a:buClr>
                <a:srgbClr val="FFFFFF"/>
              </a:buClr>
              <a:buSzPct val="115000"/>
            </a:pPr>
            <a:r>
              <a:rPr lang="es-ES" sz="1100" dirty="0">
                <a:solidFill>
                  <a:srgbClr val="505050"/>
                </a:solidFill>
                <a:latin typeface="Segoe UI Light" pitchFamily="34" charset="0"/>
              </a:rPr>
              <a:t>Canadá</a:t>
            </a:r>
          </a:p>
          <a:p>
            <a:pPr algn="ctr">
              <a:lnSpc>
                <a:spcPct val="90000"/>
              </a:lnSpc>
              <a:spcBef>
                <a:spcPct val="20000"/>
              </a:spcBef>
              <a:buClr>
                <a:srgbClr val="FFFFFF"/>
              </a:buClr>
              <a:buSzPct val="115000"/>
            </a:pPr>
            <a:r>
              <a:rPr lang="es-ES" sz="1100" dirty="0">
                <a:solidFill>
                  <a:srgbClr val="505050"/>
                </a:solidFill>
                <a:latin typeface="Segoe UI Light" pitchFamily="34" charset="0"/>
              </a:rPr>
              <a:t>Paris</a:t>
            </a:r>
          </a:p>
          <a:p>
            <a:pPr algn="ctr">
              <a:lnSpc>
                <a:spcPct val="90000"/>
              </a:lnSpc>
              <a:spcBef>
                <a:spcPct val="20000"/>
              </a:spcBef>
              <a:buClr>
                <a:srgbClr val="FFFFFF"/>
              </a:buClr>
              <a:buSzPct val="115000"/>
            </a:pPr>
            <a:r>
              <a:rPr lang="es-ES" sz="1100" dirty="0">
                <a:solidFill>
                  <a:srgbClr val="505050"/>
                </a:solidFill>
                <a:latin typeface="Segoe UI Light" pitchFamily="34" charset="0"/>
              </a:rPr>
              <a:t>China</a:t>
            </a:r>
          </a:p>
          <a:p>
            <a:pPr algn="ctr">
              <a:lnSpc>
                <a:spcPct val="90000"/>
              </a:lnSpc>
              <a:spcBef>
                <a:spcPct val="20000"/>
              </a:spcBef>
              <a:buClr>
                <a:srgbClr val="FFFFFF"/>
              </a:buClr>
              <a:buSzPct val="115000"/>
            </a:pPr>
            <a:r>
              <a:rPr lang="es-ES" sz="1100" dirty="0">
                <a:solidFill>
                  <a:srgbClr val="505050"/>
                </a:solidFill>
                <a:latin typeface="Segoe UI Light" pitchFamily="34" charset="0"/>
              </a:rPr>
              <a:t>Cancún</a:t>
            </a:r>
          </a:p>
          <a:p>
            <a:pPr algn="ctr">
              <a:lnSpc>
                <a:spcPct val="90000"/>
              </a:lnSpc>
              <a:spcBef>
                <a:spcPct val="20000"/>
              </a:spcBef>
              <a:buClr>
                <a:srgbClr val="FFFFFF"/>
              </a:buClr>
              <a:buSzPct val="115000"/>
            </a:pPr>
            <a:r>
              <a:rPr lang="es-ES" sz="1100" dirty="0">
                <a:solidFill>
                  <a:srgbClr val="505050"/>
                </a:solidFill>
                <a:latin typeface="Segoe UI Light" pitchFamily="34" charset="0"/>
              </a:rPr>
              <a:t>México</a:t>
            </a:r>
          </a:p>
          <a:p>
            <a:pPr algn="ctr">
              <a:lnSpc>
                <a:spcPct val="90000"/>
              </a:lnSpc>
              <a:spcBef>
                <a:spcPct val="20000"/>
              </a:spcBef>
              <a:buClr>
                <a:srgbClr val="FFFFFF"/>
              </a:buClr>
              <a:buSzPct val="115000"/>
            </a:pPr>
            <a:r>
              <a:rPr lang="es-ES" sz="1100" dirty="0">
                <a:solidFill>
                  <a:srgbClr val="505050"/>
                </a:solidFill>
                <a:latin typeface="Segoe UI Light" pitchFamily="34" charset="0"/>
              </a:rPr>
              <a:t>Cuba</a:t>
            </a:r>
          </a:p>
          <a:p>
            <a:pPr algn="ctr">
              <a:lnSpc>
                <a:spcPct val="90000"/>
              </a:lnSpc>
              <a:spcBef>
                <a:spcPct val="20000"/>
              </a:spcBef>
              <a:buClr>
                <a:srgbClr val="FFFFFF"/>
              </a:buClr>
              <a:buSzPct val="115000"/>
            </a:pPr>
            <a:r>
              <a:rPr lang="es-ES" sz="1100" dirty="0">
                <a:solidFill>
                  <a:srgbClr val="505050"/>
                </a:solidFill>
                <a:latin typeface="Segoe UI Light" pitchFamily="34" charset="0"/>
              </a:rPr>
              <a:t>India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Toronto</a:t>
            </a:r>
          </a:p>
        </p:txBody>
      </p:sp>
      <p:sp>
        <p:nvSpPr>
          <p:cNvPr id="60" name="TextBox 59"/>
          <p:cNvSpPr txBox="1"/>
          <p:nvPr/>
        </p:nvSpPr>
        <p:spPr>
          <a:xfrm>
            <a:off x="6910761" y="2201858"/>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London</a:t>
            </a:r>
          </a:p>
          <a:p>
            <a:pPr algn="ctr">
              <a:lnSpc>
                <a:spcPct val="90000"/>
              </a:lnSpc>
              <a:spcBef>
                <a:spcPct val="20000"/>
              </a:spcBef>
              <a:buClr>
                <a:srgbClr val="FFFFFF"/>
              </a:buClr>
              <a:buSzPct val="115000"/>
            </a:pPr>
            <a:r>
              <a:rPr lang="es-ES" sz="1100" dirty="0">
                <a:solidFill>
                  <a:srgbClr val="505050"/>
                </a:solidFill>
                <a:latin typeface="Segoe UI Light" pitchFamily="34" charset="0"/>
              </a:rPr>
              <a:t>New York</a:t>
            </a:r>
          </a:p>
          <a:p>
            <a:pPr algn="ctr">
              <a:lnSpc>
                <a:spcPct val="90000"/>
              </a:lnSpc>
              <a:spcBef>
                <a:spcPct val="20000"/>
              </a:spcBef>
              <a:buClr>
                <a:srgbClr val="FFFFFF"/>
              </a:buClr>
              <a:buSzPct val="115000"/>
            </a:pPr>
            <a:r>
              <a:rPr lang="es-ES" sz="1100" dirty="0">
                <a:solidFill>
                  <a:srgbClr val="505050"/>
                </a:solidFill>
                <a:latin typeface="Segoe UI Light" pitchFamily="34" charset="0"/>
              </a:rPr>
              <a:t>Las Vegas</a:t>
            </a:r>
          </a:p>
          <a:p>
            <a:pPr algn="ctr">
              <a:lnSpc>
                <a:spcPct val="90000"/>
              </a:lnSpc>
              <a:spcBef>
                <a:spcPct val="20000"/>
              </a:spcBef>
              <a:buClr>
                <a:srgbClr val="FFFFFF"/>
              </a:buClr>
              <a:buSzPct val="115000"/>
            </a:pPr>
            <a:r>
              <a:rPr lang="es-ES" sz="1100" dirty="0">
                <a:solidFill>
                  <a:srgbClr val="505050"/>
                </a:solidFill>
                <a:latin typeface="Segoe UI Light" pitchFamily="34" charset="0"/>
              </a:rPr>
              <a:t>Chicago</a:t>
            </a:r>
          </a:p>
          <a:p>
            <a:pPr algn="ctr">
              <a:lnSpc>
                <a:spcPct val="90000"/>
              </a:lnSpc>
              <a:spcBef>
                <a:spcPct val="20000"/>
              </a:spcBef>
              <a:buClr>
                <a:srgbClr val="FFFFFF"/>
              </a:buClr>
              <a:buSzPct val="115000"/>
            </a:pPr>
            <a:r>
              <a:rPr lang="es-ES" sz="1100" dirty="0">
                <a:solidFill>
                  <a:srgbClr val="505050"/>
                </a:solidFill>
                <a:latin typeface="Segoe UI Light" pitchFamily="34" charset="0"/>
              </a:rPr>
              <a:t>Orlando</a:t>
            </a:r>
          </a:p>
          <a:p>
            <a:pPr algn="ctr">
              <a:lnSpc>
                <a:spcPct val="90000"/>
              </a:lnSpc>
              <a:spcBef>
                <a:spcPct val="20000"/>
              </a:spcBef>
              <a:buClr>
                <a:srgbClr val="FFFFFF"/>
              </a:buClr>
              <a:buSzPct val="115000"/>
            </a:pPr>
            <a:r>
              <a:rPr lang="es-ES" sz="1100" dirty="0">
                <a:solidFill>
                  <a:srgbClr val="505050"/>
                </a:solidFill>
                <a:latin typeface="Segoe UI Light" pitchFamily="34" charset="0"/>
              </a:rPr>
              <a:t>Boston</a:t>
            </a:r>
          </a:p>
          <a:p>
            <a:pPr algn="ctr">
              <a:lnSpc>
                <a:spcPct val="90000"/>
              </a:lnSpc>
              <a:spcBef>
                <a:spcPct val="20000"/>
              </a:spcBef>
              <a:buClr>
                <a:srgbClr val="FFFFFF"/>
              </a:buClr>
              <a:buSzPct val="115000"/>
            </a:pPr>
            <a:r>
              <a:rPr lang="es-ES" sz="1100" dirty="0">
                <a:solidFill>
                  <a:srgbClr val="505050"/>
                </a:solidFill>
                <a:latin typeface="Segoe UI Light" pitchFamily="34" charset="0"/>
              </a:rPr>
              <a:t>Miami</a:t>
            </a:r>
          </a:p>
          <a:p>
            <a:pPr algn="ctr">
              <a:lnSpc>
                <a:spcPct val="90000"/>
              </a:lnSpc>
              <a:spcBef>
                <a:spcPct val="20000"/>
              </a:spcBef>
              <a:buClr>
                <a:srgbClr val="FFFFFF"/>
              </a:buClr>
              <a:buSzPct val="115000"/>
            </a:pPr>
            <a:r>
              <a:rPr lang="es-ES" sz="1100" dirty="0">
                <a:solidFill>
                  <a:srgbClr val="505050"/>
                </a:solidFill>
                <a:latin typeface="Segoe UI Light" pitchFamily="34" charset="0"/>
              </a:rPr>
              <a:t>Paris</a:t>
            </a:r>
          </a:p>
          <a:p>
            <a:pPr algn="ctr">
              <a:lnSpc>
                <a:spcPct val="90000"/>
              </a:lnSpc>
              <a:spcBef>
                <a:spcPct val="20000"/>
              </a:spcBef>
              <a:buClr>
                <a:srgbClr val="FFFFFF"/>
              </a:buClr>
              <a:buSzPct val="115000"/>
            </a:pPr>
            <a:r>
              <a:rPr lang="es-ES" sz="1100" dirty="0">
                <a:solidFill>
                  <a:srgbClr val="505050"/>
                </a:solidFill>
                <a:latin typeface="Segoe UI Light" pitchFamily="34" charset="0"/>
              </a:rPr>
              <a:t>Los Ángeles</a:t>
            </a:r>
          </a:p>
          <a:p>
            <a:pPr algn="ctr">
              <a:lnSpc>
                <a:spcPct val="90000"/>
              </a:lnSpc>
              <a:spcBef>
                <a:spcPct val="20000"/>
              </a:spcBef>
              <a:buClr>
                <a:srgbClr val="FFFFFF"/>
              </a:buClr>
              <a:buSzPct val="115000"/>
            </a:pPr>
            <a:r>
              <a:rPr lang="es-ES" sz="1100" dirty="0">
                <a:solidFill>
                  <a:srgbClr val="505050"/>
                </a:solidFill>
                <a:latin typeface="Segoe UI Light" pitchFamily="34" charset="0"/>
              </a:rPr>
              <a:t>Búfalo</a:t>
            </a:r>
          </a:p>
        </p:txBody>
      </p:sp>
      <p:sp>
        <p:nvSpPr>
          <p:cNvPr id="61" name="TextBox 60"/>
          <p:cNvSpPr txBox="1"/>
          <p:nvPr/>
        </p:nvSpPr>
        <p:spPr>
          <a:xfrm>
            <a:off x="1272986" y="4623870"/>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Ámsterdam</a:t>
            </a:r>
          </a:p>
          <a:p>
            <a:pPr algn="ctr">
              <a:lnSpc>
                <a:spcPct val="90000"/>
              </a:lnSpc>
              <a:spcBef>
                <a:spcPct val="20000"/>
              </a:spcBef>
              <a:buClr>
                <a:srgbClr val="FFFFFF"/>
              </a:buClr>
              <a:buSzPct val="115000"/>
            </a:pPr>
            <a:r>
              <a:rPr lang="es-ES" sz="1100" dirty="0">
                <a:solidFill>
                  <a:srgbClr val="505050"/>
                </a:solidFill>
                <a:latin typeface="Segoe UI Light" pitchFamily="34" charset="0"/>
              </a:rPr>
              <a:t>Paris</a:t>
            </a:r>
          </a:p>
          <a:p>
            <a:pPr algn="ctr">
              <a:lnSpc>
                <a:spcPct val="90000"/>
              </a:lnSpc>
              <a:spcBef>
                <a:spcPct val="20000"/>
              </a:spcBef>
              <a:buClr>
                <a:srgbClr val="FFFFFF"/>
              </a:buClr>
              <a:buSzPct val="115000"/>
            </a:pPr>
            <a:r>
              <a:rPr lang="es-ES" sz="1100" dirty="0">
                <a:solidFill>
                  <a:srgbClr val="505050"/>
                </a:solidFill>
                <a:latin typeface="Segoe UI Light" pitchFamily="34" charset="0"/>
              </a:rPr>
              <a:t>Jordán</a:t>
            </a:r>
          </a:p>
          <a:p>
            <a:pPr algn="ctr">
              <a:lnSpc>
                <a:spcPct val="90000"/>
              </a:lnSpc>
              <a:spcBef>
                <a:spcPct val="20000"/>
              </a:spcBef>
              <a:buClr>
                <a:srgbClr val="FFFFFF"/>
              </a:buClr>
              <a:buSzPct val="115000"/>
            </a:pPr>
            <a:r>
              <a:rPr lang="es-ES" sz="1100" dirty="0">
                <a:solidFill>
                  <a:srgbClr val="505050"/>
                </a:solidFill>
                <a:latin typeface="Segoe UI Light" pitchFamily="34" charset="0"/>
              </a:rPr>
              <a:t>Tenerife</a:t>
            </a:r>
          </a:p>
          <a:p>
            <a:pPr algn="ctr">
              <a:lnSpc>
                <a:spcPct val="90000"/>
              </a:lnSpc>
              <a:spcBef>
                <a:spcPct val="20000"/>
              </a:spcBef>
              <a:buClr>
                <a:srgbClr val="FFFFFF"/>
              </a:buClr>
              <a:buSzPct val="115000"/>
            </a:pPr>
            <a:r>
              <a:rPr lang="es-ES" sz="1100" dirty="0">
                <a:solidFill>
                  <a:srgbClr val="505050"/>
                </a:solidFill>
                <a:latin typeface="Segoe UI Light" pitchFamily="34" charset="0"/>
              </a:rPr>
              <a:t>London</a:t>
            </a:r>
          </a:p>
          <a:p>
            <a:pPr algn="ctr">
              <a:lnSpc>
                <a:spcPct val="90000"/>
              </a:lnSpc>
              <a:spcBef>
                <a:spcPct val="20000"/>
              </a:spcBef>
              <a:buClr>
                <a:srgbClr val="FFFFFF"/>
              </a:buClr>
              <a:buSzPct val="115000"/>
            </a:pPr>
            <a:r>
              <a:rPr lang="es-ES" sz="1100" dirty="0">
                <a:solidFill>
                  <a:srgbClr val="505050"/>
                </a:solidFill>
                <a:latin typeface="Segoe UI Light" pitchFamily="34" charset="0"/>
              </a:rPr>
              <a:t>Malta</a:t>
            </a:r>
          </a:p>
          <a:p>
            <a:pPr algn="ctr">
              <a:lnSpc>
                <a:spcPct val="90000"/>
              </a:lnSpc>
              <a:spcBef>
                <a:spcPct val="20000"/>
              </a:spcBef>
              <a:buClr>
                <a:srgbClr val="FFFFFF"/>
              </a:buClr>
              <a:buSzPct val="115000"/>
            </a:pPr>
            <a:r>
              <a:rPr lang="es-ES" sz="1100" dirty="0">
                <a:solidFill>
                  <a:srgbClr val="505050"/>
                </a:solidFill>
                <a:latin typeface="Segoe UI Light" pitchFamily="34" charset="0"/>
              </a:rPr>
              <a:t>Valencia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Ibiza</a:t>
            </a:r>
          </a:p>
          <a:p>
            <a:pPr algn="ctr">
              <a:lnSpc>
                <a:spcPct val="90000"/>
              </a:lnSpc>
              <a:spcBef>
                <a:spcPct val="20000"/>
              </a:spcBef>
              <a:buClr>
                <a:srgbClr val="FFFFFF"/>
              </a:buClr>
              <a:buSzPct val="115000"/>
            </a:pPr>
            <a:r>
              <a:rPr lang="es-ES" sz="1100" dirty="0">
                <a:solidFill>
                  <a:srgbClr val="505050"/>
                </a:solidFill>
                <a:latin typeface="Segoe UI Light" pitchFamily="34" charset="0"/>
              </a:rPr>
              <a:t>Madrid</a:t>
            </a:r>
          </a:p>
          <a:p>
            <a:pPr algn="ctr">
              <a:lnSpc>
                <a:spcPct val="90000"/>
              </a:lnSpc>
              <a:spcBef>
                <a:spcPct val="20000"/>
              </a:spcBef>
              <a:buClr>
                <a:srgbClr val="FFFFFF"/>
              </a:buClr>
              <a:buSzPct val="115000"/>
            </a:pPr>
            <a:r>
              <a:rPr lang="es-ES" sz="1100" dirty="0">
                <a:solidFill>
                  <a:srgbClr val="505050"/>
                </a:solidFill>
                <a:latin typeface="Segoe UI Light" pitchFamily="34" charset="0"/>
              </a:rPr>
              <a:t>Dubái</a:t>
            </a:r>
          </a:p>
        </p:txBody>
      </p:sp>
      <p:sp>
        <p:nvSpPr>
          <p:cNvPr id="93" name="Rectangle 92"/>
          <p:cNvSpPr/>
          <p:nvPr/>
        </p:nvSpPr>
        <p:spPr bwMode="auto">
          <a:xfrm>
            <a:off x="927623" y="4205131"/>
            <a:ext cx="2139865" cy="295605"/>
          </a:xfrm>
          <a:prstGeom prst="rect">
            <a:avLst/>
          </a:prstGeom>
          <a:solidFill>
            <a:schemeClr val="accent6">
              <a:lumMod val="40000"/>
              <a:lumOff val="6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Italia</a:t>
            </a:r>
          </a:p>
        </p:txBody>
      </p:sp>
      <p:sp>
        <p:nvSpPr>
          <p:cNvPr id="94" name="Rectangle 93"/>
          <p:cNvSpPr/>
          <p:nvPr/>
        </p:nvSpPr>
        <p:spPr bwMode="auto">
          <a:xfrm>
            <a:off x="3746195" y="4203674"/>
            <a:ext cx="2107923" cy="295603"/>
          </a:xfrm>
          <a:prstGeom prst="rect">
            <a:avLst/>
          </a:prstGeom>
          <a:solidFill>
            <a:schemeClr val="bg1">
              <a:lumMod val="50000"/>
            </a:scheme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Francia</a:t>
            </a:r>
          </a:p>
        </p:txBody>
      </p:sp>
      <p:sp>
        <p:nvSpPr>
          <p:cNvPr id="95" name="Rectangle 94"/>
          <p:cNvSpPr/>
          <p:nvPr/>
        </p:nvSpPr>
        <p:spPr bwMode="auto">
          <a:xfrm>
            <a:off x="6532825" y="4203674"/>
            <a:ext cx="2107923" cy="297062"/>
          </a:xfrm>
          <a:prstGeom prst="rect">
            <a:avLst/>
          </a:prstGeom>
          <a:solidFill>
            <a:schemeClr val="tx2"/>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Países Bajos</a:t>
            </a:r>
          </a:p>
        </p:txBody>
      </p:sp>
      <p:sp>
        <p:nvSpPr>
          <p:cNvPr id="96" name="Rectangle 95"/>
          <p:cNvSpPr/>
          <p:nvPr/>
        </p:nvSpPr>
        <p:spPr bwMode="auto">
          <a:xfrm>
            <a:off x="898105" y="1778538"/>
            <a:ext cx="2107923" cy="306770"/>
          </a:xfrm>
          <a:prstGeom prst="rect">
            <a:avLst/>
          </a:prstGeom>
          <a:solidFill>
            <a:schemeClr val="bg2"/>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s-ES" sz="2000" kern="0" dirty="0">
                <a:gradFill>
                  <a:gsLst>
                    <a:gs pos="0">
                      <a:srgbClr val="FFFFFF"/>
                    </a:gs>
                    <a:gs pos="100000">
                      <a:srgbClr val="FFFFFF"/>
                    </a:gs>
                  </a:gsLst>
                  <a:lin ang="5400000" scaled="0"/>
                </a:gradFill>
              </a:rPr>
              <a:t>España</a:t>
            </a:r>
          </a:p>
        </p:txBody>
      </p:sp>
      <p:sp>
        <p:nvSpPr>
          <p:cNvPr id="97" name="TextBox 96"/>
          <p:cNvSpPr txBox="1"/>
          <p:nvPr/>
        </p:nvSpPr>
        <p:spPr>
          <a:xfrm>
            <a:off x="6910760" y="4628697"/>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Australia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Argentina</a:t>
            </a:r>
          </a:p>
          <a:p>
            <a:pPr algn="ctr">
              <a:lnSpc>
                <a:spcPct val="90000"/>
              </a:lnSpc>
              <a:spcBef>
                <a:spcPct val="20000"/>
              </a:spcBef>
              <a:buClr>
                <a:srgbClr val="FFFFFF"/>
              </a:buClr>
              <a:buSzPct val="115000"/>
            </a:pPr>
            <a:r>
              <a:rPr lang="es-ES" sz="1100" dirty="0">
                <a:solidFill>
                  <a:srgbClr val="505050"/>
                </a:solidFill>
                <a:latin typeface="Segoe UI Light" pitchFamily="34" charset="0"/>
              </a:rPr>
              <a:t>Aruba</a:t>
            </a:r>
          </a:p>
          <a:p>
            <a:pPr algn="ctr">
              <a:lnSpc>
                <a:spcPct val="90000"/>
              </a:lnSpc>
              <a:spcBef>
                <a:spcPct val="20000"/>
              </a:spcBef>
              <a:buClr>
                <a:srgbClr val="FFFFFF"/>
              </a:buClr>
              <a:buSzPct val="115000"/>
            </a:pPr>
            <a:r>
              <a:rPr lang="es-ES" sz="1100" dirty="0">
                <a:solidFill>
                  <a:srgbClr val="505050"/>
                </a:solidFill>
                <a:latin typeface="Segoe UI Light" pitchFamily="34" charset="0"/>
              </a:rPr>
              <a:t>Finlandia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Barcelona</a:t>
            </a:r>
          </a:p>
          <a:p>
            <a:pPr algn="ctr">
              <a:lnSpc>
                <a:spcPct val="90000"/>
              </a:lnSpc>
              <a:spcBef>
                <a:spcPct val="20000"/>
              </a:spcBef>
              <a:buClr>
                <a:srgbClr val="FFFFFF"/>
              </a:buClr>
              <a:buSzPct val="115000"/>
            </a:pPr>
            <a:r>
              <a:rPr lang="es-ES" sz="1100" dirty="0">
                <a:solidFill>
                  <a:srgbClr val="505050"/>
                </a:solidFill>
                <a:latin typeface="Segoe UI Light" pitchFamily="34" charset="0"/>
              </a:rPr>
              <a:t>Noruega</a:t>
            </a:r>
          </a:p>
          <a:p>
            <a:pPr algn="ctr">
              <a:lnSpc>
                <a:spcPct val="90000"/>
              </a:lnSpc>
              <a:spcBef>
                <a:spcPct val="20000"/>
              </a:spcBef>
              <a:buClr>
                <a:srgbClr val="FFFFFF"/>
              </a:buClr>
              <a:buSzPct val="115000"/>
            </a:pPr>
            <a:r>
              <a:rPr lang="es-ES" sz="1100" dirty="0">
                <a:solidFill>
                  <a:srgbClr val="505050"/>
                </a:solidFill>
                <a:latin typeface="Segoe UI Light" pitchFamily="34" charset="0"/>
              </a:rPr>
              <a:t>Yakarta</a:t>
            </a:r>
          </a:p>
          <a:p>
            <a:pPr algn="ctr">
              <a:lnSpc>
                <a:spcPct val="90000"/>
              </a:lnSpc>
              <a:spcBef>
                <a:spcPct val="20000"/>
              </a:spcBef>
              <a:buClr>
                <a:srgbClr val="FFFFFF"/>
              </a:buClr>
              <a:buSzPct val="115000"/>
            </a:pPr>
            <a:r>
              <a:rPr lang="es-ES" sz="1100" dirty="0">
                <a:solidFill>
                  <a:srgbClr val="505050"/>
                </a:solidFill>
                <a:latin typeface="Segoe UI Light" pitchFamily="34" charset="0"/>
              </a:rPr>
              <a:t>Portugal</a:t>
            </a:r>
          </a:p>
          <a:p>
            <a:pPr algn="ctr">
              <a:lnSpc>
                <a:spcPct val="90000"/>
              </a:lnSpc>
              <a:spcBef>
                <a:spcPct val="20000"/>
              </a:spcBef>
              <a:buClr>
                <a:srgbClr val="FFFFFF"/>
              </a:buClr>
              <a:buSzPct val="115000"/>
            </a:pPr>
            <a:r>
              <a:rPr lang="es-ES" sz="1100" dirty="0">
                <a:solidFill>
                  <a:srgbClr val="505050"/>
                </a:solidFill>
                <a:latin typeface="Segoe UI Light" pitchFamily="34" charset="0"/>
              </a:rPr>
              <a:t>Curazao</a:t>
            </a:r>
          </a:p>
          <a:p>
            <a:pPr algn="ctr">
              <a:lnSpc>
                <a:spcPct val="90000"/>
              </a:lnSpc>
              <a:spcBef>
                <a:spcPct val="20000"/>
              </a:spcBef>
              <a:buClr>
                <a:srgbClr val="FFFFFF"/>
              </a:buClr>
              <a:buSzPct val="115000"/>
            </a:pPr>
            <a:r>
              <a:rPr lang="es-ES" sz="1100" dirty="0">
                <a:solidFill>
                  <a:srgbClr val="505050"/>
                </a:solidFill>
                <a:latin typeface="Segoe UI Light" pitchFamily="34" charset="0"/>
              </a:rPr>
              <a:t>Marruecos</a:t>
            </a:r>
          </a:p>
        </p:txBody>
      </p:sp>
      <p:sp>
        <p:nvSpPr>
          <p:cNvPr id="22" name="TextBox 21"/>
          <p:cNvSpPr txBox="1"/>
          <p:nvPr/>
        </p:nvSpPr>
        <p:spPr>
          <a:xfrm>
            <a:off x="9697391" y="2209859"/>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Mallorca</a:t>
            </a:r>
          </a:p>
          <a:p>
            <a:pPr algn="ctr">
              <a:lnSpc>
                <a:spcPct val="90000"/>
              </a:lnSpc>
              <a:spcBef>
                <a:spcPct val="20000"/>
              </a:spcBef>
              <a:buClr>
                <a:srgbClr val="FFFFFF"/>
              </a:buClr>
              <a:buSzPct val="115000"/>
            </a:pPr>
            <a:r>
              <a:rPr lang="es-ES" sz="1100" dirty="0">
                <a:solidFill>
                  <a:srgbClr val="505050"/>
                </a:solidFill>
                <a:latin typeface="Segoe UI Light" pitchFamily="34" charset="0"/>
              </a:rPr>
              <a:t>Italia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Nueva York</a:t>
            </a:r>
          </a:p>
          <a:p>
            <a:pPr algn="ctr">
              <a:lnSpc>
                <a:spcPct val="90000"/>
              </a:lnSpc>
              <a:spcBef>
                <a:spcPct val="20000"/>
              </a:spcBef>
              <a:buClr>
                <a:srgbClr val="FFFFFF"/>
              </a:buClr>
              <a:buSzPct val="115000"/>
            </a:pPr>
            <a:r>
              <a:rPr lang="es-ES" sz="1100" dirty="0">
                <a:solidFill>
                  <a:srgbClr val="505050"/>
                </a:solidFill>
                <a:latin typeface="Segoe UI Light" pitchFamily="34" charset="0"/>
              </a:rPr>
              <a:t>Barcelona</a:t>
            </a:r>
          </a:p>
          <a:p>
            <a:pPr algn="ctr">
              <a:lnSpc>
                <a:spcPct val="90000"/>
              </a:lnSpc>
              <a:spcBef>
                <a:spcPct val="20000"/>
              </a:spcBef>
              <a:buClr>
                <a:srgbClr val="FFFFFF"/>
              </a:buClr>
              <a:buSzPct val="115000"/>
            </a:pPr>
            <a:r>
              <a:rPr lang="es-ES" sz="1100" dirty="0">
                <a:solidFill>
                  <a:srgbClr val="505050"/>
                </a:solidFill>
                <a:latin typeface="Segoe UI Light" pitchFamily="34" charset="0"/>
              </a:rPr>
              <a:t>Croacia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EEUU</a:t>
            </a:r>
          </a:p>
          <a:p>
            <a:pPr algn="ctr">
              <a:lnSpc>
                <a:spcPct val="90000"/>
              </a:lnSpc>
              <a:spcBef>
                <a:spcPct val="20000"/>
              </a:spcBef>
              <a:buClr>
                <a:srgbClr val="FFFFFF"/>
              </a:buClr>
              <a:buSzPct val="115000"/>
            </a:pPr>
            <a:r>
              <a:rPr lang="es-ES" sz="1100" dirty="0">
                <a:solidFill>
                  <a:srgbClr val="505050"/>
                </a:solidFill>
                <a:latin typeface="Segoe UI Light" pitchFamily="34" charset="0"/>
              </a:rPr>
              <a:t>Ámsterdam</a:t>
            </a:r>
          </a:p>
          <a:p>
            <a:pPr algn="ctr">
              <a:lnSpc>
                <a:spcPct val="90000"/>
              </a:lnSpc>
              <a:spcBef>
                <a:spcPct val="20000"/>
              </a:spcBef>
              <a:buClr>
                <a:srgbClr val="FFFFFF"/>
              </a:buClr>
              <a:buSzPct val="115000"/>
            </a:pPr>
            <a:r>
              <a:rPr lang="es-ES" sz="1100" dirty="0">
                <a:solidFill>
                  <a:srgbClr val="505050"/>
                </a:solidFill>
                <a:latin typeface="Segoe UI Light" pitchFamily="34" charset="0"/>
              </a:rPr>
              <a:t>Grecia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Porto</a:t>
            </a:r>
          </a:p>
          <a:p>
            <a:pPr algn="ctr">
              <a:lnSpc>
                <a:spcPct val="90000"/>
              </a:lnSpc>
              <a:spcBef>
                <a:spcPct val="20000"/>
              </a:spcBef>
              <a:buClr>
                <a:srgbClr val="FFFFFF"/>
              </a:buClr>
              <a:buSzPct val="115000"/>
            </a:pPr>
            <a:r>
              <a:rPr lang="es-ES" sz="1100" dirty="0">
                <a:solidFill>
                  <a:srgbClr val="505050"/>
                </a:solidFill>
                <a:latin typeface="Segoe UI Light" pitchFamily="34" charset="0"/>
              </a:rPr>
              <a:t>España</a:t>
            </a:r>
          </a:p>
        </p:txBody>
      </p:sp>
      <p:sp>
        <p:nvSpPr>
          <p:cNvPr id="23" name="TextBox 22"/>
          <p:cNvSpPr txBox="1"/>
          <p:nvPr/>
        </p:nvSpPr>
        <p:spPr>
          <a:xfrm>
            <a:off x="1272986" y="2201857"/>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Bruselas</a:t>
            </a:r>
          </a:p>
          <a:p>
            <a:pPr algn="ctr">
              <a:lnSpc>
                <a:spcPct val="90000"/>
              </a:lnSpc>
              <a:spcBef>
                <a:spcPct val="20000"/>
              </a:spcBef>
              <a:buClr>
                <a:srgbClr val="FFFFFF"/>
              </a:buClr>
              <a:buSzPct val="115000"/>
            </a:pPr>
            <a:r>
              <a:rPr lang="es-ES" sz="1100" dirty="0">
                <a:solidFill>
                  <a:srgbClr val="505050"/>
                </a:solidFill>
                <a:latin typeface="Segoe UI Light" pitchFamily="34" charset="0"/>
              </a:rPr>
              <a:t>Paris</a:t>
            </a:r>
          </a:p>
          <a:p>
            <a:pPr algn="ctr">
              <a:lnSpc>
                <a:spcPct val="90000"/>
              </a:lnSpc>
              <a:spcBef>
                <a:spcPct val="20000"/>
              </a:spcBef>
              <a:buClr>
                <a:srgbClr val="FFFFFF"/>
              </a:buClr>
              <a:buSzPct val="115000"/>
            </a:pPr>
            <a:r>
              <a:rPr lang="es-ES" sz="1100" dirty="0">
                <a:solidFill>
                  <a:srgbClr val="505050"/>
                </a:solidFill>
                <a:latin typeface="Segoe UI Light" pitchFamily="34" charset="0"/>
              </a:rPr>
              <a:t>Australia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Cuba</a:t>
            </a:r>
          </a:p>
          <a:p>
            <a:pPr algn="ctr">
              <a:lnSpc>
                <a:spcPct val="90000"/>
              </a:lnSpc>
              <a:spcBef>
                <a:spcPct val="20000"/>
              </a:spcBef>
              <a:buClr>
                <a:srgbClr val="FFFFFF"/>
              </a:buClr>
              <a:buSzPct val="115000"/>
            </a:pPr>
            <a:r>
              <a:rPr lang="es-ES" sz="1100" dirty="0">
                <a:solidFill>
                  <a:srgbClr val="505050"/>
                </a:solidFill>
                <a:latin typeface="Segoe UI Light" pitchFamily="34" charset="0"/>
              </a:rPr>
              <a:t>Holanda</a:t>
            </a:r>
          </a:p>
          <a:p>
            <a:pPr algn="ctr">
              <a:lnSpc>
                <a:spcPct val="90000"/>
              </a:lnSpc>
              <a:spcBef>
                <a:spcPct val="20000"/>
              </a:spcBef>
              <a:buClr>
                <a:srgbClr val="FFFFFF"/>
              </a:buClr>
              <a:buSzPct val="115000"/>
            </a:pPr>
            <a:r>
              <a:rPr lang="es-ES" sz="1100" dirty="0">
                <a:solidFill>
                  <a:srgbClr val="505050"/>
                </a:solidFill>
                <a:latin typeface="Segoe UI Light" pitchFamily="34" charset="0"/>
              </a:rPr>
              <a:t>Venecia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Londres</a:t>
            </a:r>
          </a:p>
          <a:p>
            <a:pPr algn="ctr">
              <a:lnSpc>
                <a:spcPct val="90000"/>
              </a:lnSpc>
              <a:spcBef>
                <a:spcPct val="20000"/>
              </a:spcBef>
              <a:buClr>
                <a:srgbClr val="FFFFFF"/>
              </a:buClr>
              <a:buSzPct val="115000"/>
            </a:pPr>
            <a:r>
              <a:rPr lang="es-ES" sz="1100" dirty="0">
                <a:solidFill>
                  <a:srgbClr val="505050"/>
                </a:solidFill>
                <a:latin typeface="Segoe UI Light" pitchFamily="34" charset="0"/>
              </a:rPr>
              <a:t>Lanzarote</a:t>
            </a:r>
          </a:p>
          <a:p>
            <a:pPr algn="ctr">
              <a:lnSpc>
                <a:spcPct val="90000"/>
              </a:lnSpc>
              <a:spcBef>
                <a:spcPct val="20000"/>
              </a:spcBef>
              <a:buClr>
                <a:srgbClr val="FFFFFF"/>
              </a:buClr>
              <a:buSzPct val="115000"/>
            </a:pPr>
            <a:r>
              <a:rPr lang="es-ES" sz="1100" dirty="0">
                <a:solidFill>
                  <a:srgbClr val="505050"/>
                </a:solidFill>
                <a:latin typeface="Segoe UI Light" pitchFamily="34" charset="0"/>
              </a:rPr>
              <a:t>Ibiza</a:t>
            </a:r>
          </a:p>
          <a:p>
            <a:pPr algn="ctr">
              <a:lnSpc>
                <a:spcPct val="90000"/>
              </a:lnSpc>
              <a:spcBef>
                <a:spcPct val="20000"/>
              </a:spcBef>
              <a:buClr>
                <a:srgbClr val="FFFFFF"/>
              </a:buClr>
              <a:buSzPct val="115000"/>
            </a:pPr>
            <a:r>
              <a:rPr lang="es-ES" sz="1100" dirty="0">
                <a:solidFill>
                  <a:srgbClr val="505050"/>
                </a:solidFill>
                <a:latin typeface="Segoe UI Light" pitchFamily="34" charset="0"/>
              </a:rPr>
              <a:t>Berlín</a:t>
            </a:r>
          </a:p>
        </p:txBody>
      </p:sp>
      <p:sp>
        <p:nvSpPr>
          <p:cNvPr id="25" name="TextBox 24"/>
          <p:cNvSpPr txBox="1"/>
          <p:nvPr/>
        </p:nvSpPr>
        <p:spPr>
          <a:xfrm>
            <a:off x="4091873" y="4628697"/>
            <a:ext cx="1352049" cy="1828193"/>
          </a:xfrm>
          <a:prstGeom prst="rect">
            <a:avLst/>
          </a:prstGeom>
          <a:noFill/>
        </p:spPr>
        <p:txBody>
          <a:bodyPr wrap="square" lIns="45720" tIns="0" rIns="0" bIns="0" rtlCol="0">
            <a:spAutoFit/>
          </a:bodyPr>
          <a:lstStyle/>
          <a:p>
            <a:pPr algn="ctr">
              <a:lnSpc>
                <a:spcPct val="90000"/>
              </a:lnSpc>
              <a:spcBef>
                <a:spcPct val="20000"/>
              </a:spcBef>
              <a:buClr>
                <a:srgbClr val="FFFFFF"/>
              </a:buClr>
              <a:buSzPct val="115000"/>
            </a:pPr>
            <a:r>
              <a:rPr lang="es-ES" sz="1100" dirty="0">
                <a:solidFill>
                  <a:srgbClr val="505050"/>
                </a:solidFill>
                <a:latin typeface="Segoe UI Light" pitchFamily="34" charset="0"/>
              </a:rPr>
              <a:t>Edimburgo</a:t>
            </a:r>
          </a:p>
          <a:p>
            <a:pPr algn="ctr">
              <a:lnSpc>
                <a:spcPct val="90000"/>
              </a:lnSpc>
              <a:spcBef>
                <a:spcPct val="20000"/>
              </a:spcBef>
              <a:buClr>
                <a:srgbClr val="FFFFFF"/>
              </a:buClr>
              <a:buSzPct val="115000"/>
            </a:pPr>
            <a:r>
              <a:rPr lang="es-ES" sz="1100" dirty="0">
                <a:solidFill>
                  <a:srgbClr val="505050"/>
                </a:solidFill>
                <a:latin typeface="Segoe UI Light" pitchFamily="34" charset="0"/>
              </a:rPr>
              <a:t>Tour Eiffel</a:t>
            </a:r>
          </a:p>
          <a:p>
            <a:pPr algn="ctr">
              <a:lnSpc>
                <a:spcPct val="90000"/>
              </a:lnSpc>
              <a:spcBef>
                <a:spcPct val="20000"/>
              </a:spcBef>
              <a:buClr>
                <a:srgbClr val="FFFFFF"/>
              </a:buClr>
              <a:buSzPct val="115000"/>
            </a:pPr>
            <a:r>
              <a:rPr lang="es-ES" sz="1100" dirty="0">
                <a:solidFill>
                  <a:srgbClr val="505050"/>
                </a:solidFill>
                <a:latin typeface="Segoe UI Light" pitchFamily="34" charset="0"/>
              </a:rPr>
              <a:t>Barcelona</a:t>
            </a:r>
          </a:p>
          <a:p>
            <a:pPr algn="ctr">
              <a:lnSpc>
                <a:spcPct val="90000"/>
              </a:lnSpc>
              <a:spcBef>
                <a:spcPct val="20000"/>
              </a:spcBef>
              <a:buClr>
                <a:srgbClr val="FFFFFF"/>
              </a:buClr>
              <a:buSzPct val="115000"/>
            </a:pPr>
            <a:r>
              <a:rPr lang="es-ES" sz="1100" dirty="0">
                <a:solidFill>
                  <a:srgbClr val="505050"/>
                </a:solidFill>
                <a:latin typeface="Segoe UI Light" pitchFamily="34" charset="0"/>
              </a:rPr>
              <a:t>España</a:t>
            </a:r>
          </a:p>
          <a:p>
            <a:pPr algn="ctr">
              <a:lnSpc>
                <a:spcPct val="90000"/>
              </a:lnSpc>
              <a:spcBef>
                <a:spcPct val="20000"/>
              </a:spcBef>
              <a:buClr>
                <a:srgbClr val="FFFFFF"/>
              </a:buClr>
              <a:buSzPct val="115000"/>
            </a:pPr>
            <a:r>
              <a:rPr lang="es-ES" sz="1100" dirty="0">
                <a:solidFill>
                  <a:srgbClr val="505050"/>
                </a:solidFill>
                <a:latin typeface="Segoe UI Light" pitchFamily="34" charset="0"/>
              </a:rPr>
              <a:t>Italia</a:t>
            </a:r>
          </a:p>
          <a:p>
            <a:pPr algn="ctr">
              <a:lnSpc>
                <a:spcPct val="90000"/>
              </a:lnSpc>
              <a:spcBef>
                <a:spcPct val="20000"/>
              </a:spcBef>
              <a:buClr>
                <a:srgbClr val="FFFFFF"/>
              </a:buClr>
              <a:buSzPct val="115000"/>
            </a:pPr>
            <a:r>
              <a:rPr lang="es-ES" sz="1100" dirty="0">
                <a:solidFill>
                  <a:srgbClr val="505050"/>
                </a:solidFill>
                <a:latin typeface="Segoe UI Light" pitchFamily="34" charset="0"/>
              </a:rPr>
              <a:t>Portugal</a:t>
            </a:r>
          </a:p>
          <a:p>
            <a:pPr algn="ctr">
              <a:lnSpc>
                <a:spcPct val="90000"/>
              </a:lnSpc>
              <a:spcBef>
                <a:spcPct val="20000"/>
              </a:spcBef>
              <a:buClr>
                <a:srgbClr val="FFFFFF"/>
              </a:buClr>
              <a:buSzPct val="115000"/>
            </a:pPr>
            <a:r>
              <a:rPr lang="es-ES" sz="1100" dirty="0">
                <a:solidFill>
                  <a:srgbClr val="505050"/>
                </a:solidFill>
                <a:latin typeface="Segoe UI Light" pitchFamily="34" charset="0"/>
              </a:rPr>
              <a:t>Turquía</a:t>
            </a:r>
          </a:p>
          <a:p>
            <a:pPr algn="ctr">
              <a:lnSpc>
                <a:spcPct val="90000"/>
              </a:lnSpc>
              <a:spcBef>
                <a:spcPct val="20000"/>
              </a:spcBef>
              <a:buClr>
                <a:srgbClr val="FFFFFF"/>
              </a:buClr>
              <a:buSzPct val="115000"/>
            </a:pPr>
            <a:r>
              <a:rPr lang="es-ES" sz="1100" dirty="0">
                <a:solidFill>
                  <a:srgbClr val="505050"/>
                </a:solidFill>
                <a:latin typeface="Segoe UI Light" pitchFamily="34" charset="0"/>
              </a:rPr>
              <a:t>Cuba</a:t>
            </a:r>
          </a:p>
          <a:p>
            <a:pPr algn="ctr">
              <a:lnSpc>
                <a:spcPct val="90000"/>
              </a:lnSpc>
              <a:spcBef>
                <a:spcPct val="20000"/>
              </a:spcBef>
              <a:buClr>
                <a:srgbClr val="FFFFFF"/>
              </a:buClr>
              <a:buSzPct val="115000"/>
            </a:pPr>
            <a:r>
              <a:rPr lang="es-ES" sz="1100" dirty="0">
                <a:solidFill>
                  <a:srgbClr val="505050"/>
                </a:solidFill>
                <a:latin typeface="Segoe UI Light" pitchFamily="34" charset="0"/>
              </a:rPr>
              <a:t>Lisboa</a:t>
            </a:r>
          </a:p>
          <a:p>
            <a:pPr algn="ctr">
              <a:lnSpc>
                <a:spcPct val="90000"/>
              </a:lnSpc>
              <a:spcBef>
                <a:spcPct val="20000"/>
              </a:spcBef>
              <a:buClr>
                <a:srgbClr val="FFFFFF"/>
              </a:buClr>
              <a:buSzPct val="115000"/>
            </a:pPr>
            <a:r>
              <a:rPr lang="es-ES" sz="1100" dirty="0">
                <a:solidFill>
                  <a:srgbClr val="505050"/>
                </a:solidFill>
                <a:latin typeface="Segoe UI Light" pitchFamily="34" charset="0"/>
              </a:rPr>
              <a:t>Tailandia</a:t>
            </a:r>
          </a:p>
        </p:txBody>
      </p:sp>
      <p:sp>
        <p:nvSpPr>
          <p:cNvPr id="26" name="Text Placeholder 1"/>
          <p:cNvSpPr txBox="1">
            <a:spLocks/>
          </p:cNvSpPr>
          <p:nvPr/>
        </p:nvSpPr>
        <p:spPr>
          <a:xfrm>
            <a:off x="569184" y="195925"/>
            <a:ext cx="9441591" cy="1982148"/>
          </a:xfrm>
          <a:prstGeom prst="rect">
            <a:avLst/>
          </a:prstGeom>
        </p:spPr>
        <p:txBody>
          <a:bodyPr/>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dirty="0">
                <a:solidFill>
                  <a:schemeClr val="bg1"/>
                </a:solidFill>
                <a:latin typeface="Segoe UI"/>
              </a:rPr>
              <a:t>Destinos de viaje internacionales más populares por mercado</a:t>
            </a:r>
          </a:p>
          <a:p>
            <a:pPr marL="0" indent="0">
              <a:buNone/>
            </a:pPr>
            <a:r>
              <a:rPr lang="es-ES" sz="1500" dirty="0">
                <a:solidFill>
                  <a:schemeClr val="bg1"/>
                </a:solidFill>
                <a:latin typeface="Segoe UI"/>
              </a:rPr>
              <a:t>(Marzo 2016)</a:t>
            </a:r>
          </a:p>
        </p:txBody>
      </p:sp>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
        <p:nvSpPr>
          <p:cNvPr id="28" name="Text Placeholder 2"/>
          <p:cNvSpPr>
            <a:spLocks noGrp="1"/>
          </p:cNvSpPr>
          <p:nvPr>
            <p:ph type="body" sz="quarter" idx="4294967295"/>
          </p:nvPr>
        </p:nvSpPr>
        <p:spPr>
          <a:xfrm>
            <a:off x="4381171" y="6648794"/>
            <a:ext cx="8178905" cy="218434"/>
          </a:xfrm>
          <a:prstGeom prst="rect">
            <a:avLst/>
          </a:prstGeom>
        </p:spPr>
        <p:txBody>
          <a:bodyPr/>
          <a:lstStyle/>
          <a:p>
            <a:r>
              <a:rPr lang="es-ES" sz="900" dirty="0"/>
              <a:t>Fuente: Interna. Destinaciones de viaje más popular por mercado, Marzo 2016</a:t>
            </a:r>
            <a:endParaRPr lang="en-US" sz="800" dirty="0"/>
          </a:p>
        </p:txBody>
      </p:sp>
    </p:spTree>
    <p:extLst>
      <p:ext uri="{BB962C8B-B14F-4D97-AF65-F5344CB8AC3E}">
        <p14:creationId xmlns:p14="http://schemas.microsoft.com/office/powerpoint/2010/main" val="1034659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lum bright="70000" contrast="-70000"/>
            <a:extLst>
              <a:ext uri="{28A0092B-C50C-407E-A947-70E740481C1C}">
                <a14:useLocalDpi xmlns:a14="http://schemas.microsoft.com/office/drawing/2010/main"/>
              </a:ext>
            </a:extLst>
          </a:blip>
          <a:srcRect l="14998" r="10002" b="24483"/>
          <a:stretch/>
        </p:blipFill>
        <p:spPr>
          <a:xfrm>
            <a:off x="374424" y="11484419"/>
            <a:ext cx="12185652" cy="6903499"/>
          </a:xfrm>
          <a:prstGeom prst="rect">
            <a:avLst/>
          </a:prstGeom>
        </p:spPr>
      </p:pic>
      <p:sp>
        <p:nvSpPr>
          <p:cNvPr id="8" name="Rectangle 7"/>
          <p:cNvSpPr/>
          <p:nvPr/>
        </p:nvSpPr>
        <p:spPr>
          <a:xfrm>
            <a:off x="3164310" y="-457998"/>
            <a:ext cx="234299" cy="341543"/>
          </a:xfrm>
          <a:prstGeom prst="rect">
            <a:avLst/>
          </a:prstGeom>
        </p:spPr>
        <p:txBody>
          <a:bodyPr wrap="none">
            <a:spAutoFit/>
          </a:bodyPr>
          <a:lstStyle/>
          <a:p>
            <a:pPr>
              <a:lnSpc>
                <a:spcPct val="90000"/>
              </a:lnSpc>
              <a:spcBef>
                <a:spcPct val="20000"/>
              </a:spcBef>
              <a:buClr>
                <a:srgbClr val="A3A3A3"/>
              </a:buClr>
              <a:buSzPct val="115000"/>
            </a:pPr>
            <a:r>
              <a:rPr lang="en-GB" sz="1799" dirty="0"/>
              <a:t>.</a:t>
            </a:r>
          </a:p>
        </p:txBody>
      </p:sp>
      <p:sp>
        <p:nvSpPr>
          <p:cNvPr id="13" name="TextBox 12"/>
          <p:cNvSpPr txBox="1"/>
          <p:nvPr/>
        </p:nvSpPr>
        <p:spPr>
          <a:xfrm>
            <a:off x="374424" y="121621"/>
            <a:ext cx="9586506" cy="492443"/>
          </a:xfrm>
          <a:prstGeom prst="rect">
            <a:avLst/>
          </a:prstGeom>
          <a:noFill/>
        </p:spPr>
        <p:txBody>
          <a:bodyPr wrap="square" lIns="45708" tIns="0" rIns="0" bIns="0" rtlCol="0">
            <a:spAutoFit/>
          </a:bodyPr>
          <a:lstStyle/>
          <a:p>
            <a:pPr defTabSz="914089">
              <a:defRPr/>
            </a:pPr>
            <a:r>
              <a:rPr lang="es-ES" sz="3200" b="1" dirty="0">
                <a:latin typeface="+mj-lt"/>
              </a:rPr>
              <a:t>Resumen</a:t>
            </a:r>
          </a:p>
        </p:txBody>
      </p:sp>
      <p:pic>
        <p:nvPicPr>
          <p:cNvPr id="6" name="Picture 2" descr="http://www.polichnitos.net/wp-content/uploads/2015/09/5f6f291d-793e-4217-a94d-40103bd40d10.jpg"/>
          <p:cNvPicPr>
            <a:picLocks noChangeAspect="1" noChangeArrowheads="1"/>
          </p:cNvPicPr>
          <p:nvPr/>
        </p:nvPicPr>
        <p:blipFill rotWithShape="1">
          <a:blip r:embed="rId4">
            <a:extLst>
              <a:ext uri="{28A0092B-C50C-407E-A947-70E740481C1C}">
                <a14:useLocalDpi xmlns:a14="http://schemas.microsoft.com/office/drawing/2010/main" val="0"/>
              </a:ext>
            </a:extLst>
          </a:blip>
          <a:srcRect l="56528" r="11929"/>
          <a:stretch/>
        </p:blipFill>
        <p:spPr bwMode="auto">
          <a:xfrm>
            <a:off x="9475305" y="0"/>
            <a:ext cx="2713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4424" y="1064060"/>
            <a:ext cx="8690063" cy="5828051"/>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s-ES" sz="1400" b="1" dirty="0">
                <a:solidFill>
                  <a:schemeClr val="bg2"/>
                </a:solidFill>
              </a:rPr>
              <a:t>Las ventas de viajes en el entorno digital han subido a $10.86mm en 2016 </a:t>
            </a:r>
            <a:r>
              <a:rPr lang="es-ES" sz="1400" dirty="0"/>
              <a:t>(+10% en 2015)</a:t>
            </a:r>
            <a:endParaRPr lang="es-ES" sz="1400" b="1" dirty="0">
              <a:solidFill>
                <a:schemeClr val="bg2"/>
              </a:solidFill>
            </a:endParaRPr>
          </a:p>
          <a:p>
            <a:pPr lvl="1"/>
            <a:r>
              <a:rPr lang="es-ES" sz="1400" dirty="0"/>
              <a:t>La publicidad de búsqueda cuenta con un 54% del total de inversión en medios digitales.</a:t>
            </a:r>
          </a:p>
          <a:p>
            <a:pPr lvl="1"/>
            <a:r>
              <a:rPr lang="es-ES" sz="1400" dirty="0"/>
              <a:t>Las Búsquedas de viaje interanual en España subieron un 21% en 2015, alcanzando el punto mas alto desde junio a septiembre.</a:t>
            </a:r>
          </a:p>
          <a:p>
            <a:pPr marL="285750" indent="-285750">
              <a:buFont typeface="Arial" panose="020B0604020202020204" pitchFamily="34" charset="0"/>
              <a:buChar char="•"/>
            </a:pPr>
            <a:r>
              <a:rPr lang="es-ES" sz="1400" b="1" dirty="0">
                <a:solidFill>
                  <a:schemeClr val="bg2"/>
                </a:solidFill>
              </a:rPr>
              <a:t>Alojamiento (44%), </a:t>
            </a:r>
            <a:r>
              <a:rPr lang="es-ES" sz="1400" dirty="0"/>
              <a:t>Vacaciones (24%) y Vuelos (21%) son las </a:t>
            </a:r>
            <a:r>
              <a:rPr lang="es-ES" sz="1400" b="1" dirty="0">
                <a:solidFill>
                  <a:schemeClr val="bg2"/>
                </a:solidFill>
              </a:rPr>
              <a:t>categorías más buscadas </a:t>
            </a:r>
            <a:r>
              <a:rPr lang="es-ES" sz="1400" dirty="0"/>
              <a:t>en estos meses.</a:t>
            </a:r>
          </a:p>
          <a:p>
            <a:pPr marL="285750" indent="-285750">
              <a:buFont typeface="Arial" panose="020B0604020202020204" pitchFamily="34" charset="0"/>
              <a:buChar char="•"/>
            </a:pPr>
            <a:r>
              <a:rPr lang="es-ES" sz="1400" b="1" dirty="0">
                <a:solidFill>
                  <a:schemeClr val="bg2"/>
                </a:solidFill>
              </a:rPr>
              <a:t>Vuelos (+46%), </a:t>
            </a:r>
            <a:r>
              <a:rPr lang="es-ES" sz="1400" dirty="0"/>
              <a:t>Alquiler de coche (+28%) y Trenes (+22%) son las </a:t>
            </a:r>
            <a:r>
              <a:rPr lang="es-ES" sz="1400" b="1" dirty="0">
                <a:solidFill>
                  <a:schemeClr val="bg2"/>
                </a:solidFill>
              </a:rPr>
              <a:t>categorías con el crecimiento más rápido </a:t>
            </a:r>
            <a:r>
              <a:rPr lang="es-ES" sz="1400" dirty="0"/>
              <a:t>interanual.</a:t>
            </a:r>
          </a:p>
          <a:p>
            <a:pPr marL="285750" indent="-285750">
              <a:buFont typeface="Arial" panose="020B0604020202020204" pitchFamily="34" charset="0"/>
              <a:buChar char="•"/>
            </a:pPr>
            <a:endParaRPr lang="es-ES" sz="1400" dirty="0"/>
          </a:p>
          <a:p>
            <a:pPr marL="285750" indent="-285750">
              <a:buFont typeface="Arial" panose="020B0604020202020204" pitchFamily="34" charset="0"/>
              <a:buChar char="•"/>
            </a:pPr>
            <a:r>
              <a:rPr lang="es-ES" sz="1400" b="1" dirty="0">
                <a:solidFill>
                  <a:schemeClr val="bg2"/>
                </a:solidFill>
              </a:rPr>
              <a:t>El PC es el dispositivo dominante </a:t>
            </a:r>
            <a:r>
              <a:rPr lang="es-ES" sz="1400" dirty="0"/>
              <a:t>para búsquedas de viaje en España en 2015, concentra el 75% de las búsquedas de viaje en los meses de verano. Las búsquedas a través de móvil muestran crecimiento en los meses de verano, creciendo un 23% de junio a agosto.</a:t>
            </a:r>
          </a:p>
          <a:p>
            <a:endParaRPr lang="es-ES" sz="1400" dirty="0"/>
          </a:p>
          <a:p>
            <a:pPr marL="285750" indent="-285750">
              <a:buFont typeface="Arial" panose="020B0604020202020204" pitchFamily="34" charset="0"/>
              <a:buChar char="•"/>
            </a:pPr>
            <a:r>
              <a:rPr lang="es-ES" sz="1400" dirty="0"/>
              <a:t>El </a:t>
            </a:r>
            <a:r>
              <a:rPr lang="es-ES" sz="1400" b="1" dirty="0">
                <a:solidFill>
                  <a:schemeClr val="bg2"/>
                </a:solidFill>
              </a:rPr>
              <a:t>CTR en los anuncios en primera posición creció </a:t>
            </a:r>
            <a:r>
              <a:rPr lang="es-ES" sz="1400" dirty="0"/>
              <a:t>durante el 2015, alcanzando el punto más alto en julio y agosto con</a:t>
            </a:r>
            <a:r>
              <a:rPr lang="es-ES" sz="1400" b="1" dirty="0">
                <a:solidFill>
                  <a:schemeClr val="bg2"/>
                </a:solidFill>
              </a:rPr>
              <a:t> un 23%.</a:t>
            </a:r>
          </a:p>
          <a:p>
            <a:pPr lvl="1"/>
            <a:r>
              <a:rPr lang="es-ES" sz="1400" dirty="0"/>
              <a:t>El CTR es mayor en anuncios que incluyen extensiones de ubicación (20%), </a:t>
            </a:r>
            <a:r>
              <a:rPr lang="es-ES" sz="1400" dirty="0" err="1"/>
              <a:t>enhanced</a:t>
            </a:r>
            <a:r>
              <a:rPr lang="es-ES" sz="1400" dirty="0"/>
              <a:t> </a:t>
            </a:r>
            <a:r>
              <a:rPr lang="es-ES" sz="1400" dirty="0" err="1"/>
              <a:t>sitelinks</a:t>
            </a:r>
            <a:r>
              <a:rPr lang="es-ES" sz="1400" dirty="0"/>
              <a:t> (19%) y la combinación de </a:t>
            </a:r>
            <a:r>
              <a:rPr lang="es-ES" sz="1400" dirty="0" err="1"/>
              <a:t>sitelinks</a:t>
            </a:r>
            <a:r>
              <a:rPr lang="es-ES" sz="1400" dirty="0"/>
              <a:t> y extensiones de llamada (17%) </a:t>
            </a:r>
          </a:p>
          <a:p>
            <a:endParaRPr lang="es-ES" sz="1400" dirty="0"/>
          </a:p>
          <a:p>
            <a:pPr marL="285750" indent="-285750">
              <a:buFont typeface="Arial" panose="020B0604020202020204" pitchFamily="34" charset="0"/>
              <a:buChar char="•"/>
            </a:pPr>
            <a:r>
              <a:rPr lang="es-ES" sz="1400" dirty="0"/>
              <a:t>El </a:t>
            </a:r>
            <a:r>
              <a:rPr lang="es-ES" sz="1400" b="1" dirty="0">
                <a:solidFill>
                  <a:schemeClr val="bg2"/>
                </a:solidFill>
              </a:rPr>
              <a:t>CPC </a:t>
            </a:r>
            <a:r>
              <a:rPr lang="es-ES" sz="1400" dirty="0"/>
              <a:t>en la primera posición bajó en los </a:t>
            </a:r>
            <a:r>
              <a:rPr lang="es-ES" sz="1400" b="1" dirty="0">
                <a:solidFill>
                  <a:schemeClr val="bg2"/>
                </a:solidFill>
              </a:rPr>
              <a:t>meses de verano</a:t>
            </a:r>
            <a:r>
              <a:rPr lang="es-ES" sz="1400" dirty="0"/>
              <a:t>, con un </a:t>
            </a:r>
            <a:r>
              <a:rPr lang="es-ES" sz="1400" b="1" dirty="0">
                <a:solidFill>
                  <a:schemeClr val="bg2"/>
                </a:solidFill>
              </a:rPr>
              <a:t>promedio de €0.25 </a:t>
            </a:r>
            <a:r>
              <a:rPr lang="es-ES" sz="1400" dirty="0"/>
              <a:t>en agosto y septiembre.</a:t>
            </a:r>
          </a:p>
          <a:p>
            <a:pPr lvl="1"/>
            <a:r>
              <a:rPr lang="es-ES" sz="1400" dirty="0"/>
              <a:t>El CPC en móvil es el más bajo de todos los dispositivos, con un promedio de €0.20 en los meses más altos.</a:t>
            </a:r>
          </a:p>
          <a:p>
            <a:endParaRPr lang="es-ES" sz="1400" dirty="0"/>
          </a:p>
          <a:p>
            <a:pPr marL="285750" indent="-285750">
              <a:buFont typeface="Arial" panose="020B0604020202020204" pitchFamily="34" charset="0"/>
              <a:buChar char="•"/>
            </a:pPr>
            <a:r>
              <a:rPr lang="en-GB" sz="1400" b="1" dirty="0">
                <a:solidFill>
                  <a:schemeClr val="bg2"/>
                </a:solidFill>
              </a:rPr>
              <a:t>El 63% de las </a:t>
            </a:r>
            <a:r>
              <a:rPr lang="es-ES" sz="1400" b="1" dirty="0">
                <a:solidFill>
                  <a:schemeClr val="bg2"/>
                </a:solidFill>
              </a:rPr>
              <a:t>búsquedas relacionadas con viajes son de usuarios de entre 35 y 64 años.</a:t>
            </a:r>
          </a:p>
          <a:p>
            <a:pPr marL="285750" indent="-285750">
              <a:buFont typeface="Arial" panose="020B0604020202020204" pitchFamily="34" charset="0"/>
              <a:buChar char="•"/>
            </a:pPr>
            <a:r>
              <a:rPr lang="es-ES" sz="1400" b="1" dirty="0">
                <a:solidFill>
                  <a:schemeClr val="bg2"/>
                </a:solidFill>
              </a:rPr>
              <a:t>Las mujeres dominan </a:t>
            </a:r>
            <a:r>
              <a:rPr lang="es-ES" sz="1400" dirty="0"/>
              <a:t>la mayoría de subcategorías en viajes y acumularon el </a:t>
            </a:r>
            <a:r>
              <a:rPr lang="es-ES" sz="1400" b="1" dirty="0">
                <a:solidFill>
                  <a:schemeClr val="bg2"/>
                </a:solidFill>
              </a:rPr>
              <a:t>56% de todas las búsquedas en ese vertical.</a:t>
            </a:r>
          </a:p>
        </p:txBody>
      </p:sp>
    </p:spTree>
    <p:extLst>
      <p:ext uri="{BB962C8B-B14F-4D97-AF65-F5344CB8AC3E}">
        <p14:creationId xmlns:p14="http://schemas.microsoft.com/office/powerpoint/2010/main" val="3815601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sp>
        <p:nvSpPr>
          <p:cNvPr id="14" name="Rectangle 13"/>
          <p:cNvSpPr/>
          <p:nvPr/>
        </p:nvSpPr>
        <p:spPr>
          <a:xfrm>
            <a:off x="0" y="0"/>
            <a:ext cx="12188825" cy="6858000"/>
          </a:xfrm>
          <a:prstGeom prst="rect">
            <a:avLst/>
          </a:prstGeom>
          <a:solidFill>
            <a:srgbClr val="000000">
              <a:alpha val="28000"/>
            </a:srgbClr>
          </a:solidFill>
        </p:spPr>
        <p:txBody>
          <a:bodyPr rtlCol="0" anchor="ctr"/>
          <a:lstStyle/>
          <a:p>
            <a:pPr algn="ctr"/>
            <a:endParaRPr lang="en-US" dirty="0"/>
          </a:p>
        </p:txBody>
      </p:sp>
      <p:sp>
        <p:nvSpPr>
          <p:cNvPr id="8" name="Text Placeholder 7"/>
          <p:cNvSpPr>
            <a:spLocks noGrp="1"/>
          </p:cNvSpPr>
          <p:nvPr>
            <p:ph type="body" sz="quarter" idx="13"/>
          </p:nvPr>
        </p:nvSpPr>
        <p:spPr>
          <a:xfrm>
            <a:off x="409455" y="1695050"/>
            <a:ext cx="10554553" cy="4267199"/>
          </a:xfrm>
        </p:spPr>
        <p:txBody>
          <a:bodyPr/>
          <a:lstStyle/>
          <a:p>
            <a:pPr lvl="1"/>
            <a:r>
              <a:rPr lang="es-ES" sz="4400" b="1" dirty="0"/>
              <a:t>Crecimiento de las ventas de viajes en el medio digital</a:t>
            </a:r>
            <a:endParaRPr lang="en-US" sz="4400" b="1"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409455" y="207573"/>
            <a:ext cx="1912851" cy="989759"/>
          </a:xfrm>
          <a:prstGeom prst="rect">
            <a:avLst/>
          </a:prstGeom>
        </p:spPr>
      </p:pic>
    </p:spTree>
    <p:extLst>
      <p:ext uri="{BB962C8B-B14F-4D97-AF65-F5344CB8AC3E}">
        <p14:creationId xmlns:p14="http://schemas.microsoft.com/office/powerpoint/2010/main" val="237307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424" y="1036688"/>
            <a:ext cx="8407626" cy="6218625"/>
          </a:xfrm>
          <a:prstGeom prst="rect">
            <a:avLst/>
          </a:prstGeom>
          <a:noFill/>
        </p:spPr>
        <p:txBody>
          <a:bodyPr wrap="square" lIns="45708" tIns="0" rIns="0" bIns="0" rtlCol="0">
            <a:spAutoFit/>
          </a:bodyPr>
          <a:lstStyle/>
          <a:p>
            <a:pPr>
              <a:lnSpc>
                <a:spcPct val="150000"/>
              </a:lnSpc>
              <a:spcBef>
                <a:spcPct val="20000"/>
              </a:spcBef>
              <a:buClr>
                <a:schemeClr val="tx2"/>
              </a:buClr>
              <a:buSzPct val="115000"/>
            </a:pPr>
            <a:endParaRPr lang="es-ES" sz="1300" b="1" dirty="0">
              <a:solidFill>
                <a:srgbClr val="737373"/>
              </a:solidFill>
              <a:latin typeface="Segoe UI Light" pitchFamily="34" charset="0"/>
            </a:endParaRPr>
          </a:p>
          <a:p>
            <a:pPr marL="285750" indent="-285750">
              <a:lnSpc>
                <a:spcPct val="150000"/>
              </a:lnSpc>
              <a:spcBef>
                <a:spcPct val="20000"/>
              </a:spcBef>
              <a:buClr>
                <a:schemeClr val="tx2"/>
              </a:buClr>
              <a:buSzPct val="115000"/>
              <a:buFont typeface="Arial" panose="020B0604020202020204" pitchFamily="34" charset="0"/>
              <a:buChar char="•"/>
            </a:pPr>
            <a:r>
              <a:rPr lang="es-ES" sz="1650" dirty="0">
                <a:solidFill>
                  <a:schemeClr val="tx1">
                    <a:lumMod val="50000"/>
                  </a:schemeClr>
                </a:solidFill>
                <a:latin typeface="Segoe UI Light" pitchFamily="34" charset="0"/>
              </a:rPr>
              <a:t>Asegurarse de que hay presupuesto suficiente para capturar el aumento de volumen durante el verano, junio a septiembre es un periodo clave.</a:t>
            </a:r>
          </a:p>
          <a:p>
            <a:pPr marL="285750" indent="-285750">
              <a:lnSpc>
                <a:spcPct val="150000"/>
              </a:lnSpc>
              <a:spcBef>
                <a:spcPct val="20000"/>
              </a:spcBef>
              <a:buClr>
                <a:schemeClr val="tx2"/>
              </a:buClr>
              <a:buSzPct val="115000"/>
              <a:buFont typeface="Arial" panose="020B0604020202020204" pitchFamily="34" charset="0"/>
              <a:buChar char="•"/>
            </a:pPr>
            <a:r>
              <a:rPr lang="es-ES" sz="1650" dirty="0">
                <a:solidFill>
                  <a:schemeClr val="tx1">
                    <a:lumMod val="50000"/>
                  </a:schemeClr>
                </a:solidFill>
                <a:latin typeface="Segoe UI Light" pitchFamily="34" charset="0"/>
              </a:rPr>
              <a:t>Incrementa tus campañas en dispositivos PC y móvil, dado el dominio del PC y el crecimiento de móvil.</a:t>
            </a:r>
            <a:endParaRPr lang="es-ES" sz="1200" dirty="0">
              <a:solidFill>
                <a:schemeClr val="tx1">
                  <a:lumMod val="50000"/>
                </a:schemeClr>
              </a:solidFill>
              <a:latin typeface="Segoe UI Light" pitchFamily="34" charset="0"/>
            </a:endParaRPr>
          </a:p>
          <a:p>
            <a:pPr marL="285750" indent="-285750">
              <a:lnSpc>
                <a:spcPct val="150000"/>
              </a:lnSpc>
              <a:spcBef>
                <a:spcPct val="20000"/>
              </a:spcBef>
              <a:buClr>
                <a:schemeClr val="tx2"/>
              </a:buClr>
              <a:buSzPct val="115000"/>
              <a:buFont typeface="Arial" panose="020B0604020202020204" pitchFamily="34" charset="0"/>
              <a:buChar char="•"/>
            </a:pPr>
            <a:r>
              <a:rPr lang="es-ES" sz="1650" dirty="0">
                <a:solidFill>
                  <a:schemeClr val="tx1">
                    <a:lumMod val="50000"/>
                  </a:schemeClr>
                </a:solidFill>
                <a:latin typeface="Segoe UI Light" pitchFamily="34" charset="0"/>
              </a:rPr>
              <a:t>Implementa todas las extensión de anuncio disponibles en tus campañas para mejorar el performance. </a:t>
            </a:r>
          </a:p>
          <a:p>
            <a:pPr marL="285750" indent="-285750">
              <a:lnSpc>
                <a:spcPct val="150000"/>
              </a:lnSpc>
              <a:spcBef>
                <a:spcPct val="20000"/>
              </a:spcBef>
              <a:buClr>
                <a:schemeClr val="tx2"/>
              </a:buClr>
              <a:buSzPct val="115000"/>
              <a:buFont typeface="Arial" panose="020B0604020202020204" pitchFamily="34" charset="0"/>
              <a:buChar char="•"/>
            </a:pPr>
            <a:r>
              <a:rPr lang="es-ES" sz="1650" dirty="0">
                <a:solidFill>
                  <a:schemeClr val="tx1">
                    <a:lumMod val="50000"/>
                  </a:schemeClr>
                </a:solidFill>
                <a:latin typeface="Segoe UI Light" pitchFamily="34" charset="0"/>
              </a:rPr>
              <a:t>Consigue el mayor rendimiento de tus campañas en Bing Network con nuestros consejos de ad </a:t>
            </a:r>
            <a:r>
              <a:rPr lang="es-ES" sz="1650" dirty="0" err="1">
                <a:solidFill>
                  <a:schemeClr val="tx1">
                    <a:lumMod val="50000"/>
                  </a:schemeClr>
                </a:solidFill>
                <a:latin typeface="Segoe UI Light" pitchFamily="34" charset="0"/>
              </a:rPr>
              <a:t>copy</a:t>
            </a:r>
            <a:r>
              <a:rPr lang="es-ES" sz="1650" dirty="0">
                <a:solidFill>
                  <a:schemeClr val="tx1">
                    <a:lumMod val="50000"/>
                  </a:schemeClr>
                </a:solidFill>
                <a:latin typeface="Segoe UI Light" pitchFamily="34" charset="0"/>
              </a:rPr>
              <a:t>. </a:t>
            </a:r>
          </a:p>
          <a:p>
            <a:pPr marL="285750" indent="-285750">
              <a:lnSpc>
                <a:spcPct val="150000"/>
              </a:lnSpc>
              <a:spcBef>
                <a:spcPts val="900"/>
              </a:spcBef>
              <a:buClr>
                <a:schemeClr val="tx2"/>
              </a:buClr>
              <a:buSzPct val="115000"/>
              <a:buFont typeface="Arial" panose="020B0604020202020204" pitchFamily="34" charset="0"/>
              <a:buChar char="•"/>
            </a:pPr>
            <a:r>
              <a:rPr lang="es-ES" sz="1650" dirty="0">
                <a:solidFill>
                  <a:schemeClr val="tx1">
                    <a:lumMod val="50000"/>
                  </a:schemeClr>
                </a:solidFill>
                <a:latin typeface="Segoe UI Light" pitchFamily="34" charset="0"/>
              </a:rPr>
              <a:t>Agrega Extensiones de Vínculo de Sitio, Llamadas y Aplicaciones para aumentar su visibilidad.</a:t>
            </a:r>
          </a:p>
          <a:p>
            <a:pPr marL="285750" indent="-285750">
              <a:lnSpc>
                <a:spcPct val="150000"/>
              </a:lnSpc>
              <a:spcBef>
                <a:spcPts val="900"/>
              </a:spcBef>
              <a:buClr>
                <a:schemeClr val="tx2"/>
              </a:buClr>
              <a:buSzPct val="115000"/>
              <a:buFont typeface="Arial" panose="020B0604020202020204" pitchFamily="34" charset="0"/>
              <a:buChar char="•"/>
            </a:pPr>
            <a:r>
              <a:rPr lang="es-ES" sz="1650" dirty="0">
                <a:solidFill>
                  <a:schemeClr val="tx1">
                    <a:lumMod val="50000"/>
                  </a:schemeClr>
                </a:solidFill>
                <a:latin typeface="Segoe UI Light" pitchFamily="34" charset="0"/>
              </a:rPr>
              <a:t>Optimiza tus campañas con las tendencias emergentes en el vertical de viaje.</a:t>
            </a:r>
          </a:p>
          <a:p>
            <a:pPr>
              <a:lnSpc>
                <a:spcPct val="150000"/>
              </a:lnSpc>
              <a:spcBef>
                <a:spcPct val="20000"/>
              </a:spcBef>
              <a:buClr>
                <a:schemeClr val="tx2"/>
              </a:buClr>
              <a:buSzPct val="115000"/>
            </a:pPr>
            <a:endParaRPr lang="es-ES" sz="1650" dirty="0">
              <a:solidFill>
                <a:schemeClr val="tx1">
                  <a:lumMod val="50000"/>
                </a:schemeClr>
              </a:solidFill>
              <a:latin typeface="Segoe UI Light" pitchFamily="34" charset="0"/>
            </a:endParaRPr>
          </a:p>
          <a:p>
            <a:pPr marL="285750" indent="-285750">
              <a:lnSpc>
                <a:spcPct val="150000"/>
              </a:lnSpc>
              <a:spcBef>
                <a:spcPct val="20000"/>
              </a:spcBef>
              <a:buClr>
                <a:schemeClr val="tx2"/>
              </a:buClr>
              <a:buSzPct val="115000"/>
              <a:buFont typeface="Arial" panose="020B0604020202020204" pitchFamily="34" charset="0"/>
              <a:buChar char="•"/>
            </a:pPr>
            <a:endParaRPr lang="es-ES" sz="1650" dirty="0">
              <a:solidFill>
                <a:schemeClr val="tx1">
                  <a:lumMod val="50000"/>
                </a:schemeClr>
              </a:solidFill>
              <a:latin typeface="Segoe UI Light" pitchFamily="34" charset="0"/>
            </a:endParaRPr>
          </a:p>
          <a:p>
            <a:pPr marL="285750" indent="-285750">
              <a:lnSpc>
                <a:spcPct val="150000"/>
              </a:lnSpc>
              <a:spcBef>
                <a:spcPct val="20000"/>
              </a:spcBef>
              <a:buClr>
                <a:schemeClr val="tx2"/>
              </a:buClr>
              <a:buSzPct val="115000"/>
              <a:buFont typeface="Arial" panose="020B0604020202020204" pitchFamily="34" charset="0"/>
              <a:buChar char="•"/>
            </a:pPr>
            <a:endParaRPr lang="es-ES" sz="1650" dirty="0">
              <a:solidFill>
                <a:schemeClr val="tx1">
                  <a:lumMod val="50000"/>
                </a:schemeClr>
              </a:solidFill>
              <a:latin typeface="Segoe UI Light" pitchFamily="34" charset="0"/>
            </a:endParaRPr>
          </a:p>
        </p:txBody>
      </p:sp>
      <p:pic>
        <p:nvPicPr>
          <p:cNvPr id="41" name="Picture 40"/>
          <p:cNvPicPr>
            <a:picLocks noChangeAspect="1"/>
          </p:cNvPicPr>
          <p:nvPr/>
        </p:nvPicPr>
        <p:blipFill rotWithShape="1">
          <a:blip r:embed="rId3" cstate="print">
            <a:lum bright="70000" contrast="-70000"/>
            <a:extLst>
              <a:ext uri="{28A0092B-C50C-407E-A947-70E740481C1C}">
                <a14:useLocalDpi xmlns:a14="http://schemas.microsoft.com/office/drawing/2010/main"/>
              </a:ext>
            </a:extLst>
          </a:blip>
          <a:srcRect l="14998" r="10002" b="24483"/>
          <a:stretch/>
        </p:blipFill>
        <p:spPr>
          <a:xfrm>
            <a:off x="374424" y="11484419"/>
            <a:ext cx="12185652" cy="6903499"/>
          </a:xfrm>
          <a:prstGeom prst="rect">
            <a:avLst/>
          </a:prstGeom>
        </p:spPr>
      </p:pic>
      <p:sp>
        <p:nvSpPr>
          <p:cNvPr id="8" name="Rectangle 7"/>
          <p:cNvSpPr/>
          <p:nvPr/>
        </p:nvSpPr>
        <p:spPr>
          <a:xfrm>
            <a:off x="3164310" y="-457998"/>
            <a:ext cx="234299" cy="341543"/>
          </a:xfrm>
          <a:prstGeom prst="rect">
            <a:avLst/>
          </a:prstGeom>
        </p:spPr>
        <p:txBody>
          <a:bodyPr wrap="none">
            <a:spAutoFit/>
          </a:bodyPr>
          <a:lstStyle/>
          <a:p>
            <a:pPr>
              <a:lnSpc>
                <a:spcPct val="90000"/>
              </a:lnSpc>
              <a:spcBef>
                <a:spcPct val="20000"/>
              </a:spcBef>
              <a:buClr>
                <a:srgbClr val="A3A3A3"/>
              </a:buClr>
              <a:buSzPct val="115000"/>
            </a:pPr>
            <a:r>
              <a:rPr lang="en-GB" sz="1799" dirty="0"/>
              <a:t>.</a:t>
            </a:r>
          </a:p>
        </p:txBody>
      </p:sp>
      <p:pic>
        <p:nvPicPr>
          <p:cNvPr id="6" name="Picture 2" descr="http://www.polichnitos.net/wp-content/uploads/2015/09/5f6f291d-793e-4217-a94d-40103bd40d10.jpg"/>
          <p:cNvPicPr>
            <a:picLocks noChangeAspect="1" noChangeArrowheads="1"/>
          </p:cNvPicPr>
          <p:nvPr/>
        </p:nvPicPr>
        <p:blipFill rotWithShape="1">
          <a:blip r:embed="rId4">
            <a:extLst>
              <a:ext uri="{28A0092B-C50C-407E-A947-70E740481C1C}">
                <a14:useLocalDpi xmlns:a14="http://schemas.microsoft.com/office/drawing/2010/main" val="0"/>
              </a:ext>
            </a:extLst>
          </a:blip>
          <a:srcRect l="53241" r="8119"/>
          <a:stretch/>
        </p:blipFill>
        <p:spPr bwMode="auto">
          <a:xfrm>
            <a:off x="8924926" y="0"/>
            <a:ext cx="3263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4424" y="293385"/>
            <a:ext cx="9586506" cy="492443"/>
          </a:xfrm>
          <a:prstGeom prst="rect">
            <a:avLst/>
          </a:prstGeom>
          <a:noFill/>
        </p:spPr>
        <p:txBody>
          <a:bodyPr wrap="square" lIns="45708" tIns="0" rIns="0" bIns="0" rtlCol="0">
            <a:spAutoFit/>
          </a:bodyPr>
          <a:lstStyle/>
          <a:p>
            <a:pPr defTabSz="914089">
              <a:defRPr/>
            </a:pPr>
            <a:r>
              <a:rPr lang="en-GB" sz="3200" b="1" dirty="0" err="1">
                <a:latin typeface="+mj-lt"/>
              </a:rPr>
              <a:t>Resumen</a:t>
            </a:r>
            <a:r>
              <a:rPr lang="en-GB" sz="3200" b="1" dirty="0">
                <a:latin typeface="+mj-lt"/>
              </a:rPr>
              <a:t> y </a:t>
            </a:r>
            <a:r>
              <a:rPr lang="en-GB" sz="3200" b="1" dirty="0" err="1">
                <a:latin typeface="+mj-lt"/>
              </a:rPr>
              <a:t>recomendaciones</a:t>
            </a:r>
            <a:r>
              <a:rPr lang="en-GB" sz="3200" b="1" dirty="0">
                <a:latin typeface="+mj-lt"/>
              </a:rPr>
              <a:t> clave</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2632768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 </a:t>
            </a:r>
          </a:p>
        </p:txBody>
      </p:sp>
      <p:sp>
        <p:nvSpPr>
          <p:cNvPr id="3" name="Text Placeholder 2"/>
          <p:cNvSpPr>
            <a:spLocks noGrp="1"/>
          </p:cNvSpPr>
          <p:nvPr>
            <p:ph type="body" sz="quarter" idx="11"/>
          </p:nvPr>
        </p:nvSpPr>
        <p:spPr/>
        <p:txBody>
          <a:bodyPr/>
          <a:lstStyle/>
          <a:p>
            <a:r>
              <a:rPr lang="en-US" dirty="0"/>
              <a:t> </a:t>
            </a:r>
          </a:p>
        </p:txBody>
      </p:sp>
      <p:grpSp>
        <p:nvGrpSpPr>
          <p:cNvPr id="16" name="Group 15"/>
          <p:cNvGrpSpPr/>
          <p:nvPr/>
        </p:nvGrpSpPr>
        <p:grpSpPr>
          <a:xfrm>
            <a:off x="3820769" y="2869188"/>
            <a:ext cx="4544298" cy="967897"/>
            <a:chOff x="2694703" y="1175855"/>
            <a:chExt cx="1933157" cy="411746"/>
          </a:xfrm>
        </p:grpSpPr>
        <p:sp>
          <p:nvSpPr>
            <p:cNvPr id="4" name="Freeform 6"/>
            <p:cNvSpPr>
              <a:spLocks/>
            </p:cNvSpPr>
            <p:nvPr/>
          </p:nvSpPr>
          <p:spPr bwMode="auto">
            <a:xfrm>
              <a:off x="3231077" y="1258082"/>
              <a:ext cx="267574" cy="247293"/>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5" name="Freeform 7"/>
            <p:cNvSpPr>
              <a:spLocks noEditPoints="1"/>
            </p:cNvSpPr>
            <p:nvPr/>
          </p:nvSpPr>
          <p:spPr bwMode="auto">
            <a:xfrm>
              <a:off x="3534860" y="1252560"/>
              <a:ext cx="50324" cy="252815"/>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6" name="Freeform 8"/>
            <p:cNvSpPr>
              <a:spLocks/>
            </p:cNvSpPr>
            <p:nvPr/>
          </p:nvSpPr>
          <p:spPr bwMode="auto">
            <a:xfrm>
              <a:off x="3609730" y="1323740"/>
              <a:ext cx="138696" cy="185317"/>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7" name="Freeform 9"/>
            <p:cNvSpPr>
              <a:spLocks/>
            </p:cNvSpPr>
            <p:nvPr/>
          </p:nvSpPr>
          <p:spPr bwMode="auto">
            <a:xfrm>
              <a:off x="3779725" y="1324967"/>
              <a:ext cx="102489" cy="180407"/>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8" name="Freeform 10"/>
            <p:cNvSpPr>
              <a:spLocks noEditPoints="1"/>
            </p:cNvSpPr>
            <p:nvPr/>
          </p:nvSpPr>
          <p:spPr bwMode="auto">
            <a:xfrm>
              <a:off x="3885282" y="1323740"/>
              <a:ext cx="182269" cy="185317"/>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9" name="Freeform 11"/>
            <p:cNvSpPr>
              <a:spLocks/>
            </p:cNvSpPr>
            <p:nvPr/>
          </p:nvSpPr>
          <p:spPr bwMode="auto">
            <a:xfrm>
              <a:off x="4087804" y="1323740"/>
              <a:ext cx="117830" cy="185317"/>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0" name="Freeform 12"/>
            <p:cNvSpPr>
              <a:spLocks noEditPoints="1"/>
            </p:cNvSpPr>
            <p:nvPr/>
          </p:nvSpPr>
          <p:spPr bwMode="auto">
            <a:xfrm>
              <a:off x="4223431" y="1323740"/>
              <a:ext cx="182269" cy="185317"/>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1" name="Freeform 13"/>
            <p:cNvSpPr>
              <a:spLocks/>
            </p:cNvSpPr>
            <p:nvPr/>
          </p:nvSpPr>
          <p:spPr bwMode="auto">
            <a:xfrm>
              <a:off x="4409996" y="1240287"/>
              <a:ext cx="217864" cy="268771"/>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2" name="Rectangle 14"/>
            <p:cNvSpPr>
              <a:spLocks noChangeArrowheads="1"/>
            </p:cNvSpPr>
            <p:nvPr/>
          </p:nvSpPr>
          <p:spPr bwMode="auto">
            <a:xfrm>
              <a:off x="2694703" y="1175855"/>
              <a:ext cx="196384" cy="195135"/>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3" name="Rectangle 15"/>
            <p:cNvSpPr>
              <a:spLocks noChangeArrowheads="1"/>
            </p:cNvSpPr>
            <p:nvPr/>
          </p:nvSpPr>
          <p:spPr bwMode="auto">
            <a:xfrm>
              <a:off x="2911338" y="1175855"/>
              <a:ext cx="195771" cy="195135"/>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4" name="Rectangle 16"/>
            <p:cNvSpPr>
              <a:spLocks noChangeArrowheads="1"/>
            </p:cNvSpPr>
            <p:nvPr/>
          </p:nvSpPr>
          <p:spPr bwMode="auto">
            <a:xfrm>
              <a:off x="2694703" y="1391854"/>
              <a:ext cx="196384" cy="195747"/>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15" name="Rectangle 17"/>
            <p:cNvSpPr>
              <a:spLocks noChangeArrowheads="1"/>
            </p:cNvSpPr>
            <p:nvPr/>
          </p:nvSpPr>
          <p:spPr bwMode="auto">
            <a:xfrm>
              <a:off x="2911338" y="1391854"/>
              <a:ext cx="195771" cy="195747"/>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0" b="88601" l="2949" r="99732">
                        <a14:foregroundMark x1="39142" y1="44041" x2="39142" y2="44041"/>
                        <a14:foregroundMark x1="51743" y1="44041" x2="51743" y2="44041"/>
                        <a14:foregroundMark x1="48525" y1="22280" x2="48525" y2="22280"/>
                        <a14:foregroundMark x1="47989" y1="38860" x2="47989" y2="38860"/>
                        <a14:foregroundMark x1="57373" y1="55959" x2="57373" y2="55959"/>
                        <a14:foregroundMark x1="57373" y1="27979" x2="57373" y2="27979"/>
                        <a14:foregroundMark x1="63271" y1="44560" x2="63271" y2="44560"/>
                        <a14:foregroundMark x1="84450" y1="40415" x2="84450" y2="40415"/>
                      </a14:backgroundRemoval>
                    </a14:imgEffect>
                  </a14:imgLayer>
                </a14:imgProps>
              </a:ext>
            </a:extLst>
          </a:blip>
          <a:stretch>
            <a:fillRect/>
          </a:stretch>
        </p:blipFill>
        <p:spPr>
          <a:xfrm>
            <a:off x="555452" y="397237"/>
            <a:ext cx="1706793" cy="883139"/>
          </a:xfrm>
          <a:prstGeom prst="rect">
            <a:avLst/>
          </a:prstGeom>
        </p:spPr>
      </p:pic>
    </p:spTree>
    <p:extLst>
      <p:ext uri="{BB962C8B-B14F-4D97-AF65-F5344CB8AC3E}">
        <p14:creationId xmlns:p14="http://schemas.microsoft.com/office/powerpoint/2010/main" val="116616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lum bright="70000" contrast="-70000"/>
            <a:extLst>
              <a:ext uri="{28A0092B-C50C-407E-A947-70E740481C1C}">
                <a14:useLocalDpi xmlns:a14="http://schemas.microsoft.com/office/drawing/2010/main"/>
              </a:ext>
            </a:extLst>
          </a:blip>
          <a:srcRect l="14998" r="10002" b="24483"/>
          <a:stretch/>
        </p:blipFill>
        <p:spPr>
          <a:xfrm>
            <a:off x="374424" y="11484419"/>
            <a:ext cx="12185652" cy="6903499"/>
          </a:xfrm>
          <a:prstGeom prst="rect">
            <a:avLst/>
          </a:prstGeom>
        </p:spPr>
      </p:pic>
      <p:sp>
        <p:nvSpPr>
          <p:cNvPr id="8" name="Rectangle 7"/>
          <p:cNvSpPr/>
          <p:nvPr/>
        </p:nvSpPr>
        <p:spPr>
          <a:xfrm>
            <a:off x="3164310" y="-457998"/>
            <a:ext cx="234299" cy="341543"/>
          </a:xfrm>
          <a:prstGeom prst="rect">
            <a:avLst/>
          </a:prstGeom>
        </p:spPr>
        <p:txBody>
          <a:bodyPr wrap="none">
            <a:spAutoFit/>
          </a:bodyPr>
          <a:lstStyle/>
          <a:p>
            <a:pPr>
              <a:lnSpc>
                <a:spcPct val="90000"/>
              </a:lnSpc>
              <a:spcBef>
                <a:spcPct val="20000"/>
              </a:spcBef>
              <a:buClr>
                <a:srgbClr val="A3A3A3"/>
              </a:buClr>
              <a:buSzPct val="115000"/>
            </a:pPr>
            <a:r>
              <a:rPr lang="en-GB" sz="1799" dirty="0"/>
              <a:t>.</a:t>
            </a:r>
          </a:p>
        </p:txBody>
      </p:sp>
      <p:sp>
        <p:nvSpPr>
          <p:cNvPr id="70" name="Text Placeholder 1"/>
          <p:cNvSpPr txBox="1">
            <a:spLocks/>
          </p:cNvSpPr>
          <p:nvPr/>
        </p:nvSpPr>
        <p:spPr>
          <a:xfrm>
            <a:off x="0" y="-16620"/>
            <a:ext cx="12188825" cy="1153754"/>
          </a:xfrm>
          <a:prstGeom prst="rect">
            <a:avLst/>
          </a:prstGeom>
          <a:solidFill>
            <a:schemeClr val="bg2"/>
          </a:solidFill>
        </p:spPr>
        <p:txBody>
          <a:bodyPr vert="horz" lIns="0" tIns="0" rIns="0" bIns="0" anchor="ctr"/>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28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798513" algn="l"/>
              </a:tabLst>
              <a:defRPr sz="20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Arial" pitchFamily="34" charset="0"/>
              <a:buChar char="•"/>
              <a:tabLst>
                <a:tab pos="1255713" algn="l"/>
              </a:tabLst>
              <a:defRPr sz="18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dirty="0">
                <a:solidFill>
                  <a:schemeClr val="bg1"/>
                </a:solidFill>
              </a:rPr>
              <a:t>         Crecimiento de las ventas de viajes en el medio digital en 2016 </a:t>
            </a:r>
            <a:r>
              <a:rPr lang="es-ES" sz="1400" i="1" dirty="0">
                <a:solidFill>
                  <a:schemeClr val="bg1"/>
                </a:solidFill>
              </a:rPr>
              <a:t>(vs. 2015)</a:t>
            </a:r>
            <a:endParaRPr lang="es-ES" i="1" dirty="0">
              <a:solidFill>
                <a:schemeClr val="bg1"/>
              </a:solidFill>
            </a:endParaRPr>
          </a:p>
        </p:txBody>
      </p:sp>
      <p:cxnSp>
        <p:nvCxnSpPr>
          <p:cNvPr id="71" name="Connecteur droit 244"/>
          <p:cNvCxnSpPr/>
          <p:nvPr/>
        </p:nvCxnSpPr>
        <p:spPr>
          <a:xfrm>
            <a:off x="7829064" y="2068254"/>
            <a:ext cx="424503" cy="31075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Connecteur droit 246"/>
          <p:cNvCxnSpPr/>
          <p:nvPr/>
        </p:nvCxnSpPr>
        <p:spPr>
          <a:xfrm>
            <a:off x="9653407" y="3075519"/>
            <a:ext cx="274170" cy="33540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 name="Groupe 242"/>
          <p:cNvGrpSpPr/>
          <p:nvPr/>
        </p:nvGrpSpPr>
        <p:grpSpPr>
          <a:xfrm>
            <a:off x="7164225" y="86954"/>
            <a:ext cx="5948966" cy="6709499"/>
            <a:chOff x="5580616" y="-243704"/>
            <a:chExt cx="5637200" cy="6007535"/>
          </a:xfrm>
        </p:grpSpPr>
        <p:sp>
          <p:nvSpPr>
            <p:cNvPr id="24" name="Freeform 146"/>
            <p:cNvSpPr>
              <a:spLocks/>
            </p:cNvSpPr>
            <p:nvPr/>
          </p:nvSpPr>
          <p:spPr bwMode="auto">
            <a:xfrm>
              <a:off x="7899708" y="-243704"/>
              <a:ext cx="2951579" cy="2102289"/>
            </a:xfrm>
            <a:custGeom>
              <a:avLst/>
              <a:gdLst/>
              <a:ahLst/>
              <a:cxnLst>
                <a:cxn ang="0">
                  <a:pos x="95" y="196"/>
                </a:cxn>
                <a:cxn ang="0">
                  <a:pos x="90" y="190"/>
                </a:cxn>
                <a:cxn ang="0">
                  <a:pos x="79" y="199"/>
                </a:cxn>
                <a:cxn ang="0">
                  <a:pos x="60" y="219"/>
                </a:cxn>
                <a:cxn ang="0">
                  <a:pos x="40" y="218"/>
                </a:cxn>
                <a:cxn ang="0">
                  <a:pos x="21" y="208"/>
                </a:cxn>
                <a:cxn ang="0">
                  <a:pos x="25" y="198"/>
                </a:cxn>
                <a:cxn ang="0">
                  <a:pos x="17" y="191"/>
                </a:cxn>
                <a:cxn ang="0">
                  <a:pos x="14" y="182"/>
                </a:cxn>
                <a:cxn ang="0">
                  <a:pos x="15" y="177"/>
                </a:cxn>
                <a:cxn ang="0">
                  <a:pos x="6" y="171"/>
                </a:cxn>
                <a:cxn ang="0">
                  <a:pos x="7" y="164"/>
                </a:cxn>
                <a:cxn ang="0">
                  <a:pos x="23" y="159"/>
                </a:cxn>
                <a:cxn ang="0">
                  <a:pos x="41" y="156"/>
                </a:cxn>
                <a:cxn ang="0">
                  <a:pos x="22" y="157"/>
                </a:cxn>
                <a:cxn ang="0">
                  <a:pos x="14" y="151"/>
                </a:cxn>
                <a:cxn ang="0">
                  <a:pos x="17" y="142"/>
                </a:cxn>
                <a:cxn ang="0">
                  <a:pos x="42" y="134"/>
                </a:cxn>
                <a:cxn ang="0">
                  <a:pos x="54" y="127"/>
                </a:cxn>
                <a:cxn ang="0">
                  <a:pos x="76" y="121"/>
                </a:cxn>
                <a:cxn ang="0">
                  <a:pos x="96" y="121"/>
                </a:cxn>
                <a:cxn ang="0">
                  <a:pos x="82" y="116"/>
                </a:cxn>
                <a:cxn ang="0">
                  <a:pos x="95" y="105"/>
                </a:cxn>
                <a:cxn ang="0">
                  <a:pos x="111" y="89"/>
                </a:cxn>
                <a:cxn ang="0">
                  <a:pos x="128" y="75"/>
                </a:cxn>
                <a:cxn ang="0">
                  <a:pos x="143" y="63"/>
                </a:cxn>
                <a:cxn ang="0">
                  <a:pos x="162" y="54"/>
                </a:cxn>
                <a:cxn ang="0">
                  <a:pos x="180" y="41"/>
                </a:cxn>
                <a:cxn ang="0">
                  <a:pos x="205" y="31"/>
                </a:cxn>
                <a:cxn ang="0">
                  <a:pos x="231" y="28"/>
                </a:cxn>
                <a:cxn ang="0">
                  <a:pos x="250" y="21"/>
                </a:cxn>
                <a:cxn ang="0">
                  <a:pos x="278" y="18"/>
                </a:cxn>
                <a:cxn ang="0">
                  <a:pos x="294" y="7"/>
                </a:cxn>
                <a:cxn ang="0">
                  <a:pos x="306" y="20"/>
                </a:cxn>
                <a:cxn ang="0">
                  <a:pos x="320" y="16"/>
                </a:cxn>
                <a:cxn ang="0">
                  <a:pos x="329" y="15"/>
                </a:cxn>
                <a:cxn ang="0">
                  <a:pos x="345" y="16"/>
                </a:cxn>
                <a:cxn ang="0">
                  <a:pos x="343" y="23"/>
                </a:cxn>
                <a:cxn ang="0">
                  <a:pos x="351" y="32"/>
                </a:cxn>
                <a:cxn ang="0">
                  <a:pos x="341" y="37"/>
                </a:cxn>
                <a:cxn ang="0">
                  <a:pos x="330" y="20"/>
                </a:cxn>
                <a:cxn ang="0">
                  <a:pos x="311" y="24"/>
                </a:cxn>
                <a:cxn ang="0">
                  <a:pos x="300" y="41"/>
                </a:cxn>
                <a:cxn ang="0">
                  <a:pos x="281" y="44"/>
                </a:cxn>
                <a:cxn ang="0">
                  <a:pos x="259" y="43"/>
                </a:cxn>
                <a:cxn ang="0">
                  <a:pos x="228" y="35"/>
                </a:cxn>
                <a:cxn ang="0">
                  <a:pos x="208" y="50"/>
                </a:cxn>
                <a:cxn ang="0">
                  <a:pos x="169" y="61"/>
                </a:cxn>
                <a:cxn ang="0">
                  <a:pos x="148" y="79"/>
                </a:cxn>
                <a:cxn ang="0">
                  <a:pos x="134" y="109"/>
                </a:cxn>
                <a:cxn ang="0">
                  <a:pos x="114" y="131"/>
                </a:cxn>
                <a:cxn ang="0">
                  <a:pos x="121" y="156"/>
                </a:cxn>
                <a:cxn ang="0">
                  <a:pos x="110" y="185"/>
                </a:cxn>
                <a:cxn ang="0">
                  <a:pos x="106" y="199"/>
                </a:cxn>
              </a:cxnLst>
              <a:rect l="0" t="0" r="r" b="b"/>
              <a:pathLst>
                <a:path w="363" h="224">
                  <a:moveTo>
                    <a:pt x="106" y="199"/>
                  </a:moveTo>
                  <a:cubicBezTo>
                    <a:pt x="102" y="196"/>
                    <a:pt x="97" y="203"/>
                    <a:pt x="95" y="196"/>
                  </a:cubicBezTo>
                  <a:cubicBezTo>
                    <a:pt x="94" y="190"/>
                    <a:pt x="93" y="188"/>
                    <a:pt x="94" y="183"/>
                  </a:cubicBezTo>
                  <a:cubicBezTo>
                    <a:pt x="92" y="188"/>
                    <a:pt x="94" y="194"/>
                    <a:pt x="90" y="190"/>
                  </a:cubicBezTo>
                  <a:cubicBezTo>
                    <a:pt x="94" y="196"/>
                    <a:pt x="94" y="201"/>
                    <a:pt x="89" y="202"/>
                  </a:cubicBezTo>
                  <a:cubicBezTo>
                    <a:pt x="84" y="203"/>
                    <a:pt x="83" y="203"/>
                    <a:pt x="79" y="199"/>
                  </a:cubicBezTo>
                  <a:cubicBezTo>
                    <a:pt x="81" y="207"/>
                    <a:pt x="78" y="210"/>
                    <a:pt x="73" y="212"/>
                  </a:cubicBezTo>
                  <a:cubicBezTo>
                    <a:pt x="68" y="213"/>
                    <a:pt x="69" y="218"/>
                    <a:pt x="60" y="219"/>
                  </a:cubicBezTo>
                  <a:cubicBezTo>
                    <a:pt x="51" y="219"/>
                    <a:pt x="51" y="224"/>
                    <a:pt x="46" y="220"/>
                  </a:cubicBezTo>
                  <a:cubicBezTo>
                    <a:pt x="41" y="217"/>
                    <a:pt x="32" y="224"/>
                    <a:pt x="40" y="218"/>
                  </a:cubicBezTo>
                  <a:cubicBezTo>
                    <a:pt x="31" y="217"/>
                    <a:pt x="24" y="217"/>
                    <a:pt x="34" y="212"/>
                  </a:cubicBezTo>
                  <a:cubicBezTo>
                    <a:pt x="25" y="214"/>
                    <a:pt x="23" y="213"/>
                    <a:pt x="21" y="208"/>
                  </a:cubicBezTo>
                  <a:cubicBezTo>
                    <a:pt x="18" y="204"/>
                    <a:pt x="8" y="205"/>
                    <a:pt x="14" y="198"/>
                  </a:cubicBezTo>
                  <a:cubicBezTo>
                    <a:pt x="19" y="191"/>
                    <a:pt x="19" y="198"/>
                    <a:pt x="25" y="198"/>
                  </a:cubicBezTo>
                  <a:cubicBezTo>
                    <a:pt x="19" y="192"/>
                    <a:pt x="20" y="194"/>
                    <a:pt x="28" y="184"/>
                  </a:cubicBezTo>
                  <a:cubicBezTo>
                    <a:pt x="17" y="188"/>
                    <a:pt x="23" y="189"/>
                    <a:pt x="17" y="191"/>
                  </a:cubicBezTo>
                  <a:cubicBezTo>
                    <a:pt x="12" y="193"/>
                    <a:pt x="17" y="185"/>
                    <a:pt x="10" y="195"/>
                  </a:cubicBezTo>
                  <a:cubicBezTo>
                    <a:pt x="9" y="186"/>
                    <a:pt x="10" y="179"/>
                    <a:pt x="14" y="182"/>
                  </a:cubicBezTo>
                  <a:cubicBezTo>
                    <a:pt x="17" y="185"/>
                    <a:pt x="21" y="182"/>
                    <a:pt x="20" y="179"/>
                  </a:cubicBezTo>
                  <a:cubicBezTo>
                    <a:pt x="19" y="176"/>
                    <a:pt x="14" y="183"/>
                    <a:pt x="15" y="177"/>
                  </a:cubicBezTo>
                  <a:cubicBezTo>
                    <a:pt x="16" y="171"/>
                    <a:pt x="10" y="181"/>
                    <a:pt x="12" y="174"/>
                  </a:cubicBezTo>
                  <a:cubicBezTo>
                    <a:pt x="12" y="173"/>
                    <a:pt x="7" y="179"/>
                    <a:pt x="6" y="171"/>
                  </a:cubicBezTo>
                  <a:cubicBezTo>
                    <a:pt x="5" y="169"/>
                    <a:pt x="9" y="171"/>
                    <a:pt x="13" y="167"/>
                  </a:cubicBezTo>
                  <a:cubicBezTo>
                    <a:pt x="6" y="169"/>
                    <a:pt x="4" y="167"/>
                    <a:pt x="7" y="164"/>
                  </a:cubicBezTo>
                  <a:cubicBezTo>
                    <a:pt x="10" y="162"/>
                    <a:pt x="0" y="159"/>
                    <a:pt x="8" y="160"/>
                  </a:cubicBezTo>
                  <a:cubicBezTo>
                    <a:pt x="16" y="161"/>
                    <a:pt x="17" y="157"/>
                    <a:pt x="23" y="159"/>
                  </a:cubicBezTo>
                  <a:cubicBezTo>
                    <a:pt x="28" y="161"/>
                    <a:pt x="25" y="158"/>
                    <a:pt x="34" y="159"/>
                  </a:cubicBezTo>
                  <a:cubicBezTo>
                    <a:pt x="43" y="161"/>
                    <a:pt x="41" y="156"/>
                    <a:pt x="41" y="156"/>
                  </a:cubicBezTo>
                  <a:cubicBezTo>
                    <a:pt x="41" y="156"/>
                    <a:pt x="40" y="159"/>
                    <a:pt x="32" y="157"/>
                  </a:cubicBezTo>
                  <a:cubicBezTo>
                    <a:pt x="24" y="155"/>
                    <a:pt x="28" y="159"/>
                    <a:pt x="22" y="157"/>
                  </a:cubicBezTo>
                  <a:cubicBezTo>
                    <a:pt x="16" y="155"/>
                    <a:pt x="15" y="159"/>
                    <a:pt x="10" y="159"/>
                  </a:cubicBezTo>
                  <a:cubicBezTo>
                    <a:pt x="4" y="159"/>
                    <a:pt x="3" y="150"/>
                    <a:pt x="14" y="151"/>
                  </a:cubicBezTo>
                  <a:cubicBezTo>
                    <a:pt x="6" y="149"/>
                    <a:pt x="6" y="148"/>
                    <a:pt x="10" y="144"/>
                  </a:cubicBezTo>
                  <a:cubicBezTo>
                    <a:pt x="14" y="141"/>
                    <a:pt x="13" y="145"/>
                    <a:pt x="17" y="142"/>
                  </a:cubicBezTo>
                  <a:cubicBezTo>
                    <a:pt x="24" y="136"/>
                    <a:pt x="28" y="137"/>
                    <a:pt x="32" y="134"/>
                  </a:cubicBezTo>
                  <a:cubicBezTo>
                    <a:pt x="36" y="131"/>
                    <a:pt x="37" y="131"/>
                    <a:pt x="42" y="134"/>
                  </a:cubicBezTo>
                  <a:cubicBezTo>
                    <a:pt x="39" y="128"/>
                    <a:pt x="38" y="128"/>
                    <a:pt x="44" y="127"/>
                  </a:cubicBezTo>
                  <a:cubicBezTo>
                    <a:pt x="51" y="126"/>
                    <a:pt x="52" y="124"/>
                    <a:pt x="54" y="127"/>
                  </a:cubicBezTo>
                  <a:cubicBezTo>
                    <a:pt x="55" y="123"/>
                    <a:pt x="62" y="121"/>
                    <a:pt x="66" y="124"/>
                  </a:cubicBezTo>
                  <a:cubicBezTo>
                    <a:pt x="66" y="119"/>
                    <a:pt x="74" y="117"/>
                    <a:pt x="76" y="121"/>
                  </a:cubicBezTo>
                  <a:cubicBezTo>
                    <a:pt x="78" y="115"/>
                    <a:pt x="73" y="115"/>
                    <a:pt x="82" y="119"/>
                  </a:cubicBezTo>
                  <a:cubicBezTo>
                    <a:pt x="90" y="123"/>
                    <a:pt x="86" y="117"/>
                    <a:pt x="96" y="121"/>
                  </a:cubicBezTo>
                  <a:cubicBezTo>
                    <a:pt x="92" y="117"/>
                    <a:pt x="94" y="119"/>
                    <a:pt x="99" y="115"/>
                  </a:cubicBezTo>
                  <a:cubicBezTo>
                    <a:pt x="88" y="117"/>
                    <a:pt x="89" y="119"/>
                    <a:pt x="82" y="116"/>
                  </a:cubicBezTo>
                  <a:cubicBezTo>
                    <a:pt x="87" y="114"/>
                    <a:pt x="78" y="114"/>
                    <a:pt x="85" y="111"/>
                  </a:cubicBezTo>
                  <a:cubicBezTo>
                    <a:pt x="93" y="109"/>
                    <a:pt x="89" y="106"/>
                    <a:pt x="95" y="105"/>
                  </a:cubicBezTo>
                  <a:cubicBezTo>
                    <a:pt x="100" y="104"/>
                    <a:pt x="97" y="102"/>
                    <a:pt x="103" y="98"/>
                  </a:cubicBezTo>
                  <a:cubicBezTo>
                    <a:pt x="108" y="95"/>
                    <a:pt x="104" y="92"/>
                    <a:pt x="111" y="89"/>
                  </a:cubicBezTo>
                  <a:cubicBezTo>
                    <a:pt x="118" y="87"/>
                    <a:pt x="117" y="82"/>
                    <a:pt x="123" y="80"/>
                  </a:cubicBezTo>
                  <a:cubicBezTo>
                    <a:pt x="128" y="79"/>
                    <a:pt x="124" y="76"/>
                    <a:pt x="128" y="75"/>
                  </a:cubicBezTo>
                  <a:cubicBezTo>
                    <a:pt x="132" y="74"/>
                    <a:pt x="129" y="69"/>
                    <a:pt x="134" y="68"/>
                  </a:cubicBezTo>
                  <a:cubicBezTo>
                    <a:pt x="139" y="67"/>
                    <a:pt x="138" y="63"/>
                    <a:pt x="143" y="63"/>
                  </a:cubicBezTo>
                  <a:cubicBezTo>
                    <a:pt x="147" y="63"/>
                    <a:pt x="143" y="59"/>
                    <a:pt x="153" y="59"/>
                  </a:cubicBezTo>
                  <a:cubicBezTo>
                    <a:pt x="163" y="58"/>
                    <a:pt x="158" y="55"/>
                    <a:pt x="162" y="54"/>
                  </a:cubicBezTo>
                  <a:cubicBezTo>
                    <a:pt x="166" y="52"/>
                    <a:pt x="163" y="48"/>
                    <a:pt x="171" y="46"/>
                  </a:cubicBezTo>
                  <a:cubicBezTo>
                    <a:pt x="178" y="45"/>
                    <a:pt x="175" y="41"/>
                    <a:pt x="180" y="41"/>
                  </a:cubicBezTo>
                  <a:cubicBezTo>
                    <a:pt x="186" y="41"/>
                    <a:pt x="182" y="34"/>
                    <a:pt x="187" y="36"/>
                  </a:cubicBezTo>
                  <a:cubicBezTo>
                    <a:pt x="191" y="38"/>
                    <a:pt x="200" y="30"/>
                    <a:pt x="205" y="31"/>
                  </a:cubicBezTo>
                  <a:cubicBezTo>
                    <a:pt x="210" y="32"/>
                    <a:pt x="210" y="28"/>
                    <a:pt x="217" y="30"/>
                  </a:cubicBezTo>
                  <a:cubicBezTo>
                    <a:pt x="223" y="32"/>
                    <a:pt x="221" y="27"/>
                    <a:pt x="231" y="28"/>
                  </a:cubicBezTo>
                  <a:cubicBezTo>
                    <a:pt x="240" y="29"/>
                    <a:pt x="232" y="22"/>
                    <a:pt x="239" y="23"/>
                  </a:cubicBezTo>
                  <a:cubicBezTo>
                    <a:pt x="246" y="24"/>
                    <a:pt x="244" y="17"/>
                    <a:pt x="250" y="21"/>
                  </a:cubicBezTo>
                  <a:cubicBezTo>
                    <a:pt x="252" y="22"/>
                    <a:pt x="256" y="20"/>
                    <a:pt x="262" y="21"/>
                  </a:cubicBezTo>
                  <a:cubicBezTo>
                    <a:pt x="271" y="21"/>
                    <a:pt x="272" y="9"/>
                    <a:pt x="278" y="18"/>
                  </a:cubicBezTo>
                  <a:cubicBezTo>
                    <a:pt x="283" y="10"/>
                    <a:pt x="287" y="9"/>
                    <a:pt x="291" y="20"/>
                  </a:cubicBezTo>
                  <a:cubicBezTo>
                    <a:pt x="300" y="6"/>
                    <a:pt x="280" y="16"/>
                    <a:pt x="294" y="7"/>
                  </a:cubicBezTo>
                  <a:cubicBezTo>
                    <a:pt x="304" y="0"/>
                    <a:pt x="299" y="9"/>
                    <a:pt x="306" y="7"/>
                  </a:cubicBezTo>
                  <a:cubicBezTo>
                    <a:pt x="314" y="4"/>
                    <a:pt x="297" y="26"/>
                    <a:pt x="306" y="20"/>
                  </a:cubicBezTo>
                  <a:cubicBezTo>
                    <a:pt x="315" y="14"/>
                    <a:pt x="313" y="10"/>
                    <a:pt x="317" y="7"/>
                  </a:cubicBezTo>
                  <a:cubicBezTo>
                    <a:pt x="318" y="7"/>
                    <a:pt x="315" y="18"/>
                    <a:pt x="320" y="16"/>
                  </a:cubicBezTo>
                  <a:cubicBezTo>
                    <a:pt x="325" y="14"/>
                    <a:pt x="317" y="6"/>
                    <a:pt x="327" y="8"/>
                  </a:cubicBezTo>
                  <a:cubicBezTo>
                    <a:pt x="336" y="10"/>
                    <a:pt x="325" y="18"/>
                    <a:pt x="329" y="15"/>
                  </a:cubicBezTo>
                  <a:cubicBezTo>
                    <a:pt x="333" y="13"/>
                    <a:pt x="332" y="18"/>
                    <a:pt x="336" y="14"/>
                  </a:cubicBezTo>
                  <a:cubicBezTo>
                    <a:pt x="342" y="8"/>
                    <a:pt x="341" y="17"/>
                    <a:pt x="345" y="16"/>
                  </a:cubicBezTo>
                  <a:cubicBezTo>
                    <a:pt x="350" y="16"/>
                    <a:pt x="353" y="14"/>
                    <a:pt x="358" y="21"/>
                  </a:cubicBezTo>
                  <a:cubicBezTo>
                    <a:pt x="363" y="26"/>
                    <a:pt x="339" y="22"/>
                    <a:pt x="343" y="23"/>
                  </a:cubicBezTo>
                  <a:cubicBezTo>
                    <a:pt x="349" y="25"/>
                    <a:pt x="349" y="25"/>
                    <a:pt x="356" y="27"/>
                  </a:cubicBezTo>
                  <a:cubicBezTo>
                    <a:pt x="359" y="38"/>
                    <a:pt x="353" y="29"/>
                    <a:pt x="351" y="32"/>
                  </a:cubicBezTo>
                  <a:cubicBezTo>
                    <a:pt x="348" y="35"/>
                    <a:pt x="349" y="41"/>
                    <a:pt x="342" y="45"/>
                  </a:cubicBezTo>
                  <a:cubicBezTo>
                    <a:pt x="341" y="42"/>
                    <a:pt x="343" y="39"/>
                    <a:pt x="341" y="37"/>
                  </a:cubicBezTo>
                  <a:cubicBezTo>
                    <a:pt x="338" y="35"/>
                    <a:pt x="343" y="28"/>
                    <a:pt x="341" y="27"/>
                  </a:cubicBezTo>
                  <a:cubicBezTo>
                    <a:pt x="338" y="26"/>
                    <a:pt x="330" y="23"/>
                    <a:pt x="330" y="20"/>
                  </a:cubicBezTo>
                  <a:cubicBezTo>
                    <a:pt x="330" y="17"/>
                    <a:pt x="325" y="19"/>
                    <a:pt x="321" y="22"/>
                  </a:cubicBezTo>
                  <a:cubicBezTo>
                    <a:pt x="317" y="24"/>
                    <a:pt x="314" y="21"/>
                    <a:pt x="311" y="24"/>
                  </a:cubicBezTo>
                  <a:cubicBezTo>
                    <a:pt x="309" y="28"/>
                    <a:pt x="299" y="34"/>
                    <a:pt x="302" y="37"/>
                  </a:cubicBezTo>
                  <a:cubicBezTo>
                    <a:pt x="305" y="41"/>
                    <a:pt x="303" y="41"/>
                    <a:pt x="300" y="41"/>
                  </a:cubicBezTo>
                  <a:cubicBezTo>
                    <a:pt x="297" y="42"/>
                    <a:pt x="295" y="45"/>
                    <a:pt x="293" y="50"/>
                  </a:cubicBezTo>
                  <a:cubicBezTo>
                    <a:pt x="291" y="54"/>
                    <a:pt x="283" y="48"/>
                    <a:pt x="281" y="44"/>
                  </a:cubicBezTo>
                  <a:cubicBezTo>
                    <a:pt x="278" y="40"/>
                    <a:pt x="278" y="42"/>
                    <a:pt x="276" y="46"/>
                  </a:cubicBezTo>
                  <a:cubicBezTo>
                    <a:pt x="275" y="49"/>
                    <a:pt x="266" y="44"/>
                    <a:pt x="259" y="43"/>
                  </a:cubicBezTo>
                  <a:cubicBezTo>
                    <a:pt x="252" y="42"/>
                    <a:pt x="237" y="40"/>
                    <a:pt x="235" y="35"/>
                  </a:cubicBezTo>
                  <a:cubicBezTo>
                    <a:pt x="232" y="31"/>
                    <a:pt x="230" y="33"/>
                    <a:pt x="228" y="35"/>
                  </a:cubicBezTo>
                  <a:cubicBezTo>
                    <a:pt x="226" y="38"/>
                    <a:pt x="230" y="39"/>
                    <a:pt x="226" y="40"/>
                  </a:cubicBezTo>
                  <a:cubicBezTo>
                    <a:pt x="210" y="47"/>
                    <a:pt x="218" y="46"/>
                    <a:pt x="208" y="50"/>
                  </a:cubicBezTo>
                  <a:cubicBezTo>
                    <a:pt x="195" y="54"/>
                    <a:pt x="204" y="39"/>
                    <a:pt x="186" y="50"/>
                  </a:cubicBezTo>
                  <a:cubicBezTo>
                    <a:pt x="170" y="59"/>
                    <a:pt x="183" y="53"/>
                    <a:pt x="169" y="61"/>
                  </a:cubicBezTo>
                  <a:cubicBezTo>
                    <a:pt x="156" y="68"/>
                    <a:pt x="164" y="76"/>
                    <a:pt x="159" y="78"/>
                  </a:cubicBezTo>
                  <a:cubicBezTo>
                    <a:pt x="154" y="80"/>
                    <a:pt x="151" y="76"/>
                    <a:pt x="148" y="79"/>
                  </a:cubicBezTo>
                  <a:cubicBezTo>
                    <a:pt x="144" y="84"/>
                    <a:pt x="149" y="88"/>
                    <a:pt x="144" y="95"/>
                  </a:cubicBezTo>
                  <a:cubicBezTo>
                    <a:pt x="139" y="101"/>
                    <a:pt x="150" y="108"/>
                    <a:pt x="134" y="109"/>
                  </a:cubicBezTo>
                  <a:cubicBezTo>
                    <a:pt x="118" y="109"/>
                    <a:pt x="123" y="120"/>
                    <a:pt x="112" y="122"/>
                  </a:cubicBezTo>
                  <a:cubicBezTo>
                    <a:pt x="112" y="122"/>
                    <a:pt x="115" y="121"/>
                    <a:pt x="114" y="131"/>
                  </a:cubicBezTo>
                  <a:cubicBezTo>
                    <a:pt x="113" y="141"/>
                    <a:pt x="116" y="140"/>
                    <a:pt x="116" y="146"/>
                  </a:cubicBezTo>
                  <a:cubicBezTo>
                    <a:pt x="115" y="151"/>
                    <a:pt x="121" y="151"/>
                    <a:pt x="121" y="156"/>
                  </a:cubicBezTo>
                  <a:cubicBezTo>
                    <a:pt x="121" y="161"/>
                    <a:pt x="121" y="161"/>
                    <a:pt x="116" y="163"/>
                  </a:cubicBezTo>
                  <a:cubicBezTo>
                    <a:pt x="123" y="181"/>
                    <a:pt x="109" y="181"/>
                    <a:pt x="110" y="185"/>
                  </a:cubicBezTo>
                  <a:cubicBezTo>
                    <a:pt x="110" y="190"/>
                    <a:pt x="106" y="189"/>
                    <a:pt x="109" y="194"/>
                  </a:cubicBezTo>
                  <a:cubicBezTo>
                    <a:pt x="112" y="201"/>
                    <a:pt x="109" y="202"/>
                    <a:pt x="106" y="199"/>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grpSp>
          <p:nvGrpSpPr>
            <p:cNvPr id="25" name="Groupe 241"/>
            <p:cNvGrpSpPr/>
            <p:nvPr/>
          </p:nvGrpSpPr>
          <p:grpSpPr>
            <a:xfrm>
              <a:off x="5580616" y="2345"/>
              <a:ext cx="5637200" cy="5761486"/>
              <a:chOff x="3939660" y="-362523"/>
              <a:chExt cx="5637200" cy="5761486"/>
            </a:xfrm>
          </p:grpSpPr>
          <p:sp>
            <p:nvSpPr>
              <p:cNvPr id="26" name="Freeform 144"/>
              <p:cNvSpPr>
                <a:spLocks/>
              </p:cNvSpPr>
              <p:nvPr/>
            </p:nvSpPr>
            <p:spPr bwMode="auto">
              <a:xfrm>
                <a:off x="8113267" y="-362523"/>
                <a:ext cx="1463593" cy="1601413"/>
              </a:xfrm>
              <a:custGeom>
                <a:avLst/>
                <a:gdLst/>
                <a:ahLst/>
                <a:cxnLst>
                  <a:cxn ang="0">
                    <a:pos x="138" y="155"/>
                  </a:cxn>
                  <a:cxn ang="0">
                    <a:pos x="117" y="155"/>
                  </a:cxn>
                  <a:cxn ang="0">
                    <a:pos x="97" y="159"/>
                  </a:cxn>
                  <a:cxn ang="0">
                    <a:pos x="86" y="161"/>
                  </a:cxn>
                  <a:cxn ang="0">
                    <a:pos x="72" y="161"/>
                  </a:cxn>
                  <a:cxn ang="0">
                    <a:pos x="64" y="165"/>
                  </a:cxn>
                  <a:cxn ang="0">
                    <a:pos x="52" y="169"/>
                  </a:cxn>
                  <a:cxn ang="0">
                    <a:pos x="52" y="163"/>
                  </a:cxn>
                  <a:cxn ang="0">
                    <a:pos x="49" y="156"/>
                  </a:cxn>
                  <a:cxn ang="0">
                    <a:pos x="38" y="154"/>
                  </a:cxn>
                  <a:cxn ang="0">
                    <a:pos x="33" y="148"/>
                  </a:cxn>
                  <a:cxn ang="0">
                    <a:pos x="32" y="141"/>
                  </a:cxn>
                  <a:cxn ang="0">
                    <a:pos x="29" y="136"/>
                  </a:cxn>
                  <a:cxn ang="0">
                    <a:pos x="27" y="131"/>
                  </a:cxn>
                  <a:cxn ang="0">
                    <a:pos x="26" y="127"/>
                  </a:cxn>
                  <a:cxn ang="0">
                    <a:pos x="25" y="124"/>
                  </a:cxn>
                  <a:cxn ang="0">
                    <a:pos x="28" y="119"/>
                  </a:cxn>
                  <a:cxn ang="0">
                    <a:pos x="30" y="117"/>
                  </a:cxn>
                  <a:cxn ang="0">
                    <a:pos x="33" y="115"/>
                  </a:cxn>
                  <a:cxn ang="0">
                    <a:pos x="36" y="114"/>
                  </a:cxn>
                  <a:cxn ang="0">
                    <a:pos x="44" y="109"/>
                  </a:cxn>
                  <a:cxn ang="0">
                    <a:pos x="50" y="105"/>
                  </a:cxn>
                  <a:cxn ang="0">
                    <a:pos x="55" y="103"/>
                  </a:cxn>
                  <a:cxn ang="0">
                    <a:pos x="60" y="100"/>
                  </a:cxn>
                  <a:cxn ang="0">
                    <a:pos x="68" y="96"/>
                  </a:cxn>
                  <a:cxn ang="0">
                    <a:pos x="75" y="90"/>
                  </a:cxn>
                  <a:cxn ang="0">
                    <a:pos x="81" y="90"/>
                  </a:cxn>
                  <a:cxn ang="0">
                    <a:pos x="80" y="83"/>
                  </a:cxn>
                  <a:cxn ang="0">
                    <a:pos x="61" y="75"/>
                  </a:cxn>
                  <a:cxn ang="0">
                    <a:pos x="56" y="72"/>
                  </a:cxn>
                  <a:cxn ang="0">
                    <a:pos x="53" y="68"/>
                  </a:cxn>
                  <a:cxn ang="0">
                    <a:pos x="47" y="54"/>
                  </a:cxn>
                  <a:cxn ang="0">
                    <a:pos x="42" y="45"/>
                  </a:cxn>
                  <a:cxn ang="0">
                    <a:pos x="34" y="35"/>
                  </a:cxn>
                  <a:cxn ang="0">
                    <a:pos x="0" y="23"/>
                  </a:cxn>
                  <a:cxn ang="0">
                    <a:pos x="2" y="18"/>
                  </a:cxn>
                  <a:cxn ang="0">
                    <a:pos x="9" y="18"/>
                  </a:cxn>
                  <a:cxn ang="0">
                    <a:pos x="33" y="26"/>
                  </a:cxn>
                  <a:cxn ang="0">
                    <a:pos x="50" y="29"/>
                  </a:cxn>
                  <a:cxn ang="0">
                    <a:pos x="55" y="27"/>
                  </a:cxn>
                  <a:cxn ang="0">
                    <a:pos x="67" y="33"/>
                  </a:cxn>
                  <a:cxn ang="0">
                    <a:pos x="74" y="24"/>
                  </a:cxn>
                  <a:cxn ang="0">
                    <a:pos x="76" y="20"/>
                  </a:cxn>
                  <a:cxn ang="0">
                    <a:pos x="85" y="7"/>
                  </a:cxn>
                  <a:cxn ang="0">
                    <a:pos x="95" y="5"/>
                  </a:cxn>
                  <a:cxn ang="0">
                    <a:pos x="104" y="3"/>
                  </a:cxn>
                  <a:cxn ang="0">
                    <a:pos x="115" y="10"/>
                  </a:cxn>
                  <a:cxn ang="0">
                    <a:pos x="115" y="20"/>
                  </a:cxn>
                  <a:cxn ang="0">
                    <a:pos x="116" y="28"/>
                  </a:cxn>
                  <a:cxn ang="0">
                    <a:pos x="129" y="37"/>
                  </a:cxn>
                  <a:cxn ang="0">
                    <a:pos x="140" y="59"/>
                  </a:cxn>
                  <a:cxn ang="0">
                    <a:pos x="147" y="72"/>
                  </a:cxn>
                  <a:cxn ang="0">
                    <a:pos x="152" y="82"/>
                  </a:cxn>
                  <a:cxn ang="0">
                    <a:pos x="154" y="91"/>
                  </a:cxn>
                  <a:cxn ang="0">
                    <a:pos x="169" y="107"/>
                  </a:cxn>
                  <a:cxn ang="0">
                    <a:pos x="169" y="124"/>
                  </a:cxn>
                  <a:cxn ang="0">
                    <a:pos x="165" y="130"/>
                  </a:cxn>
                  <a:cxn ang="0">
                    <a:pos x="148" y="143"/>
                  </a:cxn>
                  <a:cxn ang="0">
                    <a:pos x="138" y="155"/>
                  </a:cxn>
                </a:cxnLst>
                <a:rect l="0" t="0" r="r" b="b"/>
                <a:pathLst>
                  <a:path w="180" h="170">
                    <a:moveTo>
                      <a:pt x="138" y="155"/>
                    </a:moveTo>
                    <a:cubicBezTo>
                      <a:pt x="120" y="159"/>
                      <a:pt x="123" y="151"/>
                      <a:pt x="117" y="155"/>
                    </a:cubicBezTo>
                    <a:cubicBezTo>
                      <a:pt x="107" y="161"/>
                      <a:pt x="101" y="155"/>
                      <a:pt x="97" y="159"/>
                    </a:cubicBezTo>
                    <a:cubicBezTo>
                      <a:pt x="91" y="164"/>
                      <a:pt x="89" y="156"/>
                      <a:pt x="86" y="161"/>
                    </a:cubicBezTo>
                    <a:cubicBezTo>
                      <a:pt x="83" y="165"/>
                      <a:pt x="80" y="157"/>
                      <a:pt x="72" y="161"/>
                    </a:cubicBezTo>
                    <a:cubicBezTo>
                      <a:pt x="62" y="165"/>
                      <a:pt x="69" y="165"/>
                      <a:pt x="64" y="165"/>
                    </a:cubicBezTo>
                    <a:cubicBezTo>
                      <a:pt x="59" y="165"/>
                      <a:pt x="55" y="170"/>
                      <a:pt x="52" y="169"/>
                    </a:cubicBezTo>
                    <a:cubicBezTo>
                      <a:pt x="51" y="169"/>
                      <a:pt x="59" y="161"/>
                      <a:pt x="52" y="163"/>
                    </a:cubicBezTo>
                    <a:cubicBezTo>
                      <a:pt x="46" y="165"/>
                      <a:pt x="48" y="158"/>
                      <a:pt x="49" y="156"/>
                    </a:cubicBezTo>
                    <a:cubicBezTo>
                      <a:pt x="35" y="167"/>
                      <a:pt x="44" y="152"/>
                      <a:pt x="38" y="154"/>
                    </a:cubicBezTo>
                    <a:cubicBezTo>
                      <a:pt x="31" y="156"/>
                      <a:pt x="36" y="151"/>
                      <a:pt x="33" y="148"/>
                    </a:cubicBezTo>
                    <a:cubicBezTo>
                      <a:pt x="30" y="144"/>
                      <a:pt x="35" y="142"/>
                      <a:pt x="32" y="141"/>
                    </a:cubicBezTo>
                    <a:cubicBezTo>
                      <a:pt x="30" y="139"/>
                      <a:pt x="32" y="138"/>
                      <a:pt x="29" y="136"/>
                    </a:cubicBezTo>
                    <a:cubicBezTo>
                      <a:pt x="26" y="135"/>
                      <a:pt x="29" y="133"/>
                      <a:pt x="27" y="131"/>
                    </a:cubicBezTo>
                    <a:cubicBezTo>
                      <a:pt x="24" y="130"/>
                      <a:pt x="29" y="130"/>
                      <a:pt x="26" y="127"/>
                    </a:cubicBezTo>
                    <a:cubicBezTo>
                      <a:pt x="23" y="124"/>
                      <a:pt x="31" y="125"/>
                      <a:pt x="25" y="124"/>
                    </a:cubicBezTo>
                    <a:cubicBezTo>
                      <a:pt x="22" y="123"/>
                      <a:pt x="27" y="118"/>
                      <a:pt x="28" y="119"/>
                    </a:cubicBezTo>
                    <a:cubicBezTo>
                      <a:pt x="29" y="121"/>
                      <a:pt x="33" y="119"/>
                      <a:pt x="30" y="117"/>
                    </a:cubicBezTo>
                    <a:cubicBezTo>
                      <a:pt x="27" y="116"/>
                      <a:pt x="30" y="116"/>
                      <a:pt x="33" y="115"/>
                    </a:cubicBezTo>
                    <a:cubicBezTo>
                      <a:pt x="35" y="114"/>
                      <a:pt x="34" y="113"/>
                      <a:pt x="36" y="114"/>
                    </a:cubicBezTo>
                    <a:cubicBezTo>
                      <a:pt x="40" y="116"/>
                      <a:pt x="39" y="108"/>
                      <a:pt x="44" y="109"/>
                    </a:cubicBezTo>
                    <a:cubicBezTo>
                      <a:pt x="48" y="111"/>
                      <a:pt x="45" y="101"/>
                      <a:pt x="50" y="105"/>
                    </a:cubicBezTo>
                    <a:cubicBezTo>
                      <a:pt x="53" y="107"/>
                      <a:pt x="52" y="103"/>
                      <a:pt x="55" y="103"/>
                    </a:cubicBezTo>
                    <a:cubicBezTo>
                      <a:pt x="58" y="103"/>
                      <a:pt x="56" y="100"/>
                      <a:pt x="60" y="100"/>
                    </a:cubicBezTo>
                    <a:cubicBezTo>
                      <a:pt x="64" y="101"/>
                      <a:pt x="64" y="97"/>
                      <a:pt x="68" y="96"/>
                    </a:cubicBezTo>
                    <a:cubicBezTo>
                      <a:pt x="73" y="94"/>
                      <a:pt x="71" y="93"/>
                      <a:pt x="75" y="90"/>
                    </a:cubicBezTo>
                    <a:cubicBezTo>
                      <a:pt x="79" y="86"/>
                      <a:pt x="77" y="93"/>
                      <a:pt x="81" y="90"/>
                    </a:cubicBezTo>
                    <a:cubicBezTo>
                      <a:pt x="85" y="88"/>
                      <a:pt x="80" y="89"/>
                      <a:pt x="80" y="83"/>
                    </a:cubicBezTo>
                    <a:cubicBezTo>
                      <a:pt x="79" y="77"/>
                      <a:pt x="64" y="79"/>
                      <a:pt x="61" y="75"/>
                    </a:cubicBezTo>
                    <a:cubicBezTo>
                      <a:pt x="59" y="72"/>
                      <a:pt x="58" y="75"/>
                      <a:pt x="56" y="72"/>
                    </a:cubicBezTo>
                    <a:cubicBezTo>
                      <a:pt x="55" y="71"/>
                      <a:pt x="54" y="70"/>
                      <a:pt x="53" y="68"/>
                    </a:cubicBezTo>
                    <a:cubicBezTo>
                      <a:pt x="49" y="64"/>
                      <a:pt x="55" y="59"/>
                      <a:pt x="47" y="54"/>
                    </a:cubicBezTo>
                    <a:cubicBezTo>
                      <a:pt x="39" y="50"/>
                      <a:pt x="47" y="45"/>
                      <a:pt x="42" y="45"/>
                    </a:cubicBezTo>
                    <a:cubicBezTo>
                      <a:pt x="38" y="45"/>
                      <a:pt x="43" y="40"/>
                      <a:pt x="34" y="35"/>
                    </a:cubicBezTo>
                    <a:cubicBezTo>
                      <a:pt x="23" y="28"/>
                      <a:pt x="10" y="36"/>
                      <a:pt x="0" y="23"/>
                    </a:cubicBezTo>
                    <a:cubicBezTo>
                      <a:pt x="4" y="22"/>
                      <a:pt x="0" y="21"/>
                      <a:pt x="2" y="18"/>
                    </a:cubicBezTo>
                    <a:cubicBezTo>
                      <a:pt x="4" y="16"/>
                      <a:pt x="6" y="14"/>
                      <a:pt x="9" y="18"/>
                    </a:cubicBezTo>
                    <a:cubicBezTo>
                      <a:pt x="11" y="23"/>
                      <a:pt x="26" y="25"/>
                      <a:pt x="33" y="26"/>
                    </a:cubicBezTo>
                    <a:cubicBezTo>
                      <a:pt x="40" y="27"/>
                      <a:pt x="49" y="32"/>
                      <a:pt x="50" y="29"/>
                    </a:cubicBezTo>
                    <a:cubicBezTo>
                      <a:pt x="52" y="25"/>
                      <a:pt x="52" y="23"/>
                      <a:pt x="55" y="27"/>
                    </a:cubicBezTo>
                    <a:cubicBezTo>
                      <a:pt x="57" y="31"/>
                      <a:pt x="65" y="37"/>
                      <a:pt x="67" y="33"/>
                    </a:cubicBezTo>
                    <a:cubicBezTo>
                      <a:pt x="69" y="28"/>
                      <a:pt x="71" y="25"/>
                      <a:pt x="74" y="24"/>
                    </a:cubicBezTo>
                    <a:cubicBezTo>
                      <a:pt x="77" y="24"/>
                      <a:pt x="79" y="24"/>
                      <a:pt x="76" y="20"/>
                    </a:cubicBezTo>
                    <a:cubicBezTo>
                      <a:pt x="73" y="17"/>
                      <a:pt x="83" y="11"/>
                      <a:pt x="85" y="7"/>
                    </a:cubicBezTo>
                    <a:cubicBezTo>
                      <a:pt x="88" y="4"/>
                      <a:pt x="91" y="7"/>
                      <a:pt x="95" y="5"/>
                    </a:cubicBezTo>
                    <a:cubicBezTo>
                      <a:pt x="99" y="2"/>
                      <a:pt x="104" y="0"/>
                      <a:pt x="104" y="3"/>
                    </a:cubicBezTo>
                    <a:cubicBezTo>
                      <a:pt x="104" y="6"/>
                      <a:pt x="112" y="9"/>
                      <a:pt x="115" y="10"/>
                    </a:cubicBezTo>
                    <a:cubicBezTo>
                      <a:pt x="117" y="11"/>
                      <a:pt x="112" y="18"/>
                      <a:pt x="115" y="20"/>
                    </a:cubicBezTo>
                    <a:cubicBezTo>
                      <a:pt x="117" y="22"/>
                      <a:pt x="115" y="25"/>
                      <a:pt x="116" y="28"/>
                    </a:cubicBezTo>
                    <a:cubicBezTo>
                      <a:pt x="123" y="37"/>
                      <a:pt x="123" y="29"/>
                      <a:pt x="129" y="37"/>
                    </a:cubicBezTo>
                    <a:cubicBezTo>
                      <a:pt x="139" y="49"/>
                      <a:pt x="122" y="45"/>
                      <a:pt x="140" y="59"/>
                    </a:cubicBezTo>
                    <a:cubicBezTo>
                      <a:pt x="151" y="68"/>
                      <a:pt x="152" y="73"/>
                      <a:pt x="147" y="72"/>
                    </a:cubicBezTo>
                    <a:cubicBezTo>
                      <a:pt x="144" y="71"/>
                      <a:pt x="149" y="81"/>
                      <a:pt x="152" y="82"/>
                    </a:cubicBezTo>
                    <a:cubicBezTo>
                      <a:pt x="159" y="84"/>
                      <a:pt x="143" y="86"/>
                      <a:pt x="154" y="91"/>
                    </a:cubicBezTo>
                    <a:cubicBezTo>
                      <a:pt x="175" y="101"/>
                      <a:pt x="145" y="99"/>
                      <a:pt x="169" y="107"/>
                    </a:cubicBezTo>
                    <a:cubicBezTo>
                      <a:pt x="180" y="111"/>
                      <a:pt x="176" y="121"/>
                      <a:pt x="169" y="124"/>
                    </a:cubicBezTo>
                    <a:cubicBezTo>
                      <a:pt x="164" y="126"/>
                      <a:pt x="170" y="130"/>
                      <a:pt x="165" y="130"/>
                    </a:cubicBezTo>
                    <a:cubicBezTo>
                      <a:pt x="162" y="130"/>
                      <a:pt x="160" y="136"/>
                      <a:pt x="148" y="143"/>
                    </a:cubicBezTo>
                    <a:cubicBezTo>
                      <a:pt x="146" y="145"/>
                      <a:pt x="137" y="152"/>
                      <a:pt x="138" y="155"/>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27" name="Freeform 145"/>
              <p:cNvSpPr>
                <a:spLocks/>
              </p:cNvSpPr>
              <p:nvPr/>
            </p:nvSpPr>
            <p:spPr bwMode="auto">
              <a:xfrm>
                <a:off x="7064362" y="-236124"/>
                <a:ext cx="1506285" cy="2179893"/>
              </a:xfrm>
              <a:custGeom>
                <a:avLst/>
                <a:gdLst/>
                <a:ahLst/>
                <a:cxnLst>
                  <a:cxn ang="0">
                    <a:pos x="129" y="1"/>
                  </a:cxn>
                  <a:cxn ang="0">
                    <a:pos x="163" y="13"/>
                  </a:cxn>
                  <a:cxn ang="0">
                    <a:pos x="171" y="23"/>
                  </a:cxn>
                  <a:cxn ang="0">
                    <a:pos x="176" y="32"/>
                  </a:cxn>
                  <a:cxn ang="0">
                    <a:pos x="182" y="46"/>
                  </a:cxn>
                  <a:cxn ang="0">
                    <a:pos x="185" y="50"/>
                  </a:cxn>
                  <a:cxn ang="0">
                    <a:pos x="179" y="53"/>
                  </a:cxn>
                  <a:cxn ang="0">
                    <a:pos x="167" y="51"/>
                  </a:cxn>
                  <a:cxn ang="0">
                    <a:pos x="161" y="54"/>
                  </a:cxn>
                  <a:cxn ang="0">
                    <a:pos x="153" y="57"/>
                  </a:cxn>
                  <a:cxn ang="0">
                    <a:pos x="153" y="69"/>
                  </a:cxn>
                  <a:cxn ang="0">
                    <a:pos x="144" y="79"/>
                  </a:cxn>
                  <a:cxn ang="0">
                    <a:pos x="133" y="85"/>
                  </a:cxn>
                  <a:cxn ang="0">
                    <a:pos x="125" y="89"/>
                  </a:cxn>
                  <a:cxn ang="0">
                    <a:pos x="112" y="92"/>
                  </a:cxn>
                  <a:cxn ang="0">
                    <a:pos x="106" y="96"/>
                  </a:cxn>
                  <a:cxn ang="0">
                    <a:pos x="100" y="98"/>
                  </a:cxn>
                  <a:cxn ang="0">
                    <a:pos x="98" y="114"/>
                  </a:cxn>
                  <a:cxn ang="0">
                    <a:pos x="102" y="133"/>
                  </a:cxn>
                  <a:cxn ang="0">
                    <a:pos x="111" y="134"/>
                  </a:cxn>
                  <a:cxn ang="0">
                    <a:pos x="120" y="139"/>
                  </a:cxn>
                  <a:cxn ang="0">
                    <a:pos x="125" y="146"/>
                  </a:cxn>
                  <a:cxn ang="0">
                    <a:pos x="116" y="148"/>
                  </a:cxn>
                  <a:cxn ang="0">
                    <a:pos x="105" y="146"/>
                  </a:cxn>
                  <a:cxn ang="0">
                    <a:pos x="125" y="149"/>
                  </a:cxn>
                  <a:cxn ang="0">
                    <a:pos x="115" y="159"/>
                  </a:cxn>
                  <a:cxn ang="0">
                    <a:pos x="107" y="157"/>
                  </a:cxn>
                  <a:cxn ang="0">
                    <a:pos x="93" y="161"/>
                  </a:cxn>
                  <a:cxn ang="0">
                    <a:pos x="100" y="167"/>
                  </a:cxn>
                  <a:cxn ang="0">
                    <a:pos x="98" y="174"/>
                  </a:cxn>
                  <a:cxn ang="0">
                    <a:pos x="97" y="187"/>
                  </a:cxn>
                  <a:cxn ang="0">
                    <a:pos x="95" y="204"/>
                  </a:cxn>
                  <a:cxn ang="0">
                    <a:pos x="87" y="214"/>
                  </a:cxn>
                  <a:cxn ang="0">
                    <a:pos x="74" y="213"/>
                  </a:cxn>
                  <a:cxn ang="0">
                    <a:pos x="68" y="217"/>
                  </a:cxn>
                  <a:cxn ang="0">
                    <a:pos x="68" y="225"/>
                  </a:cxn>
                  <a:cxn ang="0">
                    <a:pos x="51" y="226"/>
                  </a:cxn>
                  <a:cxn ang="0">
                    <a:pos x="38" y="217"/>
                  </a:cxn>
                  <a:cxn ang="0">
                    <a:pos x="32" y="208"/>
                  </a:cxn>
                  <a:cxn ang="0">
                    <a:pos x="37" y="205"/>
                  </a:cxn>
                  <a:cxn ang="0">
                    <a:pos x="31" y="199"/>
                  </a:cxn>
                  <a:cxn ang="0">
                    <a:pos x="23" y="185"/>
                  </a:cxn>
                  <a:cxn ang="0">
                    <a:pos x="19" y="181"/>
                  </a:cxn>
                  <a:cxn ang="0">
                    <a:pos x="15" y="177"/>
                  </a:cxn>
                  <a:cxn ang="0">
                    <a:pos x="10" y="169"/>
                  </a:cxn>
                  <a:cxn ang="0">
                    <a:pos x="9" y="160"/>
                  </a:cxn>
                  <a:cxn ang="0">
                    <a:pos x="12" y="155"/>
                  </a:cxn>
                  <a:cxn ang="0">
                    <a:pos x="13" y="146"/>
                  </a:cxn>
                  <a:cxn ang="0">
                    <a:pos x="19" y="124"/>
                  </a:cxn>
                  <a:cxn ang="0">
                    <a:pos x="24" y="117"/>
                  </a:cxn>
                  <a:cxn ang="0">
                    <a:pos x="19" y="107"/>
                  </a:cxn>
                  <a:cxn ang="0">
                    <a:pos x="17" y="92"/>
                  </a:cxn>
                  <a:cxn ang="0">
                    <a:pos x="15" y="83"/>
                  </a:cxn>
                  <a:cxn ang="0">
                    <a:pos x="37" y="70"/>
                  </a:cxn>
                  <a:cxn ang="0">
                    <a:pos x="47" y="56"/>
                  </a:cxn>
                  <a:cxn ang="0">
                    <a:pos x="51" y="40"/>
                  </a:cxn>
                  <a:cxn ang="0">
                    <a:pos x="62" y="39"/>
                  </a:cxn>
                  <a:cxn ang="0">
                    <a:pos x="72" y="22"/>
                  </a:cxn>
                  <a:cxn ang="0">
                    <a:pos x="89" y="11"/>
                  </a:cxn>
                  <a:cxn ang="0">
                    <a:pos x="111" y="11"/>
                  </a:cxn>
                  <a:cxn ang="0">
                    <a:pos x="129" y="1"/>
                  </a:cxn>
                </a:cxnLst>
                <a:rect l="0" t="0" r="r" b="b"/>
                <a:pathLst>
                  <a:path w="185" h="232">
                    <a:moveTo>
                      <a:pt x="129" y="1"/>
                    </a:moveTo>
                    <a:cubicBezTo>
                      <a:pt x="139" y="14"/>
                      <a:pt x="152" y="6"/>
                      <a:pt x="163" y="13"/>
                    </a:cubicBezTo>
                    <a:cubicBezTo>
                      <a:pt x="172" y="18"/>
                      <a:pt x="167" y="23"/>
                      <a:pt x="171" y="23"/>
                    </a:cubicBezTo>
                    <a:cubicBezTo>
                      <a:pt x="176" y="23"/>
                      <a:pt x="168" y="28"/>
                      <a:pt x="176" y="32"/>
                    </a:cubicBezTo>
                    <a:cubicBezTo>
                      <a:pt x="184" y="37"/>
                      <a:pt x="178" y="42"/>
                      <a:pt x="182" y="46"/>
                    </a:cubicBezTo>
                    <a:cubicBezTo>
                      <a:pt x="183" y="48"/>
                      <a:pt x="184" y="49"/>
                      <a:pt x="185" y="50"/>
                    </a:cubicBezTo>
                    <a:cubicBezTo>
                      <a:pt x="182" y="57"/>
                      <a:pt x="179" y="50"/>
                      <a:pt x="179" y="53"/>
                    </a:cubicBezTo>
                    <a:cubicBezTo>
                      <a:pt x="178" y="59"/>
                      <a:pt x="173" y="48"/>
                      <a:pt x="167" y="51"/>
                    </a:cubicBezTo>
                    <a:cubicBezTo>
                      <a:pt x="162" y="53"/>
                      <a:pt x="162" y="50"/>
                      <a:pt x="161" y="54"/>
                    </a:cubicBezTo>
                    <a:cubicBezTo>
                      <a:pt x="161" y="58"/>
                      <a:pt x="158" y="51"/>
                      <a:pt x="153" y="57"/>
                    </a:cubicBezTo>
                    <a:cubicBezTo>
                      <a:pt x="148" y="63"/>
                      <a:pt x="159" y="61"/>
                      <a:pt x="153" y="69"/>
                    </a:cubicBezTo>
                    <a:cubicBezTo>
                      <a:pt x="148" y="76"/>
                      <a:pt x="148" y="71"/>
                      <a:pt x="144" y="79"/>
                    </a:cubicBezTo>
                    <a:cubicBezTo>
                      <a:pt x="140" y="86"/>
                      <a:pt x="137" y="78"/>
                      <a:pt x="133" y="85"/>
                    </a:cubicBezTo>
                    <a:cubicBezTo>
                      <a:pt x="129" y="91"/>
                      <a:pt x="129" y="85"/>
                      <a:pt x="125" y="89"/>
                    </a:cubicBezTo>
                    <a:cubicBezTo>
                      <a:pt x="121" y="94"/>
                      <a:pt x="117" y="87"/>
                      <a:pt x="112" y="92"/>
                    </a:cubicBezTo>
                    <a:cubicBezTo>
                      <a:pt x="107" y="97"/>
                      <a:pt x="109" y="91"/>
                      <a:pt x="106" y="96"/>
                    </a:cubicBezTo>
                    <a:cubicBezTo>
                      <a:pt x="103" y="102"/>
                      <a:pt x="99" y="89"/>
                      <a:pt x="100" y="98"/>
                    </a:cubicBezTo>
                    <a:cubicBezTo>
                      <a:pt x="101" y="107"/>
                      <a:pt x="97" y="109"/>
                      <a:pt x="98" y="114"/>
                    </a:cubicBezTo>
                    <a:cubicBezTo>
                      <a:pt x="100" y="119"/>
                      <a:pt x="91" y="124"/>
                      <a:pt x="102" y="133"/>
                    </a:cubicBezTo>
                    <a:cubicBezTo>
                      <a:pt x="114" y="142"/>
                      <a:pt x="104" y="131"/>
                      <a:pt x="111" y="134"/>
                    </a:cubicBezTo>
                    <a:cubicBezTo>
                      <a:pt x="117" y="136"/>
                      <a:pt x="113" y="137"/>
                      <a:pt x="120" y="139"/>
                    </a:cubicBezTo>
                    <a:cubicBezTo>
                      <a:pt x="127" y="142"/>
                      <a:pt x="128" y="146"/>
                      <a:pt x="125" y="146"/>
                    </a:cubicBezTo>
                    <a:cubicBezTo>
                      <a:pt x="121" y="146"/>
                      <a:pt x="120" y="151"/>
                      <a:pt x="116" y="148"/>
                    </a:cubicBezTo>
                    <a:cubicBezTo>
                      <a:pt x="112" y="145"/>
                      <a:pt x="109" y="146"/>
                      <a:pt x="105" y="146"/>
                    </a:cubicBezTo>
                    <a:cubicBezTo>
                      <a:pt x="119" y="148"/>
                      <a:pt x="113" y="153"/>
                      <a:pt x="125" y="149"/>
                    </a:cubicBezTo>
                    <a:cubicBezTo>
                      <a:pt x="118" y="164"/>
                      <a:pt x="117" y="155"/>
                      <a:pt x="115" y="159"/>
                    </a:cubicBezTo>
                    <a:cubicBezTo>
                      <a:pt x="113" y="163"/>
                      <a:pt x="111" y="160"/>
                      <a:pt x="107" y="157"/>
                    </a:cubicBezTo>
                    <a:cubicBezTo>
                      <a:pt x="113" y="168"/>
                      <a:pt x="95" y="159"/>
                      <a:pt x="93" y="161"/>
                    </a:cubicBezTo>
                    <a:cubicBezTo>
                      <a:pt x="101" y="164"/>
                      <a:pt x="101" y="164"/>
                      <a:pt x="100" y="167"/>
                    </a:cubicBezTo>
                    <a:cubicBezTo>
                      <a:pt x="98" y="170"/>
                      <a:pt x="103" y="170"/>
                      <a:pt x="98" y="174"/>
                    </a:cubicBezTo>
                    <a:cubicBezTo>
                      <a:pt x="92" y="178"/>
                      <a:pt x="101" y="182"/>
                      <a:pt x="97" y="187"/>
                    </a:cubicBezTo>
                    <a:cubicBezTo>
                      <a:pt x="93" y="191"/>
                      <a:pt x="98" y="195"/>
                      <a:pt x="95" y="204"/>
                    </a:cubicBezTo>
                    <a:cubicBezTo>
                      <a:pt x="94" y="205"/>
                      <a:pt x="94" y="214"/>
                      <a:pt x="87" y="214"/>
                    </a:cubicBezTo>
                    <a:cubicBezTo>
                      <a:pt x="79" y="214"/>
                      <a:pt x="75" y="208"/>
                      <a:pt x="74" y="213"/>
                    </a:cubicBezTo>
                    <a:cubicBezTo>
                      <a:pt x="72" y="217"/>
                      <a:pt x="72" y="208"/>
                      <a:pt x="68" y="217"/>
                    </a:cubicBezTo>
                    <a:cubicBezTo>
                      <a:pt x="64" y="226"/>
                      <a:pt x="70" y="221"/>
                      <a:pt x="68" y="225"/>
                    </a:cubicBezTo>
                    <a:cubicBezTo>
                      <a:pt x="65" y="230"/>
                      <a:pt x="58" y="222"/>
                      <a:pt x="51" y="226"/>
                    </a:cubicBezTo>
                    <a:cubicBezTo>
                      <a:pt x="41" y="232"/>
                      <a:pt x="44" y="222"/>
                      <a:pt x="38" y="217"/>
                    </a:cubicBezTo>
                    <a:cubicBezTo>
                      <a:pt x="33" y="212"/>
                      <a:pt x="33" y="212"/>
                      <a:pt x="32" y="208"/>
                    </a:cubicBezTo>
                    <a:cubicBezTo>
                      <a:pt x="39" y="212"/>
                      <a:pt x="41" y="208"/>
                      <a:pt x="37" y="205"/>
                    </a:cubicBezTo>
                    <a:cubicBezTo>
                      <a:pt x="32" y="202"/>
                      <a:pt x="37" y="203"/>
                      <a:pt x="31" y="199"/>
                    </a:cubicBezTo>
                    <a:cubicBezTo>
                      <a:pt x="26" y="196"/>
                      <a:pt x="25" y="191"/>
                      <a:pt x="23" y="185"/>
                    </a:cubicBezTo>
                    <a:cubicBezTo>
                      <a:pt x="21" y="179"/>
                      <a:pt x="22" y="191"/>
                      <a:pt x="19" y="181"/>
                    </a:cubicBezTo>
                    <a:cubicBezTo>
                      <a:pt x="17" y="175"/>
                      <a:pt x="15" y="183"/>
                      <a:pt x="15" y="177"/>
                    </a:cubicBezTo>
                    <a:cubicBezTo>
                      <a:pt x="15" y="171"/>
                      <a:pt x="11" y="178"/>
                      <a:pt x="10" y="169"/>
                    </a:cubicBezTo>
                    <a:cubicBezTo>
                      <a:pt x="9" y="160"/>
                      <a:pt x="0" y="163"/>
                      <a:pt x="9" y="160"/>
                    </a:cubicBezTo>
                    <a:cubicBezTo>
                      <a:pt x="12" y="163"/>
                      <a:pt x="15" y="162"/>
                      <a:pt x="12" y="155"/>
                    </a:cubicBezTo>
                    <a:cubicBezTo>
                      <a:pt x="9" y="150"/>
                      <a:pt x="13" y="151"/>
                      <a:pt x="13" y="146"/>
                    </a:cubicBezTo>
                    <a:cubicBezTo>
                      <a:pt x="12" y="142"/>
                      <a:pt x="26" y="142"/>
                      <a:pt x="19" y="124"/>
                    </a:cubicBezTo>
                    <a:cubicBezTo>
                      <a:pt x="24" y="122"/>
                      <a:pt x="24" y="122"/>
                      <a:pt x="24" y="117"/>
                    </a:cubicBezTo>
                    <a:cubicBezTo>
                      <a:pt x="24" y="112"/>
                      <a:pt x="18" y="112"/>
                      <a:pt x="19" y="107"/>
                    </a:cubicBezTo>
                    <a:cubicBezTo>
                      <a:pt x="19" y="101"/>
                      <a:pt x="16" y="102"/>
                      <a:pt x="17" y="92"/>
                    </a:cubicBezTo>
                    <a:cubicBezTo>
                      <a:pt x="18" y="82"/>
                      <a:pt x="15" y="83"/>
                      <a:pt x="15" y="83"/>
                    </a:cubicBezTo>
                    <a:cubicBezTo>
                      <a:pt x="26" y="81"/>
                      <a:pt x="21" y="70"/>
                      <a:pt x="37" y="70"/>
                    </a:cubicBezTo>
                    <a:cubicBezTo>
                      <a:pt x="53" y="69"/>
                      <a:pt x="42" y="62"/>
                      <a:pt x="47" y="56"/>
                    </a:cubicBezTo>
                    <a:cubicBezTo>
                      <a:pt x="52" y="49"/>
                      <a:pt x="47" y="45"/>
                      <a:pt x="51" y="40"/>
                    </a:cubicBezTo>
                    <a:cubicBezTo>
                      <a:pt x="54" y="37"/>
                      <a:pt x="57" y="41"/>
                      <a:pt x="62" y="39"/>
                    </a:cubicBezTo>
                    <a:cubicBezTo>
                      <a:pt x="67" y="37"/>
                      <a:pt x="59" y="29"/>
                      <a:pt x="72" y="22"/>
                    </a:cubicBezTo>
                    <a:cubicBezTo>
                      <a:pt x="86" y="14"/>
                      <a:pt x="73" y="20"/>
                      <a:pt x="89" y="11"/>
                    </a:cubicBezTo>
                    <a:cubicBezTo>
                      <a:pt x="107" y="0"/>
                      <a:pt x="98" y="15"/>
                      <a:pt x="111" y="11"/>
                    </a:cubicBezTo>
                    <a:cubicBezTo>
                      <a:pt x="121" y="7"/>
                      <a:pt x="113" y="8"/>
                      <a:pt x="129" y="1"/>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grpSp>
            <p:nvGrpSpPr>
              <p:cNvPr id="29" name="Groupe 240"/>
              <p:cNvGrpSpPr/>
              <p:nvPr/>
            </p:nvGrpSpPr>
            <p:grpSpPr>
              <a:xfrm>
                <a:off x="3939660" y="703985"/>
                <a:ext cx="5625003" cy="4694978"/>
                <a:chOff x="3939660" y="703985"/>
                <a:chExt cx="5625003" cy="4694978"/>
              </a:xfrm>
            </p:grpSpPr>
            <p:sp>
              <p:nvSpPr>
                <p:cNvPr id="30" name="Freeform 142"/>
                <p:cNvSpPr>
                  <a:spLocks/>
                </p:cNvSpPr>
                <p:nvPr/>
              </p:nvSpPr>
              <p:spPr bwMode="auto">
                <a:xfrm>
                  <a:off x="4972639" y="1073812"/>
                  <a:ext cx="1118414" cy="1681841"/>
                </a:xfrm>
                <a:custGeom>
                  <a:avLst/>
                  <a:gdLst/>
                  <a:ahLst/>
                  <a:cxnLst>
                    <a:cxn ang="0">
                      <a:pos x="30" y="4"/>
                    </a:cxn>
                    <a:cxn ang="0">
                      <a:pos x="48" y="2"/>
                    </a:cxn>
                    <a:cxn ang="0">
                      <a:pos x="33" y="15"/>
                    </a:cxn>
                    <a:cxn ang="0">
                      <a:pos x="33" y="21"/>
                    </a:cxn>
                    <a:cxn ang="0">
                      <a:pos x="57" y="19"/>
                    </a:cxn>
                    <a:cxn ang="0">
                      <a:pos x="57" y="36"/>
                    </a:cxn>
                    <a:cxn ang="0">
                      <a:pos x="51" y="45"/>
                    </a:cxn>
                    <a:cxn ang="0">
                      <a:pos x="37" y="49"/>
                    </a:cxn>
                    <a:cxn ang="0">
                      <a:pos x="61" y="55"/>
                    </a:cxn>
                    <a:cxn ang="0">
                      <a:pos x="75" y="78"/>
                    </a:cxn>
                    <a:cxn ang="0">
                      <a:pos x="91" y="97"/>
                    </a:cxn>
                    <a:cxn ang="0">
                      <a:pos x="93" y="107"/>
                    </a:cxn>
                    <a:cxn ang="0">
                      <a:pos x="107" y="107"/>
                    </a:cxn>
                    <a:cxn ang="0">
                      <a:pos x="109" y="127"/>
                    </a:cxn>
                    <a:cxn ang="0">
                      <a:pos x="103" y="130"/>
                    </a:cxn>
                    <a:cxn ang="0">
                      <a:pos x="96" y="137"/>
                    </a:cxn>
                    <a:cxn ang="0">
                      <a:pos x="111" y="143"/>
                    </a:cxn>
                    <a:cxn ang="0">
                      <a:pos x="78" y="151"/>
                    </a:cxn>
                    <a:cxn ang="0">
                      <a:pos x="68" y="151"/>
                    </a:cxn>
                    <a:cxn ang="0">
                      <a:pos x="52" y="153"/>
                    </a:cxn>
                    <a:cxn ang="0">
                      <a:pos x="35" y="160"/>
                    </a:cxn>
                    <a:cxn ang="0">
                      <a:pos x="19" y="158"/>
                    </a:cxn>
                    <a:cxn ang="0">
                      <a:pos x="6" y="162"/>
                    </a:cxn>
                    <a:cxn ang="0">
                      <a:pos x="20" y="150"/>
                    </a:cxn>
                    <a:cxn ang="0">
                      <a:pos x="37" y="141"/>
                    </a:cxn>
                    <a:cxn ang="0">
                      <a:pos x="54" y="132"/>
                    </a:cxn>
                    <a:cxn ang="0">
                      <a:pos x="32" y="134"/>
                    </a:cxn>
                    <a:cxn ang="0">
                      <a:pos x="26" y="131"/>
                    </a:cxn>
                    <a:cxn ang="0">
                      <a:pos x="12" y="131"/>
                    </a:cxn>
                    <a:cxn ang="0">
                      <a:pos x="30" y="117"/>
                    </a:cxn>
                    <a:cxn ang="0">
                      <a:pos x="24" y="111"/>
                    </a:cxn>
                    <a:cxn ang="0">
                      <a:pos x="28" y="104"/>
                    </a:cxn>
                    <a:cxn ang="0">
                      <a:pos x="34" y="101"/>
                    </a:cxn>
                    <a:cxn ang="0">
                      <a:pos x="45" y="100"/>
                    </a:cxn>
                    <a:cxn ang="0">
                      <a:pos x="49" y="94"/>
                    </a:cxn>
                    <a:cxn ang="0">
                      <a:pos x="44" y="84"/>
                    </a:cxn>
                    <a:cxn ang="0">
                      <a:pos x="46" y="71"/>
                    </a:cxn>
                    <a:cxn ang="0">
                      <a:pos x="31" y="74"/>
                    </a:cxn>
                    <a:cxn ang="0">
                      <a:pos x="20" y="76"/>
                    </a:cxn>
                    <a:cxn ang="0">
                      <a:pos x="20" y="66"/>
                    </a:cxn>
                    <a:cxn ang="0">
                      <a:pos x="27" y="52"/>
                    </a:cxn>
                    <a:cxn ang="0">
                      <a:pos x="15" y="54"/>
                    </a:cxn>
                    <a:cxn ang="0">
                      <a:pos x="12" y="52"/>
                    </a:cxn>
                    <a:cxn ang="0">
                      <a:pos x="15" y="39"/>
                    </a:cxn>
                    <a:cxn ang="0">
                      <a:pos x="13" y="31"/>
                    </a:cxn>
                    <a:cxn ang="0">
                      <a:pos x="14" y="20"/>
                    </a:cxn>
                    <a:cxn ang="0">
                      <a:pos x="22" y="16"/>
                    </a:cxn>
                    <a:cxn ang="0">
                      <a:pos x="23" y="5"/>
                    </a:cxn>
                  </a:cxnLst>
                  <a:rect l="0" t="0" r="r" b="b"/>
                  <a:pathLst>
                    <a:path w="120" h="165">
                      <a:moveTo>
                        <a:pt x="24" y="1"/>
                      </a:moveTo>
                      <a:cubicBezTo>
                        <a:pt x="26" y="0"/>
                        <a:pt x="29" y="1"/>
                        <a:pt x="28" y="3"/>
                      </a:cubicBezTo>
                      <a:cubicBezTo>
                        <a:pt x="27" y="5"/>
                        <a:pt x="33" y="0"/>
                        <a:pt x="30" y="4"/>
                      </a:cubicBezTo>
                      <a:cubicBezTo>
                        <a:pt x="30" y="4"/>
                        <a:pt x="33" y="2"/>
                        <a:pt x="36" y="2"/>
                      </a:cubicBezTo>
                      <a:cubicBezTo>
                        <a:pt x="38" y="2"/>
                        <a:pt x="43" y="2"/>
                        <a:pt x="44" y="1"/>
                      </a:cubicBezTo>
                      <a:cubicBezTo>
                        <a:pt x="45" y="1"/>
                        <a:pt x="50" y="0"/>
                        <a:pt x="48" y="2"/>
                      </a:cubicBezTo>
                      <a:cubicBezTo>
                        <a:pt x="46" y="4"/>
                        <a:pt x="50" y="5"/>
                        <a:pt x="46" y="7"/>
                      </a:cubicBezTo>
                      <a:cubicBezTo>
                        <a:pt x="42" y="9"/>
                        <a:pt x="39" y="12"/>
                        <a:pt x="37" y="13"/>
                      </a:cubicBezTo>
                      <a:cubicBezTo>
                        <a:pt x="35" y="14"/>
                        <a:pt x="34" y="16"/>
                        <a:pt x="33" y="15"/>
                      </a:cubicBezTo>
                      <a:cubicBezTo>
                        <a:pt x="35" y="16"/>
                        <a:pt x="38" y="16"/>
                        <a:pt x="37" y="18"/>
                      </a:cubicBezTo>
                      <a:cubicBezTo>
                        <a:pt x="36" y="19"/>
                        <a:pt x="36" y="19"/>
                        <a:pt x="34" y="19"/>
                      </a:cubicBezTo>
                      <a:cubicBezTo>
                        <a:pt x="32" y="19"/>
                        <a:pt x="35" y="20"/>
                        <a:pt x="33" y="21"/>
                      </a:cubicBezTo>
                      <a:cubicBezTo>
                        <a:pt x="32" y="22"/>
                        <a:pt x="34" y="21"/>
                        <a:pt x="37" y="21"/>
                      </a:cubicBezTo>
                      <a:cubicBezTo>
                        <a:pt x="40" y="20"/>
                        <a:pt x="43" y="18"/>
                        <a:pt x="48" y="19"/>
                      </a:cubicBezTo>
                      <a:cubicBezTo>
                        <a:pt x="53" y="21"/>
                        <a:pt x="52" y="19"/>
                        <a:pt x="57" y="19"/>
                      </a:cubicBezTo>
                      <a:cubicBezTo>
                        <a:pt x="61" y="20"/>
                        <a:pt x="63" y="18"/>
                        <a:pt x="64" y="23"/>
                      </a:cubicBezTo>
                      <a:cubicBezTo>
                        <a:pt x="65" y="26"/>
                        <a:pt x="60" y="26"/>
                        <a:pt x="61" y="29"/>
                      </a:cubicBezTo>
                      <a:cubicBezTo>
                        <a:pt x="61" y="32"/>
                        <a:pt x="59" y="33"/>
                        <a:pt x="57" y="36"/>
                      </a:cubicBezTo>
                      <a:cubicBezTo>
                        <a:pt x="55" y="40"/>
                        <a:pt x="54" y="42"/>
                        <a:pt x="50" y="42"/>
                      </a:cubicBezTo>
                      <a:cubicBezTo>
                        <a:pt x="45" y="42"/>
                        <a:pt x="44" y="44"/>
                        <a:pt x="44" y="44"/>
                      </a:cubicBezTo>
                      <a:cubicBezTo>
                        <a:pt x="44" y="44"/>
                        <a:pt x="49" y="42"/>
                        <a:pt x="51" y="45"/>
                      </a:cubicBezTo>
                      <a:cubicBezTo>
                        <a:pt x="52" y="47"/>
                        <a:pt x="54" y="46"/>
                        <a:pt x="51" y="47"/>
                      </a:cubicBezTo>
                      <a:cubicBezTo>
                        <a:pt x="48" y="49"/>
                        <a:pt x="48" y="46"/>
                        <a:pt x="46" y="49"/>
                      </a:cubicBezTo>
                      <a:cubicBezTo>
                        <a:pt x="43" y="51"/>
                        <a:pt x="38" y="50"/>
                        <a:pt x="37" y="49"/>
                      </a:cubicBezTo>
                      <a:cubicBezTo>
                        <a:pt x="36" y="49"/>
                        <a:pt x="37" y="52"/>
                        <a:pt x="45" y="51"/>
                      </a:cubicBezTo>
                      <a:cubicBezTo>
                        <a:pt x="53" y="51"/>
                        <a:pt x="49" y="48"/>
                        <a:pt x="55" y="52"/>
                      </a:cubicBezTo>
                      <a:cubicBezTo>
                        <a:pt x="61" y="55"/>
                        <a:pt x="58" y="51"/>
                        <a:pt x="61" y="55"/>
                      </a:cubicBezTo>
                      <a:cubicBezTo>
                        <a:pt x="64" y="60"/>
                        <a:pt x="65" y="57"/>
                        <a:pt x="67" y="63"/>
                      </a:cubicBezTo>
                      <a:cubicBezTo>
                        <a:pt x="68" y="69"/>
                        <a:pt x="70" y="69"/>
                        <a:pt x="70" y="74"/>
                      </a:cubicBezTo>
                      <a:cubicBezTo>
                        <a:pt x="71" y="77"/>
                        <a:pt x="72" y="78"/>
                        <a:pt x="75" y="78"/>
                      </a:cubicBezTo>
                      <a:cubicBezTo>
                        <a:pt x="82" y="78"/>
                        <a:pt x="84" y="85"/>
                        <a:pt x="86" y="86"/>
                      </a:cubicBezTo>
                      <a:cubicBezTo>
                        <a:pt x="93" y="88"/>
                        <a:pt x="84" y="86"/>
                        <a:pt x="87" y="89"/>
                      </a:cubicBezTo>
                      <a:cubicBezTo>
                        <a:pt x="90" y="93"/>
                        <a:pt x="92" y="96"/>
                        <a:pt x="91" y="97"/>
                      </a:cubicBezTo>
                      <a:cubicBezTo>
                        <a:pt x="90" y="97"/>
                        <a:pt x="87" y="94"/>
                        <a:pt x="84" y="94"/>
                      </a:cubicBezTo>
                      <a:cubicBezTo>
                        <a:pt x="88" y="96"/>
                        <a:pt x="88" y="97"/>
                        <a:pt x="92" y="99"/>
                      </a:cubicBezTo>
                      <a:cubicBezTo>
                        <a:pt x="96" y="100"/>
                        <a:pt x="96" y="105"/>
                        <a:pt x="93" y="107"/>
                      </a:cubicBezTo>
                      <a:cubicBezTo>
                        <a:pt x="90" y="110"/>
                        <a:pt x="90" y="108"/>
                        <a:pt x="92" y="111"/>
                      </a:cubicBezTo>
                      <a:cubicBezTo>
                        <a:pt x="95" y="113"/>
                        <a:pt x="96" y="114"/>
                        <a:pt x="98" y="110"/>
                      </a:cubicBezTo>
                      <a:cubicBezTo>
                        <a:pt x="100" y="106"/>
                        <a:pt x="104" y="106"/>
                        <a:pt x="107" y="107"/>
                      </a:cubicBezTo>
                      <a:cubicBezTo>
                        <a:pt x="111" y="108"/>
                        <a:pt x="120" y="113"/>
                        <a:pt x="116" y="119"/>
                      </a:cubicBezTo>
                      <a:cubicBezTo>
                        <a:pt x="112" y="125"/>
                        <a:pt x="117" y="122"/>
                        <a:pt x="114" y="124"/>
                      </a:cubicBezTo>
                      <a:cubicBezTo>
                        <a:pt x="110" y="127"/>
                        <a:pt x="109" y="127"/>
                        <a:pt x="109" y="127"/>
                      </a:cubicBezTo>
                      <a:cubicBezTo>
                        <a:pt x="109" y="127"/>
                        <a:pt x="112" y="128"/>
                        <a:pt x="109" y="130"/>
                      </a:cubicBezTo>
                      <a:cubicBezTo>
                        <a:pt x="107" y="131"/>
                        <a:pt x="105" y="129"/>
                        <a:pt x="105" y="129"/>
                      </a:cubicBezTo>
                      <a:cubicBezTo>
                        <a:pt x="105" y="129"/>
                        <a:pt x="106" y="129"/>
                        <a:pt x="103" y="130"/>
                      </a:cubicBezTo>
                      <a:cubicBezTo>
                        <a:pt x="101" y="131"/>
                        <a:pt x="108" y="131"/>
                        <a:pt x="105" y="134"/>
                      </a:cubicBezTo>
                      <a:cubicBezTo>
                        <a:pt x="102" y="136"/>
                        <a:pt x="100" y="136"/>
                        <a:pt x="99" y="135"/>
                      </a:cubicBezTo>
                      <a:cubicBezTo>
                        <a:pt x="97" y="134"/>
                        <a:pt x="100" y="137"/>
                        <a:pt x="96" y="137"/>
                      </a:cubicBezTo>
                      <a:cubicBezTo>
                        <a:pt x="98" y="137"/>
                        <a:pt x="101" y="138"/>
                        <a:pt x="105" y="139"/>
                      </a:cubicBezTo>
                      <a:cubicBezTo>
                        <a:pt x="109" y="139"/>
                        <a:pt x="114" y="136"/>
                        <a:pt x="114" y="138"/>
                      </a:cubicBezTo>
                      <a:cubicBezTo>
                        <a:pt x="113" y="140"/>
                        <a:pt x="115" y="142"/>
                        <a:pt x="111" y="143"/>
                      </a:cubicBezTo>
                      <a:cubicBezTo>
                        <a:pt x="106" y="145"/>
                        <a:pt x="107" y="148"/>
                        <a:pt x="103" y="147"/>
                      </a:cubicBezTo>
                      <a:cubicBezTo>
                        <a:pt x="100" y="145"/>
                        <a:pt x="100" y="152"/>
                        <a:pt x="92" y="149"/>
                      </a:cubicBezTo>
                      <a:cubicBezTo>
                        <a:pt x="84" y="147"/>
                        <a:pt x="77" y="153"/>
                        <a:pt x="78" y="151"/>
                      </a:cubicBezTo>
                      <a:cubicBezTo>
                        <a:pt x="78" y="149"/>
                        <a:pt x="74" y="152"/>
                        <a:pt x="72" y="149"/>
                      </a:cubicBezTo>
                      <a:cubicBezTo>
                        <a:pt x="70" y="147"/>
                        <a:pt x="68" y="145"/>
                        <a:pt x="70" y="148"/>
                      </a:cubicBezTo>
                      <a:cubicBezTo>
                        <a:pt x="71" y="150"/>
                        <a:pt x="70" y="151"/>
                        <a:pt x="68" y="151"/>
                      </a:cubicBezTo>
                      <a:cubicBezTo>
                        <a:pt x="65" y="151"/>
                        <a:pt x="59" y="150"/>
                        <a:pt x="62" y="151"/>
                      </a:cubicBezTo>
                      <a:cubicBezTo>
                        <a:pt x="64" y="153"/>
                        <a:pt x="61" y="155"/>
                        <a:pt x="58" y="154"/>
                      </a:cubicBezTo>
                      <a:cubicBezTo>
                        <a:pt x="54" y="153"/>
                        <a:pt x="54" y="155"/>
                        <a:pt x="52" y="153"/>
                      </a:cubicBezTo>
                      <a:cubicBezTo>
                        <a:pt x="50" y="151"/>
                        <a:pt x="47" y="150"/>
                        <a:pt x="44" y="151"/>
                      </a:cubicBezTo>
                      <a:cubicBezTo>
                        <a:pt x="41" y="152"/>
                        <a:pt x="38" y="151"/>
                        <a:pt x="38" y="153"/>
                      </a:cubicBezTo>
                      <a:cubicBezTo>
                        <a:pt x="37" y="155"/>
                        <a:pt x="37" y="159"/>
                        <a:pt x="35" y="160"/>
                      </a:cubicBezTo>
                      <a:cubicBezTo>
                        <a:pt x="33" y="160"/>
                        <a:pt x="30" y="160"/>
                        <a:pt x="30" y="159"/>
                      </a:cubicBezTo>
                      <a:cubicBezTo>
                        <a:pt x="30" y="157"/>
                        <a:pt x="24" y="158"/>
                        <a:pt x="26" y="157"/>
                      </a:cubicBezTo>
                      <a:cubicBezTo>
                        <a:pt x="27" y="155"/>
                        <a:pt x="19" y="160"/>
                        <a:pt x="19" y="158"/>
                      </a:cubicBezTo>
                      <a:cubicBezTo>
                        <a:pt x="18" y="156"/>
                        <a:pt x="18" y="160"/>
                        <a:pt x="14" y="160"/>
                      </a:cubicBezTo>
                      <a:cubicBezTo>
                        <a:pt x="10" y="160"/>
                        <a:pt x="14" y="163"/>
                        <a:pt x="12" y="164"/>
                      </a:cubicBezTo>
                      <a:cubicBezTo>
                        <a:pt x="9" y="165"/>
                        <a:pt x="9" y="161"/>
                        <a:pt x="6" y="162"/>
                      </a:cubicBezTo>
                      <a:cubicBezTo>
                        <a:pt x="2" y="163"/>
                        <a:pt x="0" y="160"/>
                        <a:pt x="4" y="160"/>
                      </a:cubicBezTo>
                      <a:cubicBezTo>
                        <a:pt x="8" y="159"/>
                        <a:pt x="10" y="158"/>
                        <a:pt x="13" y="155"/>
                      </a:cubicBezTo>
                      <a:cubicBezTo>
                        <a:pt x="16" y="152"/>
                        <a:pt x="17" y="152"/>
                        <a:pt x="20" y="150"/>
                      </a:cubicBezTo>
                      <a:cubicBezTo>
                        <a:pt x="24" y="148"/>
                        <a:pt x="19" y="144"/>
                        <a:pt x="23" y="145"/>
                      </a:cubicBezTo>
                      <a:cubicBezTo>
                        <a:pt x="27" y="146"/>
                        <a:pt x="25" y="142"/>
                        <a:pt x="27" y="141"/>
                      </a:cubicBezTo>
                      <a:cubicBezTo>
                        <a:pt x="35" y="139"/>
                        <a:pt x="34" y="141"/>
                        <a:pt x="37" y="141"/>
                      </a:cubicBezTo>
                      <a:cubicBezTo>
                        <a:pt x="39" y="142"/>
                        <a:pt x="45" y="142"/>
                        <a:pt x="45" y="140"/>
                      </a:cubicBezTo>
                      <a:cubicBezTo>
                        <a:pt x="45" y="139"/>
                        <a:pt x="48" y="136"/>
                        <a:pt x="50" y="137"/>
                      </a:cubicBezTo>
                      <a:cubicBezTo>
                        <a:pt x="51" y="137"/>
                        <a:pt x="50" y="134"/>
                        <a:pt x="54" y="132"/>
                      </a:cubicBezTo>
                      <a:cubicBezTo>
                        <a:pt x="48" y="134"/>
                        <a:pt x="50" y="135"/>
                        <a:pt x="46" y="135"/>
                      </a:cubicBezTo>
                      <a:cubicBezTo>
                        <a:pt x="42" y="135"/>
                        <a:pt x="44" y="138"/>
                        <a:pt x="39" y="138"/>
                      </a:cubicBezTo>
                      <a:cubicBezTo>
                        <a:pt x="35" y="138"/>
                        <a:pt x="32" y="134"/>
                        <a:pt x="32" y="134"/>
                      </a:cubicBezTo>
                      <a:cubicBezTo>
                        <a:pt x="32" y="134"/>
                        <a:pt x="30" y="134"/>
                        <a:pt x="28" y="135"/>
                      </a:cubicBezTo>
                      <a:cubicBezTo>
                        <a:pt x="26" y="135"/>
                        <a:pt x="24" y="133"/>
                        <a:pt x="26" y="133"/>
                      </a:cubicBezTo>
                      <a:cubicBezTo>
                        <a:pt x="28" y="133"/>
                        <a:pt x="28" y="133"/>
                        <a:pt x="26" y="131"/>
                      </a:cubicBezTo>
                      <a:cubicBezTo>
                        <a:pt x="24" y="130"/>
                        <a:pt x="24" y="131"/>
                        <a:pt x="22" y="131"/>
                      </a:cubicBezTo>
                      <a:cubicBezTo>
                        <a:pt x="19" y="131"/>
                        <a:pt x="15" y="134"/>
                        <a:pt x="16" y="133"/>
                      </a:cubicBezTo>
                      <a:cubicBezTo>
                        <a:pt x="17" y="131"/>
                        <a:pt x="10" y="134"/>
                        <a:pt x="12" y="131"/>
                      </a:cubicBezTo>
                      <a:cubicBezTo>
                        <a:pt x="13" y="129"/>
                        <a:pt x="9" y="127"/>
                        <a:pt x="12" y="126"/>
                      </a:cubicBezTo>
                      <a:cubicBezTo>
                        <a:pt x="16" y="126"/>
                        <a:pt x="18" y="124"/>
                        <a:pt x="21" y="124"/>
                      </a:cubicBezTo>
                      <a:cubicBezTo>
                        <a:pt x="24" y="123"/>
                        <a:pt x="29" y="121"/>
                        <a:pt x="30" y="117"/>
                      </a:cubicBezTo>
                      <a:cubicBezTo>
                        <a:pt x="31" y="115"/>
                        <a:pt x="27" y="116"/>
                        <a:pt x="31" y="113"/>
                      </a:cubicBezTo>
                      <a:cubicBezTo>
                        <a:pt x="34" y="111"/>
                        <a:pt x="25" y="114"/>
                        <a:pt x="30" y="109"/>
                      </a:cubicBezTo>
                      <a:cubicBezTo>
                        <a:pt x="27" y="109"/>
                        <a:pt x="25" y="109"/>
                        <a:pt x="24" y="111"/>
                      </a:cubicBezTo>
                      <a:cubicBezTo>
                        <a:pt x="23" y="114"/>
                        <a:pt x="22" y="111"/>
                        <a:pt x="20" y="111"/>
                      </a:cubicBezTo>
                      <a:cubicBezTo>
                        <a:pt x="18" y="112"/>
                        <a:pt x="20" y="109"/>
                        <a:pt x="23" y="108"/>
                      </a:cubicBezTo>
                      <a:cubicBezTo>
                        <a:pt x="27" y="108"/>
                        <a:pt x="25" y="106"/>
                        <a:pt x="28" y="104"/>
                      </a:cubicBezTo>
                      <a:cubicBezTo>
                        <a:pt x="31" y="102"/>
                        <a:pt x="17" y="104"/>
                        <a:pt x="23" y="100"/>
                      </a:cubicBezTo>
                      <a:cubicBezTo>
                        <a:pt x="30" y="97"/>
                        <a:pt x="31" y="102"/>
                        <a:pt x="29" y="103"/>
                      </a:cubicBezTo>
                      <a:cubicBezTo>
                        <a:pt x="28" y="104"/>
                        <a:pt x="31" y="102"/>
                        <a:pt x="34" y="101"/>
                      </a:cubicBezTo>
                      <a:cubicBezTo>
                        <a:pt x="38" y="100"/>
                        <a:pt x="37" y="102"/>
                        <a:pt x="40" y="101"/>
                      </a:cubicBezTo>
                      <a:cubicBezTo>
                        <a:pt x="44" y="100"/>
                        <a:pt x="45" y="104"/>
                        <a:pt x="45" y="104"/>
                      </a:cubicBezTo>
                      <a:cubicBezTo>
                        <a:pt x="45" y="104"/>
                        <a:pt x="43" y="100"/>
                        <a:pt x="45" y="100"/>
                      </a:cubicBezTo>
                      <a:cubicBezTo>
                        <a:pt x="47" y="99"/>
                        <a:pt x="49" y="105"/>
                        <a:pt x="51" y="101"/>
                      </a:cubicBezTo>
                      <a:cubicBezTo>
                        <a:pt x="48" y="101"/>
                        <a:pt x="46" y="99"/>
                        <a:pt x="45" y="98"/>
                      </a:cubicBezTo>
                      <a:cubicBezTo>
                        <a:pt x="46" y="95"/>
                        <a:pt x="49" y="94"/>
                        <a:pt x="49" y="94"/>
                      </a:cubicBezTo>
                      <a:cubicBezTo>
                        <a:pt x="49" y="94"/>
                        <a:pt x="44" y="95"/>
                        <a:pt x="46" y="91"/>
                      </a:cubicBezTo>
                      <a:cubicBezTo>
                        <a:pt x="49" y="87"/>
                        <a:pt x="52" y="84"/>
                        <a:pt x="48" y="86"/>
                      </a:cubicBezTo>
                      <a:cubicBezTo>
                        <a:pt x="44" y="87"/>
                        <a:pt x="45" y="81"/>
                        <a:pt x="44" y="84"/>
                      </a:cubicBezTo>
                      <a:cubicBezTo>
                        <a:pt x="43" y="87"/>
                        <a:pt x="45" y="90"/>
                        <a:pt x="41" y="84"/>
                      </a:cubicBezTo>
                      <a:cubicBezTo>
                        <a:pt x="37" y="78"/>
                        <a:pt x="38" y="77"/>
                        <a:pt x="40" y="74"/>
                      </a:cubicBezTo>
                      <a:cubicBezTo>
                        <a:pt x="43" y="72"/>
                        <a:pt x="46" y="71"/>
                        <a:pt x="46" y="71"/>
                      </a:cubicBezTo>
                      <a:cubicBezTo>
                        <a:pt x="46" y="71"/>
                        <a:pt x="40" y="72"/>
                        <a:pt x="39" y="70"/>
                      </a:cubicBezTo>
                      <a:cubicBezTo>
                        <a:pt x="38" y="69"/>
                        <a:pt x="38" y="74"/>
                        <a:pt x="37" y="72"/>
                      </a:cubicBezTo>
                      <a:cubicBezTo>
                        <a:pt x="35" y="70"/>
                        <a:pt x="33" y="76"/>
                        <a:pt x="31" y="74"/>
                      </a:cubicBezTo>
                      <a:cubicBezTo>
                        <a:pt x="27" y="68"/>
                        <a:pt x="27" y="77"/>
                        <a:pt x="25" y="75"/>
                      </a:cubicBezTo>
                      <a:cubicBezTo>
                        <a:pt x="23" y="72"/>
                        <a:pt x="22" y="71"/>
                        <a:pt x="20" y="72"/>
                      </a:cubicBezTo>
                      <a:cubicBezTo>
                        <a:pt x="20" y="72"/>
                        <a:pt x="20" y="76"/>
                        <a:pt x="20" y="76"/>
                      </a:cubicBezTo>
                      <a:cubicBezTo>
                        <a:pt x="19" y="74"/>
                        <a:pt x="16" y="70"/>
                        <a:pt x="16" y="70"/>
                      </a:cubicBezTo>
                      <a:cubicBezTo>
                        <a:pt x="17" y="69"/>
                        <a:pt x="18" y="72"/>
                        <a:pt x="19" y="71"/>
                      </a:cubicBezTo>
                      <a:cubicBezTo>
                        <a:pt x="20" y="70"/>
                        <a:pt x="18" y="69"/>
                        <a:pt x="20" y="66"/>
                      </a:cubicBezTo>
                      <a:cubicBezTo>
                        <a:pt x="22" y="63"/>
                        <a:pt x="22" y="62"/>
                        <a:pt x="24" y="61"/>
                      </a:cubicBezTo>
                      <a:cubicBezTo>
                        <a:pt x="27" y="59"/>
                        <a:pt x="20" y="57"/>
                        <a:pt x="21" y="54"/>
                      </a:cubicBezTo>
                      <a:cubicBezTo>
                        <a:pt x="22" y="51"/>
                        <a:pt x="27" y="52"/>
                        <a:pt x="27" y="52"/>
                      </a:cubicBezTo>
                      <a:cubicBezTo>
                        <a:pt x="27" y="52"/>
                        <a:pt x="20" y="52"/>
                        <a:pt x="23" y="47"/>
                      </a:cubicBezTo>
                      <a:cubicBezTo>
                        <a:pt x="21" y="51"/>
                        <a:pt x="17" y="56"/>
                        <a:pt x="15" y="51"/>
                      </a:cubicBezTo>
                      <a:cubicBezTo>
                        <a:pt x="15" y="49"/>
                        <a:pt x="15" y="52"/>
                        <a:pt x="15" y="54"/>
                      </a:cubicBezTo>
                      <a:cubicBezTo>
                        <a:pt x="16" y="55"/>
                        <a:pt x="12" y="58"/>
                        <a:pt x="12" y="61"/>
                      </a:cubicBezTo>
                      <a:cubicBezTo>
                        <a:pt x="11" y="64"/>
                        <a:pt x="8" y="64"/>
                        <a:pt x="10" y="60"/>
                      </a:cubicBezTo>
                      <a:cubicBezTo>
                        <a:pt x="11" y="55"/>
                        <a:pt x="13" y="54"/>
                        <a:pt x="12" y="52"/>
                      </a:cubicBezTo>
                      <a:cubicBezTo>
                        <a:pt x="10" y="50"/>
                        <a:pt x="12" y="51"/>
                        <a:pt x="13" y="48"/>
                      </a:cubicBezTo>
                      <a:cubicBezTo>
                        <a:pt x="14" y="45"/>
                        <a:pt x="12" y="41"/>
                        <a:pt x="16" y="41"/>
                      </a:cubicBezTo>
                      <a:cubicBezTo>
                        <a:pt x="24" y="42"/>
                        <a:pt x="11" y="43"/>
                        <a:pt x="15" y="39"/>
                      </a:cubicBezTo>
                      <a:cubicBezTo>
                        <a:pt x="19" y="36"/>
                        <a:pt x="9" y="41"/>
                        <a:pt x="12" y="37"/>
                      </a:cubicBezTo>
                      <a:cubicBezTo>
                        <a:pt x="15" y="34"/>
                        <a:pt x="2" y="38"/>
                        <a:pt x="6" y="36"/>
                      </a:cubicBezTo>
                      <a:cubicBezTo>
                        <a:pt x="11" y="33"/>
                        <a:pt x="11" y="31"/>
                        <a:pt x="13" y="31"/>
                      </a:cubicBezTo>
                      <a:cubicBezTo>
                        <a:pt x="15" y="31"/>
                        <a:pt x="11" y="29"/>
                        <a:pt x="16" y="29"/>
                      </a:cubicBezTo>
                      <a:cubicBezTo>
                        <a:pt x="21" y="29"/>
                        <a:pt x="10" y="27"/>
                        <a:pt x="14" y="25"/>
                      </a:cubicBezTo>
                      <a:cubicBezTo>
                        <a:pt x="17" y="23"/>
                        <a:pt x="12" y="21"/>
                        <a:pt x="14" y="20"/>
                      </a:cubicBezTo>
                      <a:cubicBezTo>
                        <a:pt x="16" y="19"/>
                        <a:pt x="9" y="16"/>
                        <a:pt x="12" y="16"/>
                      </a:cubicBezTo>
                      <a:cubicBezTo>
                        <a:pt x="16" y="15"/>
                        <a:pt x="17" y="12"/>
                        <a:pt x="18" y="14"/>
                      </a:cubicBezTo>
                      <a:cubicBezTo>
                        <a:pt x="20" y="16"/>
                        <a:pt x="22" y="16"/>
                        <a:pt x="22" y="16"/>
                      </a:cubicBezTo>
                      <a:cubicBezTo>
                        <a:pt x="22" y="16"/>
                        <a:pt x="15" y="11"/>
                        <a:pt x="17" y="11"/>
                      </a:cubicBezTo>
                      <a:cubicBezTo>
                        <a:pt x="20" y="11"/>
                        <a:pt x="16" y="8"/>
                        <a:pt x="19" y="8"/>
                      </a:cubicBezTo>
                      <a:cubicBezTo>
                        <a:pt x="22" y="8"/>
                        <a:pt x="20" y="5"/>
                        <a:pt x="23" y="5"/>
                      </a:cubicBezTo>
                      <a:cubicBezTo>
                        <a:pt x="25" y="5"/>
                        <a:pt x="19" y="3"/>
                        <a:pt x="24" y="1"/>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1" name="Freeform 143"/>
                <p:cNvSpPr>
                  <a:spLocks/>
                </p:cNvSpPr>
                <p:nvPr/>
              </p:nvSpPr>
              <p:spPr bwMode="auto">
                <a:xfrm>
                  <a:off x="4765300" y="1848833"/>
                  <a:ext cx="349503" cy="252276"/>
                </a:xfrm>
                <a:custGeom>
                  <a:avLst/>
                  <a:gdLst/>
                  <a:ahLst/>
                  <a:cxnLst>
                    <a:cxn ang="0">
                      <a:pos x="28" y="25"/>
                    </a:cxn>
                    <a:cxn ang="0">
                      <a:pos x="31" y="23"/>
                    </a:cxn>
                    <a:cxn ang="0">
                      <a:pos x="33" y="21"/>
                    </a:cxn>
                    <a:cxn ang="0">
                      <a:pos x="37" y="19"/>
                    </a:cxn>
                    <a:cxn ang="0">
                      <a:pos x="37" y="14"/>
                    </a:cxn>
                    <a:cxn ang="0">
                      <a:pos x="34" y="13"/>
                    </a:cxn>
                    <a:cxn ang="0">
                      <a:pos x="31" y="14"/>
                    </a:cxn>
                    <a:cxn ang="0">
                      <a:pos x="33" y="12"/>
                    </a:cxn>
                    <a:cxn ang="0">
                      <a:pos x="34" y="9"/>
                    </a:cxn>
                    <a:cxn ang="0">
                      <a:pos x="32" y="7"/>
                    </a:cxn>
                    <a:cxn ang="0">
                      <a:pos x="31" y="5"/>
                    </a:cxn>
                    <a:cxn ang="0">
                      <a:pos x="29" y="2"/>
                    </a:cxn>
                    <a:cxn ang="0">
                      <a:pos x="23" y="1"/>
                    </a:cxn>
                    <a:cxn ang="0">
                      <a:pos x="17" y="3"/>
                    </a:cxn>
                    <a:cxn ang="0">
                      <a:pos x="12" y="4"/>
                    </a:cxn>
                    <a:cxn ang="0">
                      <a:pos x="8" y="6"/>
                    </a:cxn>
                    <a:cxn ang="0">
                      <a:pos x="4" y="11"/>
                    </a:cxn>
                    <a:cxn ang="0">
                      <a:pos x="3" y="16"/>
                    </a:cxn>
                    <a:cxn ang="0">
                      <a:pos x="12" y="18"/>
                    </a:cxn>
                    <a:cxn ang="0">
                      <a:pos x="17" y="19"/>
                    </a:cxn>
                    <a:cxn ang="0">
                      <a:pos x="20" y="22"/>
                    </a:cxn>
                    <a:cxn ang="0">
                      <a:pos x="28" y="25"/>
                    </a:cxn>
                  </a:cxnLst>
                  <a:rect l="0" t="0" r="r" b="b"/>
                  <a:pathLst>
                    <a:path w="38" h="25">
                      <a:moveTo>
                        <a:pt x="28" y="25"/>
                      </a:moveTo>
                      <a:cubicBezTo>
                        <a:pt x="29" y="25"/>
                        <a:pt x="31" y="24"/>
                        <a:pt x="31" y="23"/>
                      </a:cubicBezTo>
                      <a:cubicBezTo>
                        <a:pt x="31" y="21"/>
                        <a:pt x="32" y="20"/>
                        <a:pt x="33" y="21"/>
                      </a:cubicBezTo>
                      <a:cubicBezTo>
                        <a:pt x="35" y="22"/>
                        <a:pt x="36" y="20"/>
                        <a:pt x="37" y="19"/>
                      </a:cubicBezTo>
                      <a:cubicBezTo>
                        <a:pt x="38" y="17"/>
                        <a:pt x="38" y="16"/>
                        <a:pt x="37" y="14"/>
                      </a:cubicBezTo>
                      <a:cubicBezTo>
                        <a:pt x="37" y="12"/>
                        <a:pt x="36" y="13"/>
                        <a:pt x="34" y="13"/>
                      </a:cubicBezTo>
                      <a:cubicBezTo>
                        <a:pt x="32" y="13"/>
                        <a:pt x="31" y="14"/>
                        <a:pt x="31" y="14"/>
                      </a:cubicBezTo>
                      <a:cubicBezTo>
                        <a:pt x="31" y="14"/>
                        <a:pt x="32" y="12"/>
                        <a:pt x="33" y="12"/>
                      </a:cubicBezTo>
                      <a:cubicBezTo>
                        <a:pt x="35" y="11"/>
                        <a:pt x="36" y="10"/>
                        <a:pt x="34" y="9"/>
                      </a:cubicBezTo>
                      <a:cubicBezTo>
                        <a:pt x="33" y="9"/>
                        <a:pt x="33" y="8"/>
                        <a:pt x="32" y="7"/>
                      </a:cubicBezTo>
                      <a:cubicBezTo>
                        <a:pt x="31" y="6"/>
                        <a:pt x="32" y="5"/>
                        <a:pt x="31" y="5"/>
                      </a:cubicBezTo>
                      <a:cubicBezTo>
                        <a:pt x="30" y="4"/>
                        <a:pt x="30" y="2"/>
                        <a:pt x="29" y="2"/>
                      </a:cubicBezTo>
                      <a:cubicBezTo>
                        <a:pt x="28" y="2"/>
                        <a:pt x="26" y="0"/>
                        <a:pt x="23" y="1"/>
                      </a:cubicBezTo>
                      <a:cubicBezTo>
                        <a:pt x="21" y="2"/>
                        <a:pt x="19" y="2"/>
                        <a:pt x="17" y="3"/>
                      </a:cubicBezTo>
                      <a:cubicBezTo>
                        <a:pt x="16" y="4"/>
                        <a:pt x="14" y="4"/>
                        <a:pt x="12" y="4"/>
                      </a:cubicBezTo>
                      <a:cubicBezTo>
                        <a:pt x="10" y="5"/>
                        <a:pt x="12" y="6"/>
                        <a:pt x="8" y="6"/>
                      </a:cubicBezTo>
                      <a:cubicBezTo>
                        <a:pt x="4" y="6"/>
                        <a:pt x="7" y="11"/>
                        <a:pt x="4" y="11"/>
                      </a:cubicBezTo>
                      <a:cubicBezTo>
                        <a:pt x="1" y="11"/>
                        <a:pt x="0" y="13"/>
                        <a:pt x="3" y="16"/>
                      </a:cubicBezTo>
                      <a:cubicBezTo>
                        <a:pt x="6" y="20"/>
                        <a:pt x="10" y="22"/>
                        <a:pt x="12" y="18"/>
                      </a:cubicBezTo>
                      <a:cubicBezTo>
                        <a:pt x="15" y="14"/>
                        <a:pt x="16" y="15"/>
                        <a:pt x="17" y="19"/>
                      </a:cubicBezTo>
                      <a:cubicBezTo>
                        <a:pt x="18" y="22"/>
                        <a:pt x="19" y="20"/>
                        <a:pt x="20" y="22"/>
                      </a:cubicBezTo>
                      <a:cubicBezTo>
                        <a:pt x="20" y="25"/>
                        <a:pt x="25" y="23"/>
                        <a:pt x="28" y="25"/>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2" name="Freeform 203"/>
                <p:cNvSpPr>
                  <a:spLocks/>
                </p:cNvSpPr>
                <p:nvPr/>
              </p:nvSpPr>
              <p:spPr bwMode="auto">
                <a:xfrm>
                  <a:off x="4381102" y="4234642"/>
                  <a:ext cx="445181" cy="1006981"/>
                </a:xfrm>
                <a:custGeom>
                  <a:avLst/>
                  <a:gdLst/>
                  <a:ahLst/>
                  <a:cxnLst>
                    <a:cxn ang="0">
                      <a:pos x="33" y="114"/>
                    </a:cxn>
                    <a:cxn ang="0">
                      <a:pos x="27" y="118"/>
                    </a:cxn>
                    <a:cxn ang="0">
                      <a:pos x="19" y="118"/>
                    </a:cxn>
                    <a:cxn ang="0">
                      <a:pos x="14" y="117"/>
                    </a:cxn>
                    <a:cxn ang="0">
                      <a:pos x="6" y="117"/>
                    </a:cxn>
                    <a:cxn ang="0">
                      <a:pos x="5" y="114"/>
                    </a:cxn>
                    <a:cxn ang="0">
                      <a:pos x="9" y="108"/>
                    </a:cxn>
                    <a:cxn ang="0">
                      <a:pos x="11" y="101"/>
                    </a:cxn>
                    <a:cxn ang="0">
                      <a:pos x="10" y="98"/>
                    </a:cxn>
                    <a:cxn ang="0">
                      <a:pos x="11" y="87"/>
                    </a:cxn>
                    <a:cxn ang="0">
                      <a:pos x="12" y="83"/>
                    </a:cxn>
                    <a:cxn ang="0">
                      <a:pos x="4" y="84"/>
                    </a:cxn>
                    <a:cxn ang="0">
                      <a:pos x="5" y="78"/>
                    </a:cxn>
                    <a:cxn ang="0">
                      <a:pos x="3" y="78"/>
                    </a:cxn>
                    <a:cxn ang="0">
                      <a:pos x="2" y="73"/>
                    </a:cxn>
                    <a:cxn ang="0">
                      <a:pos x="2" y="62"/>
                    </a:cxn>
                    <a:cxn ang="0">
                      <a:pos x="8" y="56"/>
                    </a:cxn>
                    <a:cxn ang="0">
                      <a:pos x="9" y="48"/>
                    </a:cxn>
                    <a:cxn ang="0">
                      <a:pos x="13" y="35"/>
                    </a:cxn>
                    <a:cxn ang="0">
                      <a:pos x="16" y="20"/>
                    </a:cxn>
                    <a:cxn ang="0">
                      <a:pos x="17" y="12"/>
                    </a:cxn>
                    <a:cxn ang="0">
                      <a:pos x="17" y="6"/>
                    </a:cxn>
                    <a:cxn ang="0">
                      <a:pos x="17" y="3"/>
                    </a:cxn>
                    <a:cxn ang="0">
                      <a:pos x="25" y="1"/>
                    </a:cxn>
                    <a:cxn ang="0">
                      <a:pos x="30" y="5"/>
                    </a:cxn>
                    <a:cxn ang="0">
                      <a:pos x="32" y="7"/>
                    </a:cxn>
                    <a:cxn ang="0">
                      <a:pos x="41" y="8"/>
                    </a:cxn>
                    <a:cxn ang="0">
                      <a:pos x="50" y="7"/>
                    </a:cxn>
                    <a:cxn ang="0">
                      <a:pos x="53" y="12"/>
                    </a:cxn>
                    <a:cxn ang="0">
                      <a:pos x="51" y="17"/>
                    </a:cxn>
                    <a:cxn ang="0">
                      <a:pos x="43" y="27"/>
                    </a:cxn>
                    <a:cxn ang="0">
                      <a:pos x="44" y="32"/>
                    </a:cxn>
                    <a:cxn ang="0">
                      <a:pos x="44" y="39"/>
                    </a:cxn>
                    <a:cxn ang="0">
                      <a:pos x="44" y="45"/>
                    </a:cxn>
                    <a:cxn ang="0">
                      <a:pos x="41" y="56"/>
                    </a:cxn>
                    <a:cxn ang="0">
                      <a:pos x="34" y="57"/>
                    </a:cxn>
                    <a:cxn ang="0">
                      <a:pos x="39" y="69"/>
                    </a:cxn>
                    <a:cxn ang="0">
                      <a:pos x="39" y="78"/>
                    </a:cxn>
                    <a:cxn ang="0">
                      <a:pos x="37" y="89"/>
                    </a:cxn>
                    <a:cxn ang="0">
                      <a:pos x="40" y="94"/>
                    </a:cxn>
                    <a:cxn ang="0">
                      <a:pos x="34" y="104"/>
                    </a:cxn>
                    <a:cxn ang="0">
                      <a:pos x="33" y="114"/>
                    </a:cxn>
                  </a:cxnLst>
                  <a:rect l="0" t="0" r="r" b="b"/>
                  <a:pathLst>
                    <a:path w="55" h="120">
                      <a:moveTo>
                        <a:pt x="33" y="114"/>
                      </a:moveTo>
                      <a:cubicBezTo>
                        <a:pt x="32" y="117"/>
                        <a:pt x="31" y="118"/>
                        <a:pt x="27" y="118"/>
                      </a:cubicBezTo>
                      <a:cubicBezTo>
                        <a:pt x="22" y="118"/>
                        <a:pt x="22" y="120"/>
                        <a:pt x="19" y="118"/>
                      </a:cubicBezTo>
                      <a:cubicBezTo>
                        <a:pt x="16" y="116"/>
                        <a:pt x="15" y="118"/>
                        <a:pt x="14" y="117"/>
                      </a:cubicBezTo>
                      <a:cubicBezTo>
                        <a:pt x="12" y="116"/>
                        <a:pt x="9" y="117"/>
                        <a:pt x="6" y="117"/>
                      </a:cubicBezTo>
                      <a:cubicBezTo>
                        <a:pt x="4" y="116"/>
                        <a:pt x="1" y="117"/>
                        <a:pt x="5" y="114"/>
                      </a:cubicBezTo>
                      <a:cubicBezTo>
                        <a:pt x="8" y="112"/>
                        <a:pt x="6" y="110"/>
                        <a:pt x="9" y="108"/>
                      </a:cubicBezTo>
                      <a:cubicBezTo>
                        <a:pt x="11" y="105"/>
                        <a:pt x="11" y="104"/>
                        <a:pt x="11" y="101"/>
                      </a:cubicBezTo>
                      <a:cubicBezTo>
                        <a:pt x="12" y="97"/>
                        <a:pt x="10" y="103"/>
                        <a:pt x="10" y="98"/>
                      </a:cubicBezTo>
                      <a:cubicBezTo>
                        <a:pt x="11" y="94"/>
                        <a:pt x="13" y="90"/>
                        <a:pt x="11" y="87"/>
                      </a:cubicBezTo>
                      <a:cubicBezTo>
                        <a:pt x="9" y="84"/>
                        <a:pt x="11" y="84"/>
                        <a:pt x="12" y="83"/>
                      </a:cubicBezTo>
                      <a:cubicBezTo>
                        <a:pt x="9" y="85"/>
                        <a:pt x="4" y="87"/>
                        <a:pt x="4" y="84"/>
                      </a:cubicBezTo>
                      <a:cubicBezTo>
                        <a:pt x="5" y="81"/>
                        <a:pt x="4" y="81"/>
                        <a:pt x="5" y="78"/>
                      </a:cubicBezTo>
                      <a:cubicBezTo>
                        <a:pt x="6" y="75"/>
                        <a:pt x="5" y="77"/>
                        <a:pt x="3" y="78"/>
                      </a:cubicBezTo>
                      <a:cubicBezTo>
                        <a:pt x="2" y="79"/>
                        <a:pt x="0" y="77"/>
                        <a:pt x="2" y="73"/>
                      </a:cubicBezTo>
                      <a:cubicBezTo>
                        <a:pt x="3" y="69"/>
                        <a:pt x="0" y="63"/>
                        <a:pt x="2" y="62"/>
                      </a:cubicBezTo>
                      <a:cubicBezTo>
                        <a:pt x="4" y="60"/>
                        <a:pt x="4" y="65"/>
                        <a:pt x="8" y="56"/>
                      </a:cubicBezTo>
                      <a:cubicBezTo>
                        <a:pt x="12" y="46"/>
                        <a:pt x="7" y="54"/>
                        <a:pt x="9" y="48"/>
                      </a:cubicBezTo>
                      <a:cubicBezTo>
                        <a:pt x="11" y="42"/>
                        <a:pt x="11" y="40"/>
                        <a:pt x="13" y="35"/>
                      </a:cubicBezTo>
                      <a:cubicBezTo>
                        <a:pt x="15" y="30"/>
                        <a:pt x="14" y="26"/>
                        <a:pt x="16" y="20"/>
                      </a:cubicBezTo>
                      <a:cubicBezTo>
                        <a:pt x="19" y="14"/>
                        <a:pt x="15" y="14"/>
                        <a:pt x="17" y="12"/>
                      </a:cubicBezTo>
                      <a:cubicBezTo>
                        <a:pt x="19" y="10"/>
                        <a:pt x="15" y="8"/>
                        <a:pt x="17" y="6"/>
                      </a:cubicBezTo>
                      <a:cubicBezTo>
                        <a:pt x="18" y="5"/>
                        <a:pt x="18" y="4"/>
                        <a:pt x="17" y="3"/>
                      </a:cubicBezTo>
                      <a:cubicBezTo>
                        <a:pt x="20" y="0"/>
                        <a:pt x="21" y="2"/>
                        <a:pt x="25" y="1"/>
                      </a:cubicBezTo>
                      <a:cubicBezTo>
                        <a:pt x="29" y="0"/>
                        <a:pt x="31" y="2"/>
                        <a:pt x="30" y="5"/>
                      </a:cubicBezTo>
                      <a:cubicBezTo>
                        <a:pt x="29" y="7"/>
                        <a:pt x="29" y="8"/>
                        <a:pt x="32" y="7"/>
                      </a:cubicBezTo>
                      <a:cubicBezTo>
                        <a:pt x="35" y="5"/>
                        <a:pt x="39" y="7"/>
                        <a:pt x="41" y="8"/>
                      </a:cubicBezTo>
                      <a:cubicBezTo>
                        <a:pt x="43" y="9"/>
                        <a:pt x="47" y="5"/>
                        <a:pt x="50" y="7"/>
                      </a:cubicBezTo>
                      <a:cubicBezTo>
                        <a:pt x="52" y="10"/>
                        <a:pt x="50" y="11"/>
                        <a:pt x="53" y="12"/>
                      </a:cubicBezTo>
                      <a:cubicBezTo>
                        <a:pt x="55" y="12"/>
                        <a:pt x="54" y="14"/>
                        <a:pt x="51" y="17"/>
                      </a:cubicBezTo>
                      <a:cubicBezTo>
                        <a:pt x="47" y="20"/>
                        <a:pt x="47" y="29"/>
                        <a:pt x="43" y="27"/>
                      </a:cubicBezTo>
                      <a:cubicBezTo>
                        <a:pt x="40" y="26"/>
                        <a:pt x="44" y="28"/>
                        <a:pt x="44" y="32"/>
                      </a:cubicBezTo>
                      <a:cubicBezTo>
                        <a:pt x="44" y="35"/>
                        <a:pt x="46" y="37"/>
                        <a:pt x="44" y="39"/>
                      </a:cubicBezTo>
                      <a:cubicBezTo>
                        <a:pt x="41" y="40"/>
                        <a:pt x="45" y="40"/>
                        <a:pt x="44" y="45"/>
                      </a:cubicBezTo>
                      <a:cubicBezTo>
                        <a:pt x="42" y="50"/>
                        <a:pt x="45" y="55"/>
                        <a:pt x="41" y="56"/>
                      </a:cubicBezTo>
                      <a:cubicBezTo>
                        <a:pt x="37" y="57"/>
                        <a:pt x="33" y="55"/>
                        <a:pt x="34" y="57"/>
                      </a:cubicBezTo>
                      <a:cubicBezTo>
                        <a:pt x="36" y="60"/>
                        <a:pt x="38" y="67"/>
                        <a:pt x="39" y="69"/>
                      </a:cubicBezTo>
                      <a:cubicBezTo>
                        <a:pt x="41" y="70"/>
                        <a:pt x="41" y="77"/>
                        <a:pt x="39" y="78"/>
                      </a:cubicBezTo>
                      <a:cubicBezTo>
                        <a:pt x="37" y="79"/>
                        <a:pt x="34" y="85"/>
                        <a:pt x="37" y="89"/>
                      </a:cubicBezTo>
                      <a:cubicBezTo>
                        <a:pt x="39" y="92"/>
                        <a:pt x="41" y="90"/>
                        <a:pt x="40" y="94"/>
                      </a:cubicBezTo>
                      <a:cubicBezTo>
                        <a:pt x="38" y="99"/>
                        <a:pt x="36" y="98"/>
                        <a:pt x="34" y="104"/>
                      </a:cubicBezTo>
                      <a:cubicBezTo>
                        <a:pt x="31" y="110"/>
                        <a:pt x="29" y="108"/>
                        <a:pt x="33" y="114"/>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3" name="Freeform 204"/>
                <p:cNvSpPr>
                  <a:spLocks/>
                </p:cNvSpPr>
                <p:nvPr/>
              </p:nvSpPr>
              <p:spPr bwMode="auto">
                <a:xfrm>
                  <a:off x="4448189" y="3932549"/>
                  <a:ext cx="1805097" cy="1466414"/>
                </a:xfrm>
                <a:custGeom>
                  <a:avLst/>
                  <a:gdLst/>
                  <a:ahLst/>
                  <a:cxnLst>
                    <a:cxn ang="0">
                      <a:pos x="217" y="29"/>
                    </a:cxn>
                    <a:cxn ang="0">
                      <a:pos x="217" y="41"/>
                    </a:cxn>
                    <a:cxn ang="0">
                      <a:pos x="203" y="49"/>
                    </a:cxn>
                    <a:cxn ang="0">
                      <a:pos x="177" y="63"/>
                    </a:cxn>
                    <a:cxn ang="0">
                      <a:pos x="173" y="70"/>
                    </a:cxn>
                    <a:cxn ang="0">
                      <a:pos x="156" y="88"/>
                    </a:cxn>
                    <a:cxn ang="0">
                      <a:pos x="162" y="106"/>
                    </a:cxn>
                    <a:cxn ang="0">
                      <a:pos x="156" y="120"/>
                    </a:cxn>
                    <a:cxn ang="0">
                      <a:pos x="153" y="129"/>
                    </a:cxn>
                    <a:cxn ang="0">
                      <a:pos x="148" y="134"/>
                    </a:cxn>
                    <a:cxn ang="0">
                      <a:pos x="134" y="145"/>
                    </a:cxn>
                    <a:cxn ang="0">
                      <a:pos x="122" y="157"/>
                    </a:cxn>
                    <a:cxn ang="0">
                      <a:pos x="101" y="161"/>
                    </a:cxn>
                    <a:cxn ang="0">
                      <a:pos x="78" y="168"/>
                    </a:cxn>
                    <a:cxn ang="0">
                      <a:pos x="65" y="174"/>
                    </a:cxn>
                    <a:cxn ang="0">
                      <a:pos x="58" y="166"/>
                    </a:cxn>
                    <a:cxn ang="0">
                      <a:pos x="56" y="159"/>
                    </a:cxn>
                    <a:cxn ang="0">
                      <a:pos x="44" y="153"/>
                    </a:cxn>
                    <a:cxn ang="0">
                      <a:pos x="31" y="152"/>
                    </a:cxn>
                    <a:cxn ang="0">
                      <a:pos x="26" y="140"/>
                    </a:cxn>
                    <a:cxn ang="0">
                      <a:pos x="29" y="125"/>
                    </a:cxn>
                    <a:cxn ang="0">
                      <a:pos x="31" y="105"/>
                    </a:cxn>
                    <a:cxn ang="0">
                      <a:pos x="33" y="92"/>
                    </a:cxn>
                    <a:cxn ang="0">
                      <a:pos x="36" y="75"/>
                    </a:cxn>
                    <a:cxn ang="0">
                      <a:pos x="35" y="63"/>
                    </a:cxn>
                    <a:cxn ang="0">
                      <a:pos x="45" y="48"/>
                    </a:cxn>
                    <a:cxn ang="0">
                      <a:pos x="33" y="44"/>
                    </a:cxn>
                    <a:cxn ang="0">
                      <a:pos x="22" y="41"/>
                    </a:cxn>
                    <a:cxn ang="0">
                      <a:pos x="9" y="39"/>
                    </a:cxn>
                    <a:cxn ang="0">
                      <a:pos x="11" y="31"/>
                    </a:cxn>
                    <a:cxn ang="0">
                      <a:pos x="6" y="21"/>
                    </a:cxn>
                    <a:cxn ang="0">
                      <a:pos x="4" y="13"/>
                    </a:cxn>
                    <a:cxn ang="0">
                      <a:pos x="17" y="7"/>
                    </a:cxn>
                    <a:cxn ang="0">
                      <a:pos x="19" y="3"/>
                    </a:cxn>
                    <a:cxn ang="0">
                      <a:pos x="28" y="2"/>
                    </a:cxn>
                    <a:cxn ang="0">
                      <a:pos x="53" y="4"/>
                    </a:cxn>
                    <a:cxn ang="0">
                      <a:pos x="61" y="5"/>
                    </a:cxn>
                    <a:cxn ang="0">
                      <a:pos x="95" y="5"/>
                    </a:cxn>
                    <a:cxn ang="0">
                      <a:pos x="106" y="5"/>
                    </a:cxn>
                    <a:cxn ang="0">
                      <a:pos x="123" y="7"/>
                    </a:cxn>
                    <a:cxn ang="0">
                      <a:pos x="132" y="6"/>
                    </a:cxn>
                    <a:cxn ang="0">
                      <a:pos x="140" y="12"/>
                    </a:cxn>
                    <a:cxn ang="0">
                      <a:pos x="160" y="20"/>
                    </a:cxn>
                    <a:cxn ang="0">
                      <a:pos x="175" y="21"/>
                    </a:cxn>
                    <a:cxn ang="0">
                      <a:pos x="191" y="26"/>
                    </a:cxn>
                    <a:cxn ang="0">
                      <a:pos x="211" y="25"/>
                    </a:cxn>
                  </a:cxnLst>
                  <a:rect l="0" t="0" r="r" b="b"/>
                  <a:pathLst>
                    <a:path w="222" h="175">
                      <a:moveTo>
                        <a:pt x="217" y="25"/>
                      </a:moveTo>
                      <a:cubicBezTo>
                        <a:pt x="220" y="26"/>
                        <a:pt x="222" y="29"/>
                        <a:pt x="217" y="29"/>
                      </a:cubicBezTo>
                      <a:cubicBezTo>
                        <a:pt x="213" y="29"/>
                        <a:pt x="221" y="33"/>
                        <a:pt x="219" y="32"/>
                      </a:cubicBezTo>
                      <a:cubicBezTo>
                        <a:pt x="216" y="32"/>
                        <a:pt x="219" y="41"/>
                        <a:pt x="217" y="41"/>
                      </a:cubicBezTo>
                      <a:cubicBezTo>
                        <a:pt x="216" y="40"/>
                        <a:pt x="215" y="44"/>
                        <a:pt x="212" y="44"/>
                      </a:cubicBezTo>
                      <a:cubicBezTo>
                        <a:pt x="210" y="44"/>
                        <a:pt x="205" y="46"/>
                        <a:pt x="203" y="49"/>
                      </a:cubicBezTo>
                      <a:cubicBezTo>
                        <a:pt x="200" y="52"/>
                        <a:pt x="201" y="51"/>
                        <a:pt x="197" y="53"/>
                      </a:cubicBezTo>
                      <a:cubicBezTo>
                        <a:pt x="193" y="55"/>
                        <a:pt x="178" y="61"/>
                        <a:pt x="177" y="63"/>
                      </a:cubicBezTo>
                      <a:cubicBezTo>
                        <a:pt x="175" y="66"/>
                        <a:pt x="177" y="66"/>
                        <a:pt x="176" y="69"/>
                      </a:cubicBezTo>
                      <a:cubicBezTo>
                        <a:pt x="174" y="73"/>
                        <a:pt x="172" y="72"/>
                        <a:pt x="173" y="70"/>
                      </a:cubicBezTo>
                      <a:cubicBezTo>
                        <a:pt x="173" y="68"/>
                        <a:pt x="170" y="75"/>
                        <a:pt x="163" y="81"/>
                      </a:cubicBezTo>
                      <a:cubicBezTo>
                        <a:pt x="160" y="83"/>
                        <a:pt x="159" y="84"/>
                        <a:pt x="156" y="88"/>
                      </a:cubicBezTo>
                      <a:cubicBezTo>
                        <a:pt x="151" y="96"/>
                        <a:pt x="154" y="100"/>
                        <a:pt x="156" y="103"/>
                      </a:cubicBezTo>
                      <a:cubicBezTo>
                        <a:pt x="158" y="105"/>
                        <a:pt x="159" y="105"/>
                        <a:pt x="162" y="106"/>
                      </a:cubicBezTo>
                      <a:cubicBezTo>
                        <a:pt x="165" y="108"/>
                        <a:pt x="160" y="111"/>
                        <a:pt x="159" y="111"/>
                      </a:cubicBezTo>
                      <a:cubicBezTo>
                        <a:pt x="158" y="112"/>
                        <a:pt x="158" y="120"/>
                        <a:pt x="156" y="120"/>
                      </a:cubicBezTo>
                      <a:cubicBezTo>
                        <a:pt x="154" y="119"/>
                        <a:pt x="158" y="125"/>
                        <a:pt x="155" y="125"/>
                      </a:cubicBezTo>
                      <a:cubicBezTo>
                        <a:pt x="155" y="126"/>
                        <a:pt x="155" y="128"/>
                        <a:pt x="153" y="129"/>
                      </a:cubicBezTo>
                      <a:cubicBezTo>
                        <a:pt x="151" y="131"/>
                        <a:pt x="156" y="130"/>
                        <a:pt x="154" y="132"/>
                      </a:cubicBezTo>
                      <a:cubicBezTo>
                        <a:pt x="152" y="134"/>
                        <a:pt x="152" y="134"/>
                        <a:pt x="148" y="134"/>
                      </a:cubicBezTo>
                      <a:cubicBezTo>
                        <a:pt x="145" y="134"/>
                        <a:pt x="145" y="137"/>
                        <a:pt x="142" y="138"/>
                      </a:cubicBezTo>
                      <a:cubicBezTo>
                        <a:pt x="140" y="140"/>
                        <a:pt x="137" y="141"/>
                        <a:pt x="134" y="145"/>
                      </a:cubicBezTo>
                      <a:cubicBezTo>
                        <a:pt x="135" y="149"/>
                        <a:pt x="131" y="158"/>
                        <a:pt x="129" y="156"/>
                      </a:cubicBezTo>
                      <a:cubicBezTo>
                        <a:pt x="127" y="154"/>
                        <a:pt x="124" y="157"/>
                        <a:pt x="122" y="157"/>
                      </a:cubicBezTo>
                      <a:cubicBezTo>
                        <a:pt x="120" y="157"/>
                        <a:pt x="117" y="157"/>
                        <a:pt x="113" y="158"/>
                      </a:cubicBezTo>
                      <a:cubicBezTo>
                        <a:pt x="108" y="159"/>
                        <a:pt x="107" y="158"/>
                        <a:pt x="101" y="161"/>
                      </a:cubicBezTo>
                      <a:cubicBezTo>
                        <a:pt x="96" y="164"/>
                        <a:pt x="95" y="165"/>
                        <a:pt x="93" y="164"/>
                      </a:cubicBezTo>
                      <a:cubicBezTo>
                        <a:pt x="92" y="163"/>
                        <a:pt x="85" y="165"/>
                        <a:pt x="78" y="168"/>
                      </a:cubicBezTo>
                      <a:cubicBezTo>
                        <a:pt x="71" y="171"/>
                        <a:pt x="74" y="173"/>
                        <a:pt x="69" y="174"/>
                      </a:cubicBezTo>
                      <a:cubicBezTo>
                        <a:pt x="66" y="175"/>
                        <a:pt x="68" y="173"/>
                        <a:pt x="65" y="174"/>
                      </a:cubicBezTo>
                      <a:cubicBezTo>
                        <a:pt x="62" y="175"/>
                        <a:pt x="61" y="172"/>
                        <a:pt x="59" y="171"/>
                      </a:cubicBezTo>
                      <a:cubicBezTo>
                        <a:pt x="58" y="171"/>
                        <a:pt x="57" y="166"/>
                        <a:pt x="58" y="166"/>
                      </a:cubicBezTo>
                      <a:cubicBezTo>
                        <a:pt x="60" y="165"/>
                        <a:pt x="58" y="164"/>
                        <a:pt x="57" y="163"/>
                      </a:cubicBezTo>
                      <a:cubicBezTo>
                        <a:pt x="54" y="161"/>
                        <a:pt x="58" y="158"/>
                        <a:pt x="56" y="159"/>
                      </a:cubicBezTo>
                      <a:cubicBezTo>
                        <a:pt x="54" y="161"/>
                        <a:pt x="54" y="161"/>
                        <a:pt x="52" y="158"/>
                      </a:cubicBezTo>
                      <a:cubicBezTo>
                        <a:pt x="50" y="155"/>
                        <a:pt x="45" y="153"/>
                        <a:pt x="44" y="153"/>
                      </a:cubicBezTo>
                      <a:cubicBezTo>
                        <a:pt x="42" y="154"/>
                        <a:pt x="44" y="150"/>
                        <a:pt x="41" y="151"/>
                      </a:cubicBezTo>
                      <a:cubicBezTo>
                        <a:pt x="39" y="152"/>
                        <a:pt x="34" y="151"/>
                        <a:pt x="31" y="152"/>
                      </a:cubicBezTo>
                      <a:cubicBezTo>
                        <a:pt x="27" y="153"/>
                        <a:pt x="26" y="151"/>
                        <a:pt x="25" y="150"/>
                      </a:cubicBezTo>
                      <a:cubicBezTo>
                        <a:pt x="21" y="144"/>
                        <a:pt x="23" y="146"/>
                        <a:pt x="26" y="140"/>
                      </a:cubicBezTo>
                      <a:cubicBezTo>
                        <a:pt x="28" y="134"/>
                        <a:pt x="30" y="135"/>
                        <a:pt x="32" y="130"/>
                      </a:cubicBezTo>
                      <a:cubicBezTo>
                        <a:pt x="33" y="126"/>
                        <a:pt x="31" y="128"/>
                        <a:pt x="29" y="125"/>
                      </a:cubicBezTo>
                      <a:cubicBezTo>
                        <a:pt x="26" y="121"/>
                        <a:pt x="29" y="115"/>
                        <a:pt x="31" y="114"/>
                      </a:cubicBezTo>
                      <a:cubicBezTo>
                        <a:pt x="33" y="113"/>
                        <a:pt x="33" y="106"/>
                        <a:pt x="31" y="105"/>
                      </a:cubicBezTo>
                      <a:cubicBezTo>
                        <a:pt x="30" y="103"/>
                        <a:pt x="28" y="96"/>
                        <a:pt x="26" y="93"/>
                      </a:cubicBezTo>
                      <a:cubicBezTo>
                        <a:pt x="25" y="91"/>
                        <a:pt x="29" y="93"/>
                        <a:pt x="33" y="92"/>
                      </a:cubicBezTo>
                      <a:cubicBezTo>
                        <a:pt x="37" y="91"/>
                        <a:pt x="34" y="86"/>
                        <a:pt x="36" y="81"/>
                      </a:cubicBezTo>
                      <a:cubicBezTo>
                        <a:pt x="37" y="76"/>
                        <a:pt x="33" y="76"/>
                        <a:pt x="36" y="75"/>
                      </a:cubicBezTo>
                      <a:cubicBezTo>
                        <a:pt x="38" y="73"/>
                        <a:pt x="36" y="71"/>
                        <a:pt x="36" y="68"/>
                      </a:cubicBezTo>
                      <a:cubicBezTo>
                        <a:pt x="36" y="64"/>
                        <a:pt x="32" y="62"/>
                        <a:pt x="35" y="63"/>
                      </a:cubicBezTo>
                      <a:cubicBezTo>
                        <a:pt x="39" y="65"/>
                        <a:pt x="39" y="56"/>
                        <a:pt x="43" y="53"/>
                      </a:cubicBezTo>
                      <a:cubicBezTo>
                        <a:pt x="46" y="50"/>
                        <a:pt x="47" y="48"/>
                        <a:pt x="45" y="48"/>
                      </a:cubicBezTo>
                      <a:cubicBezTo>
                        <a:pt x="42" y="47"/>
                        <a:pt x="44" y="46"/>
                        <a:pt x="42" y="43"/>
                      </a:cubicBezTo>
                      <a:cubicBezTo>
                        <a:pt x="39" y="41"/>
                        <a:pt x="35" y="45"/>
                        <a:pt x="33" y="44"/>
                      </a:cubicBezTo>
                      <a:cubicBezTo>
                        <a:pt x="31" y="43"/>
                        <a:pt x="27" y="41"/>
                        <a:pt x="24" y="43"/>
                      </a:cubicBezTo>
                      <a:cubicBezTo>
                        <a:pt x="21" y="44"/>
                        <a:pt x="21" y="43"/>
                        <a:pt x="22" y="41"/>
                      </a:cubicBezTo>
                      <a:cubicBezTo>
                        <a:pt x="23" y="38"/>
                        <a:pt x="21" y="37"/>
                        <a:pt x="17" y="37"/>
                      </a:cubicBezTo>
                      <a:cubicBezTo>
                        <a:pt x="13" y="38"/>
                        <a:pt x="12" y="36"/>
                        <a:pt x="9" y="39"/>
                      </a:cubicBezTo>
                      <a:cubicBezTo>
                        <a:pt x="8" y="37"/>
                        <a:pt x="6" y="35"/>
                        <a:pt x="8" y="34"/>
                      </a:cubicBezTo>
                      <a:cubicBezTo>
                        <a:pt x="11" y="32"/>
                        <a:pt x="14" y="30"/>
                        <a:pt x="11" y="31"/>
                      </a:cubicBezTo>
                      <a:cubicBezTo>
                        <a:pt x="7" y="32"/>
                        <a:pt x="9" y="28"/>
                        <a:pt x="8" y="25"/>
                      </a:cubicBezTo>
                      <a:cubicBezTo>
                        <a:pt x="7" y="22"/>
                        <a:pt x="4" y="24"/>
                        <a:pt x="6" y="21"/>
                      </a:cubicBezTo>
                      <a:cubicBezTo>
                        <a:pt x="10" y="17"/>
                        <a:pt x="2" y="17"/>
                        <a:pt x="4" y="16"/>
                      </a:cubicBezTo>
                      <a:cubicBezTo>
                        <a:pt x="6" y="15"/>
                        <a:pt x="0" y="15"/>
                        <a:pt x="4" y="13"/>
                      </a:cubicBezTo>
                      <a:cubicBezTo>
                        <a:pt x="8" y="11"/>
                        <a:pt x="9" y="8"/>
                        <a:pt x="11" y="9"/>
                      </a:cubicBezTo>
                      <a:cubicBezTo>
                        <a:pt x="12" y="10"/>
                        <a:pt x="16" y="7"/>
                        <a:pt x="17" y="7"/>
                      </a:cubicBezTo>
                      <a:cubicBezTo>
                        <a:pt x="18" y="7"/>
                        <a:pt x="22" y="6"/>
                        <a:pt x="19" y="5"/>
                      </a:cubicBezTo>
                      <a:cubicBezTo>
                        <a:pt x="16" y="5"/>
                        <a:pt x="18" y="4"/>
                        <a:pt x="19" y="3"/>
                      </a:cubicBezTo>
                      <a:cubicBezTo>
                        <a:pt x="21" y="1"/>
                        <a:pt x="26" y="0"/>
                        <a:pt x="25" y="1"/>
                      </a:cubicBezTo>
                      <a:cubicBezTo>
                        <a:pt x="24" y="2"/>
                        <a:pt x="28" y="1"/>
                        <a:pt x="28" y="2"/>
                      </a:cubicBezTo>
                      <a:cubicBezTo>
                        <a:pt x="27" y="2"/>
                        <a:pt x="33" y="5"/>
                        <a:pt x="37" y="5"/>
                      </a:cubicBezTo>
                      <a:cubicBezTo>
                        <a:pt x="41" y="5"/>
                        <a:pt x="51" y="5"/>
                        <a:pt x="53" y="4"/>
                      </a:cubicBezTo>
                      <a:cubicBezTo>
                        <a:pt x="56" y="3"/>
                        <a:pt x="58" y="3"/>
                        <a:pt x="58" y="4"/>
                      </a:cubicBezTo>
                      <a:cubicBezTo>
                        <a:pt x="57" y="5"/>
                        <a:pt x="58" y="4"/>
                        <a:pt x="61" y="5"/>
                      </a:cubicBezTo>
                      <a:cubicBezTo>
                        <a:pt x="64" y="5"/>
                        <a:pt x="74" y="5"/>
                        <a:pt x="80" y="6"/>
                      </a:cubicBezTo>
                      <a:cubicBezTo>
                        <a:pt x="87" y="7"/>
                        <a:pt x="92" y="3"/>
                        <a:pt x="95" y="5"/>
                      </a:cubicBezTo>
                      <a:cubicBezTo>
                        <a:pt x="97" y="6"/>
                        <a:pt x="98" y="6"/>
                        <a:pt x="100" y="7"/>
                      </a:cubicBezTo>
                      <a:cubicBezTo>
                        <a:pt x="103" y="8"/>
                        <a:pt x="103" y="4"/>
                        <a:pt x="106" y="5"/>
                      </a:cubicBezTo>
                      <a:cubicBezTo>
                        <a:pt x="109" y="7"/>
                        <a:pt x="115" y="7"/>
                        <a:pt x="115" y="7"/>
                      </a:cubicBezTo>
                      <a:cubicBezTo>
                        <a:pt x="115" y="7"/>
                        <a:pt x="120" y="8"/>
                        <a:pt x="123" y="7"/>
                      </a:cubicBezTo>
                      <a:cubicBezTo>
                        <a:pt x="126" y="5"/>
                        <a:pt x="126" y="7"/>
                        <a:pt x="129" y="7"/>
                      </a:cubicBezTo>
                      <a:cubicBezTo>
                        <a:pt x="130" y="7"/>
                        <a:pt x="131" y="6"/>
                        <a:pt x="132" y="6"/>
                      </a:cubicBezTo>
                      <a:cubicBezTo>
                        <a:pt x="133" y="9"/>
                        <a:pt x="133" y="8"/>
                        <a:pt x="135" y="8"/>
                      </a:cubicBezTo>
                      <a:cubicBezTo>
                        <a:pt x="140" y="8"/>
                        <a:pt x="135" y="12"/>
                        <a:pt x="140" y="12"/>
                      </a:cubicBezTo>
                      <a:cubicBezTo>
                        <a:pt x="145" y="12"/>
                        <a:pt x="143" y="17"/>
                        <a:pt x="150" y="16"/>
                      </a:cubicBezTo>
                      <a:cubicBezTo>
                        <a:pt x="153" y="16"/>
                        <a:pt x="155" y="17"/>
                        <a:pt x="160" y="20"/>
                      </a:cubicBezTo>
                      <a:cubicBezTo>
                        <a:pt x="165" y="24"/>
                        <a:pt x="166" y="21"/>
                        <a:pt x="169" y="24"/>
                      </a:cubicBezTo>
                      <a:cubicBezTo>
                        <a:pt x="173" y="27"/>
                        <a:pt x="174" y="25"/>
                        <a:pt x="175" y="21"/>
                      </a:cubicBezTo>
                      <a:cubicBezTo>
                        <a:pt x="175" y="19"/>
                        <a:pt x="186" y="27"/>
                        <a:pt x="186" y="25"/>
                      </a:cubicBezTo>
                      <a:cubicBezTo>
                        <a:pt x="185" y="28"/>
                        <a:pt x="188" y="30"/>
                        <a:pt x="191" y="26"/>
                      </a:cubicBezTo>
                      <a:cubicBezTo>
                        <a:pt x="195" y="22"/>
                        <a:pt x="199" y="29"/>
                        <a:pt x="202" y="27"/>
                      </a:cubicBezTo>
                      <a:cubicBezTo>
                        <a:pt x="205" y="24"/>
                        <a:pt x="208" y="27"/>
                        <a:pt x="211" y="25"/>
                      </a:cubicBezTo>
                      <a:cubicBezTo>
                        <a:pt x="214" y="22"/>
                        <a:pt x="214" y="24"/>
                        <a:pt x="217" y="25"/>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4" name="Freeform 205"/>
                <p:cNvSpPr>
                  <a:spLocks/>
                </p:cNvSpPr>
                <p:nvPr/>
              </p:nvSpPr>
              <p:spPr bwMode="auto">
                <a:xfrm>
                  <a:off x="5131196" y="2623475"/>
                  <a:ext cx="1689232" cy="1560816"/>
                </a:xfrm>
                <a:custGeom>
                  <a:avLst/>
                  <a:gdLst/>
                  <a:ahLst/>
                  <a:cxnLst>
                    <a:cxn ang="0">
                      <a:pos x="199" y="155"/>
                    </a:cxn>
                    <a:cxn ang="0">
                      <a:pos x="191" y="165"/>
                    </a:cxn>
                    <a:cxn ang="0">
                      <a:pos x="177" y="165"/>
                    </a:cxn>
                    <a:cxn ang="0">
                      <a:pos x="165" y="158"/>
                    </a:cxn>
                    <a:cxn ang="0">
                      <a:pos x="150" y="162"/>
                    </a:cxn>
                    <a:cxn ang="0">
                      <a:pos x="135" y="176"/>
                    </a:cxn>
                    <a:cxn ang="0">
                      <a:pos x="127" y="181"/>
                    </a:cxn>
                    <a:cxn ang="0">
                      <a:pos x="107" y="182"/>
                    </a:cxn>
                    <a:cxn ang="0">
                      <a:pos x="91" y="177"/>
                    </a:cxn>
                    <a:cxn ang="0">
                      <a:pos x="76" y="176"/>
                    </a:cxn>
                    <a:cxn ang="0">
                      <a:pos x="56" y="168"/>
                    </a:cxn>
                    <a:cxn ang="0">
                      <a:pos x="48" y="162"/>
                    </a:cxn>
                    <a:cxn ang="0">
                      <a:pos x="58" y="139"/>
                    </a:cxn>
                    <a:cxn ang="0">
                      <a:pos x="69" y="126"/>
                    </a:cxn>
                    <a:cxn ang="0">
                      <a:pos x="65" y="106"/>
                    </a:cxn>
                    <a:cxn ang="0">
                      <a:pos x="58" y="96"/>
                    </a:cxn>
                    <a:cxn ang="0">
                      <a:pos x="46" y="84"/>
                    </a:cxn>
                    <a:cxn ang="0">
                      <a:pos x="45" y="78"/>
                    </a:cxn>
                    <a:cxn ang="0">
                      <a:pos x="37" y="72"/>
                    </a:cxn>
                    <a:cxn ang="0">
                      <a:pos x="26" y="68"/>
                    </a:cxn>
                    <a:cxn ang="0">
                      <a:pos x="9" y="64"/>
                    </a:cxn>
                    <a:cxn ang="0">
                      <a:pos x="8" y="56"/>
                    </a:cxn>
                    <a:cxn ang="0">
                      <a:pos x="2" y="52"/>
                    </a:cxn>
                    <a:cxn ang="0">
                      <a:pos x="9" y="47"/>
                    </a:cxn>
                    <a:cxn ang="0">
                      <a:pos x="22" y="43"/>
                    </a:cxn>
                    <a:cxn ang="0">
                      <a:pos x="30" y="47"/>
                    </a:cxn>
                    <a:cxn ang="0">
                      <a:pos x="42" y="47"/>
                    </a:cxn>
                    <a:cxn ang="0">
                      <a:pos x="50" y="44"/>
                    </a:cxn>
                    <a:cxn ang="0">
                      <a:pos x="50" y="31"/>
                    </a:cxn>
                    <a:cxn ang="0">
                      <a:pos x="52" y="24"/>
                    </a:cxn>
                    <a:cxn ang="0">
                      <a:pos x="60" y="32"/>
                    </a:cxn>
                    <a:cxn ang="0">
                      <a:pos x="68" y="34"/>
                    </a:cxn>
                    <a:cxn ang="0">
                      <a:pos x="80" y="29"/>
                    </a:cxn>
                    <a:cxn ang="0">
                      <a:pos x="86" y="23"/>
                    </a:cxn>
                    <a:cxn ang="0">
                      <a:pos x="104" y="15"/>
                    </a:cxn>
                    <a:cxn ang="0">
                      <a:pos x="108" y="6"/>
                    </a:cxn>
                    <a:cxn ang="0">
                      <a:pos x="120" y="0"/>
                    </a:cxn>
                    <a:cxn ang="0">
                      <a:pos x="134" y="8"/>
                    </a:cxn>
                    <a:cxn ang="0">
                      <a:pos x="142" y="16"/>
                    </a:cxn>
                    <a:cxn ang="0">
                      <a:pos x="150" y="15"/>
                    </a:cxn>
                    <a:cxn ang="0">
                      <a:pos x="154" y="24"/>
                    </a:cxn>
                    <a:cxn ang="0">
                      <a:pos x="163" y="26"/>
                    </a:cxn>
                    <a:cxn ang="0">
                      <a:pos x="176" y="29"/>
                    </a:cxn>
                    <a:cxn ang="0">
                      <a:pos x="190" y="37"/>
                    </a:cxn>
                    <a:cxn ang="0">
                      <a:pos x="205" y="45"/>
                    </a:cxn>
                    <a:cxn ang="0">
                      <a:pos x="199" y="68"/>
                    </a:cxn>
                    <a:cxn ang="0">
                      <a:pos x="195" y="70"/>
                    </a:cxn>
                    <a:cxn ang="0">
                      <a:pos x="188" y="78"/>
                    </a:cxn>
                    <a:cxn ang="0">
                      <a:pos x="176" y="100"/>
                    </a:cxn>
                    <a:cxn ang="0">
                      <a:pos x="189" y="97"/>
                    </a:cxn>
                    <a:cxn ang="0">
                      <a:pos x="194" y="106"/>
                    </a:cxn>
                    <a:cxn ang="0">
                      <a:pos x="198" y="118"/>
                    </a:cxn>
                    <a:cxn ang="0">
                      <a:pos x="198" y="130"/>
                    </a:cxn>
                    <a:cxn ang="0">
                      <a:pos x="200" y="146"/>
                    </a:cxn>
                    <a:cxn ang="0">
                      <a:pos x="206" y="153"/>
                    </a:cxn>
                  </a:cxnLst>
                  <a:rect l="0" t="0" r="r" b="b"/>
                  <a:pathLst>
                    <a:path w="208" h="186">
                      <a:moveTo>
                        <a:pt x="206" y="153"/>
                      </a:moveTo>
                      <a:cubicBezTo>
                        <a:pt x="203" y="155"/>
                        <a:pt x="202" y="155"/>
                        <a:pt x="199" y="155"/>
                      </a:cubicBezTo>
                      <a:cubicBezTo>
                        <a:pt x="196" y="156"/>
                        <a:pt x="197" y="159"/>
                        <a:pt x="195" y="159"/>
                      </a:cubicBezTo>
                      <a:cubicBezTo>
                        <a:pt x="193" y="160"/>
                        <a:pt x="194" y="161"/>
                        <a:pt x="191" y="165"/>
                      </a:cubicBezTo>
                      <a:cubicBezTo>
                        <a:pt x="188" y="168"/>
                        <a:pt x="187" y="169"/>
                        <a:pt x="184" y="167"/>
                      </a:cubicBezTo>
                      <a:cubicBezTo>
                        <a:pt x="183" y="170"/>
                        <a:pt x="178" y="166"/>
                        <a:pt x="177" y="165"/>
                      </a:cubicBezTo>
                      <a:cubicBezTo>
                        <a:pt x="176" y="163"/>
                        <a:pt x="173" y="161"/>
                        <a:pt x="170" y="161"/>
                      </a:cubicBezTo>
                      <a:cubicBezTo>
                        <a:pt x="166" y="161"/>
                        <a:pt x="169" y="158"/>
                        <a:pt x="165" y="158"/>
                      </a:cubicBezTo>
                      <a:cubicBezTo>
                        <a:pt x="161" y="158"/>
                        <a:pt x="161" y="161"/>
                        <a:pt x="156" y="162"/>
                      </a:cubicBezTo>
                      <a:cubicBezTo>
                        <a:pt x="152" y="163"/>
                        <a:pt x="152" y="163"/>
                        <a:pt x="150" y="162"/>
                      </a:cubicBezTo>
                      <a:cubicBezTo>
                        <a:pt x="148" y="161"/>
                        <a:pt x="145" y="166"/>
                        <a:pt x="140" y="170"/>
                      </a:cubicBezTo>
                      <a:cubicBezTo>
                        <a:pt x="135" y="174"/>
                        <a:pt x="137" y="173"/>
                        <a:pt x="135" y="176"/>
                      </a:cubicBezTo>
                      <a:cubicBezTo>
                        <a:pt x="132" y="178"/>
                        <a:pt x="135" y="178"/>
                        <a:pt x="133" y="181"/>
                      </a:cubicBezTo>
                      <a:cubicBezTo>
                        <a:pt x="130" y="180"/>
                        <a:pt x="130" y="178"/>
                        <a:pt x="127" y="181"/>
                      </a:cubicBezTo>
                      <a:cubicBezTo>
                        <a:pt x="124" y="183"/>
                        <a:pt x="121" y="180"/>
                        <a:pt x="118" y="183"/>
                      </a:cubicBezTo>
                      <a:cubicBezTo>
                        <a:pt x="115" y="185"/>
                        <a:pt x="111" y="178"/>
                        <a:pt x="107" y="182"/>
                      </a:cubicBezTo>
                      <a:cubicBezTo>
                        <a:pt x="104" y="186"/>
                        <a:pt x="101" y="184"/>
                        <a:pt x="102" y="181"/>
                      </a:cubicBezTo>
                      <a:cubicBezTo>
                        <a:pt x="102" y="183"/>
                        <a:pt x="91" y="175"/>
                        <a:pt x="91" y="177"/>
                      </a:cubicBezTo>
                      <a:cubicBezTo>
                        <a:pt x="90" y="181"/>
                        <a:pt x="89" y="183"/>
                        <a:pt x="85" y="180"/>
                      </a:cubicBezTo>
                      <a:cubicBezTo>
                        <a:pt x="82" y="177"/>
                        <a:pt x="81" y="180"/>
                        <a:pt x="76" y="176"/>
                      </a:cubicBezTo>
                      <a:cubicBezTo>
                        <a:pt x="71" y="173"/>
                        <a:pt x="69" y="172"/>
                        <a:pt x="66" y="172"/>
                      </a:cubicBezTo>
                      <a:cubicBezTo>
                        <a:pt x="59" y="173"/>
                        <a:pt x="61" y="168"/>
                        <a:pt x="56" y="168"/>
                      </a:cubicBezTo>
                      <a:cubicBezTo>
                        <a:pt x="51" y="168"/>
                        <a:pt x="56" y="164"/>
                        <a:pt x="51" y="164"/>
                      </a:cubicBezTo>
                      <a:cubicBezTo>
                        <a:pt x="49" y="164"/>
                        <a:pt x="49" y="165"/>
                        <a:pt x="48" y="162"/>
                      </a:cubicBezTo>
                      <a:cubicBezTo>
                        <a:pt x="50" y="162"/>
                        <a:pt x="52" y="161"/>
                        <a:pt x="53" y="158"/>
                      </a:cubicBezTo>
                      <a:cubicBezTo>
                        <a:pt x="54" y="155"/>
                        <a:pt x="56" y="143"/>
                        <a:pt x="58" y="139"/>
                      </a:cubicBezTo>
                      <a:cubicBezTo>
                        <a:pt x="61" y="136"/>
                        <a:pt x="61" y="128"/>
                        <a:pt x="62" y="122"/>
                      </a:cubicBezTo>
                      <a:cubicBezTo>
                        <a:pt x="63" y="115"/>
                        <a:pt x="67" y="121"/>
                        <a:pt x="69" y="126"/>
                      </a:cubicBezTo>
                      <a:cubicBezTo>
                        <a:pt x="69" y="115"/>
                        <a:pt x="61" y="118"/>
                        <a:pt x="64" y="111"/>
                      </a:cubicBezTo>
                      <a:cubicBezTo>
                        <a:pt x="67" y="106"/>
                        <a:pt x="68" y="109"/>
                        <a:pt x="65" y="106"/>
                      </a:cubicBezTo>
                      <a:cubicBezTo>
                        <a:pt x="62" y="103"/>
                        <a:pt x="68" y="98"/>
                        <a:pt x="65" y="100"/>
                      </a:cubicBezTo>
                      <a:cubicBezTo>
                        <a:pt x="61" y="102"/>
                        <a:pt x="63" y="99"/>
                        <a:pt x="58" y="96"/>
                      </a:cubicBezTo>
                      <a:cubicBezTo>
                        <a:pt x="53" y="93"/>
                        <a:pt x="51" y="94"/>
                        <a:pt x="49" y="92"/>
                      </a:cubicBezTo>
                      <a:cubicBezTo>
                        <a:pt x="45" y="87"/>
                        <a:pt x="44" y="86"/>
                        <a:pt x="46" y="84"/>
                      </a:cubicBezTo>
                      <a:cubicBezTo>
                        <a:pt x="48" y="82"/>
                        <a:pt x="44" y="81"/>
                        <a:pt x="46" y="80"/>
                      </a:cubicBezTo>
                      <a:cubicBezTo>
                        <a:pt x="47" y="80"/>
                        <a:pt x="49" y="78"/>
                        <a:pt x="45" y="78"/>
                      </a:cubicBezTo>
                      <a:cubicBezTo>
                        <a:pt x="42" y="78"/>
                        <a:pt x="40" y="76"/>
                        <a:pt x="42" y="75"/>
                      </a:cubicBezTo>
                      <a:cubicBezTo>
                        <a:pt x="44" y="74"/>
                        <a:pt x="39" y="71"/>
                        <a:pt x="37" y="72"/>
                      </a:cubicBezTo>
                      <a:cubicBezTo>
                        <a:pt x="36" y="72"/>
                        <a:pt x="36" y="68"/>
                        <a:pt x="33" y="68"/>
                      </a:cubicBezTo>
                      <a:cubicBezTo>
                        <a:pt x="28" y="69"/>
                        <a:pt x="29" y="75"/>
                        <a:pt x="26" y="68"/>
                      </a:cubicBezTo>
                      <a:cubicBezTo>
                        <a:pt x="25" y="66"/>
                        <a:pt x="20" y="67"/>
                        <a:pt x="18" y="64"/>
                      </a:cubicBezTo>
                      <a:cubicBezTo>
                        <a:pt x="15" y="61"/>
                        <a:pt x="13" y="66"/>
                        <a:pt x="9" y="64"/>
                      </a:cubicBezTo>
                      <a:cubicBezTo>
                        <a:pt x="5" y="62"/>
                        <a:pt x="7" y="60"/>
                        <a:pt x="5" y="59"/>
                      </a:cubicBezTo>
                      <a:cubicBezTo>
                        <a:pt x="2" y="58"/>
                        <a:pt x="6" y="56"/>
                        <a:pt x="8" y="56"/>
                      </a:cubicBezTo>
                      <a:cubicBezTo>
                        <a:pt x="11" y="56"/>
                        <a:pt x="4" y="54"/>
                        <a:pt x="7" y="54"/>
                      </a:cubicBezTo>
                      <a:cubicBezTo>
                        <a:pt x="9" y="54"/>
                        <a:pt x="3" y="52"/>
                        <a:pt x="2" y="52"/>
                      </a:cubicBezTo>
                      <a:cubicBezTo>
                        <a:pt x="1" y="53"/>
                        <a:pt x="0" y="50"/>
                        <a:pt x="2" y="48"/>
                      </a:cubicBezTo>
                      <a:cubicBezTo>
                        <a:pt x="3" y="46"/>
                        <a:pt x="5" y="48"/>
                        <a:pt x="9" y="47"/>
                      </a:cubicBezTo>
                      <a:cubicBezTo>
                        <a:pt x="12" y="47"/>
                        <a:pt x="16" y="47"/>
                        <a:pt x="17" y="45"/>
                      </a:cubicBezTo>
                      <a:cubicBezTo>
                        <a:pt x="17" y="43"/>
                        <a:pt x="19" y="43"/>
                        <a:pt x="22" y="43"/>
                      </a:cubicBezTo>
                      <a:cubicBezTo>
                        <a:pt x="25" y="43"/>
                        <a:pt x="26" y="41"/>
                        <a:pt x="28" y="44"/>
                      </a:cubicBezTo>
                      <a:cubicBezTo>
                        <a:pt x="29" y="46"/>
                        <a:pt x="28" y="49"/>
                        <a:pt x="30" y="47"/>
                      </a:cubicBezTo>
                      <a:cubicBezTo>
                        <a:pt x="32" y="46"/>
                        <a:pt x="36" y="45"/>
                        <a:pt x="36" y="46"/>
                      </a:cubicBezTo>
                      <a:cubicBezTo>
                        <a:pt x="36" y="48"/>
                        <a:pt x="41" y="45"/>
                        <a:pt x="42" y="47"/>
                      </a:cubicBezTo>
                      <a:cubicBezTo>
                        <a:pt x="42" y="48"/>
                        <a:pt x="46" y="49"/>
                        <a:pt x="49" y="48"/>
                      </a:cubicBezTo>
                      <a:cubicBezTo>
                        <a:pt x="53" y="48"/>
                        <a:pt x="48" y="47"/>
                        <a:pt x="50" y="44"/>
                      </a:cubicBezTo>
                      <a:cubicBezTo>
                        <a:pt x="51" y="41"/>
                        <a:pt x="50" y="41"/>
                        <a:pt x="51" y="38"/>
                      </a:cubicBezTo>
                      <a:cubicBezTo>
                        <a:pt x="51" y="36"/>
                        <a:pt x="51" y="34"/>
                        <a:pt x="50" y="31"/>
                      </a:cubicBezTo>
                      <a:cubicBezTo>
                        <a:pt x="49" y="28"/>
                        <a:pt x="49" y="26"/>
                        <a:pt x="48" y="25"/>
                      </a:cubicBezTo>
                      <a:cubicBezTo>
                        <a:pt x="47" y="24"/>
                        <a:pt x="49" y="24"/>
                        <a:pt x="52" y="24"/>
                      </a:cubicBezTo>
                      <a:cubicBezTo>
                        <a:pt x="54" y="25"/>
                        <a:pt x="57" y="23"/>
                        <a:pt x="57" y="26"/>
                      </a:cubicBezTo>
                      <a:cubicBezTo>
                        <a:pt x="57" y="29"/>
                        <a:pt x="60" y="30"/>
                        <a:pt x="60" y="32"/>
                      </a:cubicBezTo>
                      <a:cubicBezTo>
                        <a:pt x="59" y="33"/>
                        <a:pt x="62" y="37"/>
                        <a:pt x="63" y="36"/>
                      </a:cubicBezTo>
                      <a:cubicBezTo>
                        <a:pt x="65" y="34"/>
                        <a:pt x="65" y="33"/>
                        <a:pt x="68" y="34"/>
                      </a:cubicBezTo>
                      <a:cubicBezTo>
                        <a:pt x="70" y="35"/>
                        <a:pt x="73" y="30"/>
                        <a:pt x="77" y="30"/>
                      </a:cubicBezTo>
                      <a:cubicBezTo>
                        <a:pt x="81" y="31"/>
                        <a:pt x="83" y="31"/>
                        <a:pt x="80" y="29"/>
                      </a:cubicBezTo>
                      <a:cubicBezTo>
                        <a:pt x="77" y="28"/>
                        <a:pt x="79" y="27"/>
                        <a:pt x="80" y="25"/>
                      </a:cubicBezTo>
                      <a:cubicBezTo>
                        <a:pt x="82" y="23"/>
                        <a:pt x="83" y="24"/>
                        <a:pt x="86" y="23"/>
                      </a:cubicBezTo>
                      <a:cubicBezTo>
                        <a:pt x="89" y="21"/>
                        <a:pt x="89" y="21"/>
                        <a:pt x="94" y="20"/>
                      </a:cubicBezTo>
                      <a:cubicBezTo>
                        <a:pt x="98" y="20"/>
                        <a:pt x="104" y="20"/>
                        <a:pt x="104" y="15"/>
                      </a:cubicBezTo>
                      <a:cubicBezTo>
                        <a:pt x="104" y="10"/>
                        <a:pt x="106" y="13"/>
                        <a:pt x="106" y="10"/>
                      </a:cubicBezTo>
                      <a:cubicBezTo>
                        <a:pt x="106" y="8"/>
                        <a:pt x="108" y="7"/>
                        <a:pt x="108" y="6"/>
                      </a:cubicBezTo>
                      <a:cubicBezTo>
                        <a:pt x="109" y="4"/>
                        <a:pt x="107" y="1"/>
                        <a:pt x="111" y="1"/>
                      </a:cubicBezTo>
                      <a:cubicBezTo>
                        <a:pt x="116" y="1"/>
                        <a:pt x="116" y="0"/>
                        <a:pt x="120" y="0"/>
                      </a:cubicBezTo>
                      <a:cubicBezTo>
                        <a:pt x="122" y="5"/>
                        <a:pt x="126" y="2"/>
                        <a:pt x="128" y="5"/>
                      </a:cubicBezTo>
                      <a:cubicBezTo>
                        <a:pt x="130" y="7"/>
                        <a:pt x="132" y="6"/>
                        <a:pt x="134" y="8"/>
                      </a:cubicBezTo>
                      <a:cubicBezTo>
                        <a:pt x="135" y="10"/>
                        <a:pt x="136" y="10"/>
                        <a:pt x="139" y="10"/>
                      </a:cubicBezTo>
                      <a:cubicBezTo>
                        <a:pt x="143" y="11"/>
                        <a:pt x="143" y="14"/>
                        <a:pt x="142" y="16"/>
                      </a:cubicBezTo>
                      <a:cubicBezTo>
                        <a:pt x="142" y="19"/>
                        <a:pt x="143" y="20"/>
                        <a:pt x="146" y="20"/>
                      </a:cubicBezTo>
                      <a:cubicBezTo>
                        <a:pt x="149" y="19"/>
                        <a:pt x="149" y="18"/>
                        <a:pt x="150" y="15"/>
                      </a:cubicBezTo>
                      <a:cubicBezTo>
                        <a:pt x="150" y="13"/>
                        <a:pt x="153" y="12"/>
                        <a:pt x="152" y="16"/>
                      </a:cubicBezTo>
                      <a:cubicBezTo>
                        <a:pt x="151" y="20"/>
                        <a:pt x="149" y="23"/>
                        <a:pt x="154" y="24"/>
                      </a:cubicBezTo>
                      <a:cubicBezTo>
                        <a:pt x="158" y="25"/>
                        <a:pt x="157" y="29"/>
                        <a:pt x="160" y="30"/>
                      </a:cubicBezTo>
                      <a:cubicBezTo>
                        <a:pt x="163" y="31"/>
                        <a:pt x="161" y="27"/>
                        <a:pt x="163" y="26"/>
                      </a:cubicBezTo>
                      <a:cubicBezTo>
                        <a:pt x="166" y="25"/>
                        <a:pt x="164" y="28"/>
                        <a:pt x="168" y="28"/>
                      </a:cubicBezTo>
                      <a:cubicBezTo>
                        <a:pt x="172" y="28"/>
                        <a:pt x="174" y="28"/>
                        <a:pt x="176" y="29"/>
                      </a:cubicBezTo>
                      <a:cubicBezTo>
                        <a:pt x="178" y="29"/>
                        <a:pt x="179" y="30"/>
                        <a:pt x="180" y="31"/>
                      </a:cubicBezTo>
                      <a:cubicBezTo>
                        <a:pt x="184" y="34"/>
                        <a:pt x="185" y="37"/>
                        <a:pt x="190" y="37"/>
                      </a:cubicBezTo>
                      <a:cubicBezTo>
                        <a:pt x="195" y="37"/>
                        <a:pt x="196" y="39"/>
                        <a:pt x="200" y="39"/>
                      </a:cubicBezTo>
                      <a:cubicBezTo>
                        <a:pt x="204" y="39"/>
                        <a:pt x="208" y="42"/>
                        <a:pt x="205" y="45"/>
                      </a:cubicBezTo>
                      <a:cubicBezTo>
                        <a:pt x="202" y="48"/>
                        <a:pt x="200" y="54"/>
                        <a:pt x="200" y="58"/>
                      </a:cubicBezTo>
                      <a:cubicBezTo>
                        <a:pt x="200" y="62"/>
                        <a:pt x="198" y="64"/>
                        <a:pt x="199" y="68"/>
                      </a:cubicBezTo>
                      <a:cubicBezTo>
                        <a:pt x="199" y="68"/>
                        <a:pt x="199" y="69"/>
                        <a:pt x="199" y="70"/>
                      </a:cubicBezTo>
                      <a:cubicBezTo>
                        <a:pt x="199" y="71"/>
                        <a:pt x="197" y="71"/>
                        <a:pt x="195" y="70"/>
                      </a:cubicBezTo>
                      <a:cubicBezTo>
                        <a:pt x="193" y="69"/>
                        <a:pt x="186" y="74"/>
                        <a:pt x="190" y="74"/>
                      </a:cubicBezTo>
                      <a:cubicBezTo>
                        <a:pt x="193" y="75"/>
                        <a:pt x="191" y="76"/>
                        <a:pt x="188" y="78"/>
                      </a:cubicBezTo>
                      <a:cubicBezTo>
                        <a:pt x="185" y="80"/>
                        <a:pt x="180" y="81"/>
                        <a:pt x="180" y="85"/>
                      </a:cubicBezTo>
                      <a:cubicBezTo>
                        <a:pt x="179" y="88"/>
                        <a:pt x="176" y="95"/>
                        <a:pt x="176" y="100"/>
                      </a:cubicBezTo>
                      <a:cubicBezTo>
                        <a:pt x="176" y="105"/>
                        <a:pt x="180" y="99"/>
                        <a:pt x="181" y="98"/>
                      </a:cubicBezTo>
                      <a:cubicBezTo>
                        <a:pt x="181" y="96"/>
                        <a:pt x="188" y="94"/>
                        <a:pt x="189" y="97"/>
                      </a:cubicBezTo>
                      <a:cubicBezTo>
                        <a:pt x="190" y="99"/>
                        <a:pt x="191" y="99"/>
                        <a:pt x="192" y="102"/>
                      </a:cubicBezTo>
                      <a:cubicBezTo>
                        <a:pt x="192" y="104"/>
                        <a:pt x="193" y="106"/>
                        <a:pt x="194" y="106"/>
                      </a:cubicBezTo>
                      <a:cubicBezTo>
                        <a:pt x="193" y="112"/>
                        <a:pt x="195" y="111"/>
                        <a:pt x="195" y="114"/>
                      </a:cubicBezTo>
                      <a:cubicBezTo>
                        <a:pt x="195" y="118"/>
                        <a:pt x="200" y="115"/>
                        <a:pt x="198" y="118"/>
                      </a:cubicBezTo>
                      <a:cubicBezTo>
                        <a:pt x="196" y="121"/>
                        <a:pt x="194" y="121"/>
                        <a:pt x="193" y="124"/>
                      </a:cubicBezTo>
                      <a:cubicBezTo>
                        <a:pt x="191" y="126"/>
                        <a:pt x="199" y="127"/>
                        <a:pt x="198" y="130"/>
                      </a:cubicBezTo>
                      <a:cubicBezTo>
                        <a:pt x="196" y="134"/>
                        <a:pt x="195" y="133"/>
                        <a:pt x="196" y="139"/>
                      </a:cubicBezTo>
                      <a:cubicBezTo>
                        <a:pt x="198" y="144"/>
                        <a:pt x="196" y="146"/>
                        <a:pt x="200" y="146"/>
                      </a:cubicBezTo>
                      <a:cubicBezTo>
                        <a:pt x="205" y="146"/>
                        <a:pt x="208" y="146"/>
                        <a:pt x="207" y="150"/>
                      </a:cubicBezTo>
                      <a:cubicBezTo>
                        <a:pt x="205" y="152"/>
                        <a:pt x="206" y="153"/>
                        <a:pt x="206" y="153"/>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5" name="Freeform 207"/>
                <p:cNvSpPr>
                  <a:spLocks/>
                </p:cNvSpPr>
                <p:nvPr/>
              </p:nvSpPr>
              <p:spPr bwMode="auto">
                <a:xfrm>
                  <a:off x="6509413" y="1968938"/>
                  <a:ext cx="1231859" cy="1290192"/>
                </a:xfrm>
                <a:custGeom>
                  <a:avLst/>
                  <a:gdLst/>
                  <a:ahLst/>
                  <a:cxnLst>
                    <a:cxn ang="0">
                      <a:pos x="43" y="1"/>
                    </a:cxn>
                    <a:cxn ang="0">
                      <a:pos x="45" y="9"/>
                    </a:cxn>
                    <a:cxn ang="0">
                      <a:pos x="51" y="14"/>
                    </a:cxn>
                    <a:cxn ang="0">
                      <a:pos x="55" y="19"/>
                    </a:cxn>
                    <a:cxn ang="0">
                      <a:pos x="56" y="21"/>
                    </a:cxn>
                    <a:cxn ang="0">
                      <a:pos x="45" y="24"/>
                    </a:cxn>
                    <a:cxn ang="0">
                      <a:pos x="40" y="28"/>
                    </a:cxn>
                    <a:cxn ang="0">
                      <a:pos x="37" y="30"/>
                    </a:cxn>
                    <a:cxn ang="0">
                      <a:pos x="30" y="27"/>
                    </a:cxn>
                    <a:cxn ang="0">
                      <a:pos x="19" y="34"/>
                    </a:cxn>
                    <a:cxn ang="0">
                      <a:pos x="17" y="42"/>
                    </a:cxn>
                    <a:cxn ang="0">
                      <a:pos x="15" y="58"/>
                    </a:cxn>
                    <a:cxn ang="0">
                      <a:pos x="4" y="65"/>
                    </a:cxn>
                    <a:cxn ang="0">
                      <a:pos x="2" y="81"/>
                    </a:cxn>
                    <a:cxn ang="0">
                      <a:pos x="6" y="99"/>
                    </a:cxn>
                    <a:cxn ang="0">
                      <a:pos x="10" y="109"/>
                    </a:cxn>
                    <a:cxn ang="0">
                      <a:pos x="30" y="117"/>
                    </a:cxn>
                    <a:cxn ang="0">
                      <a:pos x="30" y="136"/>
                    </a:cxn>
                    <a:cxn ang="0">
                      <a:pos x="29" y="148"/>
                    </a:cxn>
                    <a:cxn ang="0">
                      <a:pos x="46" y="148"/>
                    </a:cxn>
                    <a:cxn ang="0">
                      <a:pos x="76" y="151"/>
                    </a:cxn>
                    <a:cxn ang="0">
                      <a:pos x="91" y="148"/>
                    </a:cxn>
                    <a:cxn ang="0">
                      <a:pos x="107" y="147"/>
                    </a:cxn>
                    <a:cxn ang="0">
                      <a:pos x="118" y="143"/>
                    </a:cxn>
                    <a:cxn ang="0">
                      <a:pos x="124" y="143"/>
                    </a:cxn>
                    <a:cxn ang="0">
                      <a:pos x="125" y="135"/>
                    </a:cxn>
                    <a:cxn ang="0">
                      <a:pos x="136" y="122"/>
                    </a:cxn>
                    <a:cxn ang="0">
                      <a:pos x="122" y="108"/>
                    </a:cxn>
                    <a:cxn ang="0">
                      <a:pos x="107" y="90"/>
                    </a:cxn>
                    <a:cxn ang="0">
                      <a:pos x="128" y="84"/>
                    </a:cxn>
                    <a:cxn ang="0">
                      <a:pos x="144" y="76"/>
                    </a:cxn>
                    <a:cxn ang="0">
                      <a:pos x="150" y="73"/>
                    </a:cxn>
                    <a:cxn ang="0">
                      <a:pos x="144" y="46"/>
                    </a:cxn>
                    <a:cxn ang="0">
                      <a:pos x="133" y="38"/>
                    </a:cxn>
                    <a:cxn ang="0">
                      <a:pos x="138" y="21"/>
                    </a:cxn>
                    <a:cxn ang="0">
                      <a:pos x="129" y="10"/>
                    </a:cxn>
                    <a:cxn ang="0">
                      <a:pos x="118" y="13"/>
                    </a:cxn>
                    <a:cxn ang="0">
                      <a:pos x="111" y="13"/>
                    </a:cxn>
                    <a:cxn ang="0">
                      <a:pos x="112" y="11"/>
                    </a:cxn>
                    <a:cxn ang="0">
                      <a:pos x="96" y="17"/>
                    </a:cxn>
                    <a:cxn ang="0">
                      <a:pos x="82" y="17"/>
                    </a:cxn>
                    <a:cxn ang="0">
                      <a:pos x="75" y="10"/>
                    </a:cxn>
                    <a:cxn ang="0">
                      <a:pos x="65" y="10"/>
                    </a:cxn>
                    <a:cxn ang="0">
                      <a:pos x="58" y="3"/>
                    </a:cxn>
                  </a:cxnLst>
                  <a:rect l="0" t="0" r="r" b="b"/>
                  <a:pathLst>
                    <a:path w="151" h="154">
                      <a:moveTo>
                        <a:pt x="58" y="3"/>
                      </a:moveTo>
                      <a:cubicBezTo>
                        <a:pt x="54" y="5"/>
                        <a:pt x="49" y="0"/>
                        <a:pt x="43" y="1"/>
                      </a:cubicBezTo>
                      <a:cubicBezTo>
                        <a:pt x="44" y="3"/>
                        <a:pt x="46" y="5"/>
                        <a:pt x="47" y="7"/>
                      </a:cubicBezTo>
                      <a:cubicBezTo>
                        <a:pt x="50" y="10"/>
                        <a:pt x="45" y="7"/>
                        <a:pt x="45" y="9"/>
                      </a:cubicBezTo>
                      <a:cubicBezTo>
                        <a:pt x="45" y="11"/>
                        <a:pt x="50" y="9"/>
                        <a:pt x="49" y="11"/>
                      </a:cubicBezTo>
                      <a:cubicBezTo>
                        <a:pt x="48" y="13"/>
                        <a:pt x="49" y="13"/>
                        <a:pt x="51" y="14"/>
                      </a:cubicBezTo>
                      <a:cubicBezTo>
                        <a:pt x="53" y="14"/>
                        <a:pt x="50" y="16"/>
                        <a:pt x="50" y="17"/>
                      </a:cubicBezTo>
                      <a:cubicBezTo>
                        <a:pt x="50" y="18"/>
                        <a:pt x="52" y="19"/>
                        <a:pt x="55" y="19"/>
                      </a:cubicBezTo>
                      <a:cubicBezTo>
                        <a:pt x="57" y="19"/>
                        <a:pt x="59" y="23"/>
                        <a:pt x="62" y="24"/>
                      </a:cubicBezTo>
                      <a:cubicBezTo>
                        <a:pt x="57" y="25"/>
                        <a:pt x="58" y="22"/>
                        <a:pt x="56" y="21"/>
                      </a:cubicBezTo>
                      <a:cubicBezTo>
                        <a:pt x="54" y="19"/>
                        <a:pt x="52" y="21"/>
                        <a:pt x="49" y="20"/>
                      </a:cubicBezTo>
                      <a:cubicBezTo>
                        <a:pt x="46" y="18"/>
                        <a:pt x="47" y="22"/>
                        <a:pt x="45" y="24"/>
                      </a:cubicBezTo>
                      <a:cubicBezTo>
                        <a:pt x="44" y="26"/>
                        <a:pt x="45" y="26"/>
                        <a:pt x="44" y="28"/>
                      </a:cubicBezTo>
                      <a:cubicBezTo>
                        <a:pt x="45" y="27"/>
                        <a:pt x="42" y="27"/>
                        <a:pt x="40" y="28"/>
                      </a:cubicBezTo>
                      <a:cubicBezTo>
                        <a:pt x="38" y="30"/>
                        <a:pt x="40" y="29"/>
                        <a:pt x="39" y="31"/>
                      </a:cubicBezTo>
                      <a:cubicBezTo>
                        <a:pt x="38" y="33"/>
                        <a:pt x="38" y="31"/>
                        <a:pt x="37" y="30"/>
                      </a:cubicBezTo>
                      <a:cubicBezTo>
                        <a:pt x="36" y="28"/>
                        <a:pt x="39" y="29"/>
                        <a:pt x="37" y="27"/>
                      </a:cubicBezTo>
                      <a:cubicBezTo>
                        <a:pt x="36" y="25"/>
                        <a:pt x="34" y="25"/>
                        <a:pt x="30" y="27"/>
                      </a:cubicBezTo>
                      <a:cubicBezTo>
                        <a:pt x="27" y="29"/>
                        <a:pt x="28" y="26"/>
                        <a:pt x="22" y="31"/>
                      </a:cubicBezTo>
                      <a:cubicBezTo>
                        <a:pt x="19" y="32"/>
                        <a:pt x="21" y="33"/>
                        <a:pt x="19" y="34"/>
                      </a:cubicBezTo>
                      <a:cubicBezTo>
                        <a:pt x="17" y="35"/>
                        <a:pt x="19" y="38"/>
                        <a:pt x="18" y="36"/>
                      </a:cubicBezTo>
                      <a:cubicBezTo>
                        <a:pt x="17" y="39"/>
                        <a:pt x="20" y="38"/>
                        <a:pt x="17" y="42"/>
                      </a:cubicBezTo>
                      <a:cubicBezTo>
                        <a:pt x="14" y="45"/>
                        <a:pt x="13" y="51"/>
                        <a:pt x="16" y="51"/>
                      </a:cubicBezTo>
                      <a:cubicBezTo>
                        <a:pt x="20" y="52"/>
                        <a:pt x="18" y="55"/>
                        <a:pt x="15" y="58"/>
                      </a:cubicBezTo>
                      <a:cubicBezTo>
                        <a:pt x="13" y="61"/>
                        <a:pt x="10" y="61"/>
                        <a:pt x="6" y="61"/>
                      </a:cubicBezTo>
                      <a:cubicBezTo>
                        <a:pt x="2" y="61"/>
                        <a:pt x="3" y="62"/>
                        <a:pt x="4" y="65"/>
                      </a:cubicBezTo>
                      <a:cubicBezTo>
                        <a:pt x="5" y="69"/>
                        <a:pt x="1" y="73"/>
                        <a:pt x="3" y="76"/>
                      </a:cubicBezTo>
                      <a:cubicBezTo>
                        <a:pt x="5" y="78"/>
                        <a:pt x="0" y="79"/>
                        <a:pt x="2" y="81"/>
                      </a:cubicBezTo>
                      <a:cubicBezTo>
                        <a:pt x="3" y="83"/>
                        <a:pt x="5" y="85"/>
                        <a:pt x="3" y="89"/>
                      </a:cubicBezTo>
                      <a:cubicBezTo>
                        <a:pt x="5" y="93"/>
                        <a:pt x="5" y="96"/>
                        <a:pt x="6" y="99"/>
                      </a:cubicBezTo>
                      <a:cubicBezTo>
                        <a:pt x="8" y="102"/>
                        <a:pt x="10" y="100"/>
                        <a:pt x="6" y="107"/>
                      </a:cubicBezTo>
                      <a:cubicBezTo>
                        <a:pt x="8" y="107"/>
                        <a:pt x="9" y="108"/>
                        <a:pt x="10" y="109"/>
                      </a:cubicBezTo>
                      <a:cubicBezTo>
                        <a:pt x="14" y="112"/>
                        <a:pt x="15" y="115"/>
                        <a:pt x="20" y="115"/>
                      </a:cubicBezTo>
                      <a:cubicBezTo>
                        <a:pt x="25" y="115"/>
                        <a:pt x="26" y="117"/>
                        <a:pt x="30" y="117"/>
                      </a:cubicBezTo>
                      <a:cubicBezTo>
                        <a:pt x="34" y="117"/>
                        <a:pt x="38" y="120"/>
                        <a:pt x="35" y="123"/>
                      </a:cubicBezTo>
                      <a:cubicBezTo>
                        <a:pt x="32" y="126"/>
                        <a:pt x="30" y="132"/>
                        <a:pt x="30" y="136"/>
                      </a:cubicBezTo>
                      <a:cubicBezTo>
                        <a:pt x="30" y="140"/>
                        <a:pt x="28" y="142"/>
                        <a:pt x="29" y="146"/>
                      </a:cubicBezTo>
                      <a:cubicBezTo>
                        <a:pt x="29" y="146"/>
                        <a:pt x="29" y="147"/>
                        <a:pt x="29" y="148"/>
                      </a:cubicBezTo>
                      <a:cubicBezTo>
                        <a:pt x="30" y="147"/>
                        <a:pt x="30" y="147"/>
                        <a:pt x="32" y="148"/>
                      </a:cubicBezTo>
                      <a:cubicBezTo>
                        <a:pt x="34" y="148"/>
                        <a:pt x="48" y="151"/>
                        <a:pt x="46" y="148"/>
                      </a:cubicBezTo>
                      <a:cubicBezTo>
                        <a:pt x="44" y="145"/>
                        <a:pt x="55" y="149"/>
                        <a:pt x="63" y="151"/>
                      </a:cubicBezTo>
                      <a:cubicBezTo>
                        <a:pt x="65" y="148"/>
                        <a:pt x="71" y="149"/>
                        <a:pt x="76" y="151"/>
                      </a:cubicBezTo>
                      <a:cubicBezTo>
                        <a:pt x="81" y="153"/>
                        <a:pt x="84" y="154"/>
                        <a:pt x="85" y="151"/>
                      </a:cubicBezTo>
                      <a:cubicBezTo>
                        <a:pt x="86" y="147"/>
                        <a:pt x="91" y="151"/>
                        <a:pt x="91" y="148"/>
                      </a:cubicBezTo>
                      <a:cubicBezTo>
                        <a:pt x="90" y="145"/>
                        <a:pt x="95" y="147"/>
                        <a:pt x="99" y="149"/>
                      </a:cubicBezTo>
                      <a:cubicBezTo>
                        <a:pt x="102" y="151"/>
                        <a:pt x="104" y="148"/>
                        <a:pt x="107" y="147"/>
                      </a:cubicBezTo>
                      <a:cubicBezTo>
                        <a:pt x="110" y="147"/>
                        <a:pt x="109" y="146"/>
                        <a:pt x="112" y="144"/>
                      </a:cubicBezTo>
                      <a:cubicBezTo>
                        <a:pt x="115" y="142"/>
                        <a:pt x="115" y="145"/>
                        <a:pt x="118" y="143"/>
                      </a:cubicBezTo>
                      <a:cubicBezTo>
                        <a:pt x="121" y="140"/>
                        <a:pt x="119" y="146"/>
                        <a:pt x="122" y="146"/>
                      </a:cubicBezTo>
                      <a:cubicBezTo>
                        <a:pt x="126" y="147"/>
                        <a:pt x="126" y="144"/>
                        <a:pt x="124" y="143"/>
                      </a:cubicBezTo>
                      <a:cubicBezTo>
                        <a:pt x="123" y="141"/>
                        <a:pt x="126" y="140"/>
                        <a:pt x="124" y="139"/>
                      </a:cubicBezTo>
                      <a:cubicBezTo>
                        <a:pt x="122" y="138"/>
                        <a:pt x="122" y="135"/>
                        <a:pt x="125" y="135"/>
                      </a:cubicBezTo>
                      <a:cubicBezTo>
                        <a:pt x="129" y="136"/>
                        <a:pt x="129" y="128"/>
                        <a:pt x="131" y="129"/>
                      </a:cubicBezTo>
                      <a:cubicBezTo>
                        <a:pt x="133" y="130"/>
                        <a:pt x="137" y="125"/>
                        <a:pt x="136" y="122"/>
                      </a:cubicBezTo>
                      <a:cubicBezTo>
                        <a:pt x="136" y="119"/>
                        <a:pt x="136" y="118"/>
                        <a:pt x="132" y="116"/>
                      </a:cubicBezTo>
                      <a:cubicBezTo>
                        <a:pt x="129" y="115"/>
                        <a:pt x="127" y="111"/>
                        <a:pt x="122" y="108"/>
                      </a:cubicBezTo>
                      <a:cubicBezTo>
                        <a:pt x="117" y="106"/>
                        <a:pt x="116" y="105"/>
                        <a:pt x="114" y="100"/>
                      </a:cubicBezTo>
                      <a:cubicBezTo>
                        <a:pt x="112" y="94"/>
                        <a:pt x="109" y="93"/>
                        <a:pt x="107" y="90"/>
                      </a:cubicBezTo>
                      <a:cubicBezTo>
                        <a:pt x="105" y="87"/>
                        <a:pt x="112" y="89"/>
                        <a:pt x="117" y="88"/>
                      </a:cubicBezTo>
                      <a:cubicBezTo>
                        <a:pt x="121" y="86"/>
                        <a:pt x="122" y="86"/>
                        <a:pt x="128" y="84"/>
                      </a:cubicBezTo>
                      <a:cubicBezTo>
                        <a:pt x="135" y="82"/>
                        <a:pt x="134" y="80"/>
                        <a:pt x="138" y="77"/>
                      </a:cubicBezTo>
                      <a:cubicBezTo>
                        <a:pt x="141" y="74"/>
                        <a:pt x="142" y="73"/>
                        <a:pt x="144" y="76"/>
                      </a:cubicBezTo>
                      <a:cubicBezTo>
                        <a:pt x="146" y="79"/>
                        <a:pt x="149" y="81"/>
                        <a:pt x="151" y="81"/>
                      </a:cubicBezTo>
                      <a:cubicBezTo>
                        <a:pt x="150" y="81"/>
                        <a:pt x="151" y="77"/>
                        <a:pt x="150" y="73"/>
                      </a:cubicBezTo>
                      <a:cubicBezTo>
                        <a:pt x="149" y="69"/>
                        <a:pt x="148" y="61"/>
                        <a:pt x="146" y="55"/>
                      </a:cubicBezTo>
                      <a:cubicBezTo>
                        <a:pt x="143" y="50"/>
                        <a:pt x="146" y="50"/>
                        <a:pt x="144" y="46"/>
                      </a:cubicBezTo>
                      <a:cubicBezTo>
                        <a:pt x="143" y="42"/>
                        <a:pt x="140" y="45"/>
                        <a:pt x="140" y="43"/>
                      </a:cubicBezTo>
                      <a:cubicBezTo>
                        <a:pt x="139" y="40"/>
                        <a:pt x="134" y="41"/>
                        <a:pt x="133" y="38"/>
                      </a:cubicBezTo>
                      <a:cubicBezTo>
                        <a:pt x="132" y="33"/>
                        <a:pt x="139" y="31"/>
                        <a:pt x="138" y="28"/>
                      </a:cubicBezTo>
                      <a:cubicBezTo>
                        <a:pt x="137" y="26"/>
                        <a:pt x="140" y="26"/>
                        <a:pt x="138" y="21"/>
                      </a:cubicBezTo>
                      <a:cubicBezTo>
                        <a:pt x="134" y="20"/>
                        <a:pt x="135" y="18"/>
                        <a:pt x="133" y="16"/>
                      </a:cubicBezTo>
                      <a:cubicBezTo>
                        <a:pt x="127" y="13"/>
                        <a:pt x="134" y="12"/>
                        <a:pt x="129" y="10"/>
                      </a:cubicBezTo>
                      <a:cubicBezTo>
                        <a:pt x="124" y="8"/>
                        <a:pt x="127" y="17"/>
                        <a:pt x="124" y="14"/>
                      </a:cubicBezTo>
                      <a:cubicBezTo>
                        <a:pt x="122" y="12"/>
                        <a:pt x="120" y="13"/>
                        <a:pt x="118" y="13"/>
                      </a:cubicBezTo>
                      <a:cubicBezTo>
                        <a:pt x="116" y="13"/>
                        <a:pt x="114" y="14"/>
                        <a:pt x="112" y="16"/>
                      </a:cubicBezTo>
                      <a:cubicBezTo>
                        <a:pt x="109" y="17"/>
                        <a:pt x="110" y="15"/>
                        <a:pt x="111" y="13"/>
                      </a:cubicBezTo>
                      <a:cubicBezTo>
                        <a:pt x="112" y="12"/>
                        <a:pt x="113" y="13"/>
                        <a:pt x="115" y="13"/>
                      </a:cubicBezTo>
                      <a:cubicBezTo>
                        <a:pt x="116" y="12"/>
                        <a:pt x="115" y="11"/>
                        <a:pt x="112" y="11"/>
                      </a:cubicBezTo>
                      <a:cubicBezTo>
                        <a:pt x="109" y="12"/>
                        <a:pt x="108" y="16"/>
                        <a:pt x="104" y="16"/>
                      </a:cubicBezTo>
                      <a:cubicBezTo>
                        <a:pt x="100" y="17"/>
                        <a:pt x="98" y="18"/>
                        <a:pt x="96" y="17"/>
                      </a:cubicBezTo>
                      <a:cubicBezTo>
                        <a:pt x="93" y="16"/>
                        <a:pt x="91" y="15"/>
                        <a:pt x="90" y="18"/>
                      </a:cubicBezTo>
                      <a:cubicBezTo>
                        <a:pt x="88" y="20"/>
                        <a:pt x="84" y="18"/>
                        <a:pt x="82" y="17"/>
                      </a:cubicBezTo>
                      <a:cubicBezTo>
                        <a:pt x="79" y="15"/>
                        <a:pt x="77" y="18"/>
                        <a:pt x="75" y="17"/>
                      </a:cubicBezTo>
                      <a:cubicBezTo>
                        <a:pt x="70" y="12"/>
                        <a:pt x="83" y="15"/>
                        <a:pt x="75" y="10"/>
                      </a:cubicBezTo>
                      <a:cubicBezTo>
                        <a:pt x="72" y="8"/>
                        <a:pt x="71" y="10"/>
                        <a:pt x="70" y="9"/>
                      </a:cubicBezTo>
                      <a:cubicBezTo>
                        <a:pt x="69" y="8"/>
                        <a:pt x="67" y="7"/>
                        <a:pt x="65" y="10"/>
                      </a:cubicBezTo>
                      <a:cubicBezTo>
                        <a:pt x="65" y="6"/>
                        <a:pt x="63" y="6"/>
                        <a:pt x="60" y="7"/>
                      </a:cubicBezTo>
                      <a:cubicBezTo>
                        <a:pt x="62" y="5"/>
                        <a:pt x="58" y="4"/>
                        <a:pt x="58" y="3"/>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6" name="Freeform 208"/>
                <p:cNvSpPr>
                  <a:spLocks/>
                </p:cNvSpPr>
                <p:nvPr/>
              </p:nvSpPr>
              <p:spPr bwMode="auto">
                <a:xfrm>
                  <a:off x="6753340" y="1616503"/>
                  <a:ext cx="347606" cy="396500"/>
                </a:xfrm>
                <a:custGeom>
                  <a:avLst/>
                  <a:gdLst/>
                  <a:ahLst/>
                  <a:cxnLst>
                    <a:cxn ang="0">
                      <a:pos x="28" y="45"/>
                    </a:cxn>
                    <a:cxn ang="0">
                      <a:pos x="29" y="43"/>
                    </a:cxn>
                    <a:cxn ang="0">
                      <a:pos x="25" y="41"/>
                    </a:cxn>
                    <a:cxn ang="0">
                      <a:pos x="26" y="33"/>
                    </a:cxn>
                    <a:cxn ang="0">
                      <a:pos x="28" y="29"/>
                    </a:cxn>
                    <a:cxn ang="0">
                      <a:pos x="32" y="24"/>
                    </a:cxn>
                    <a:cxn ang="0">
                      <a:pos x="37" y="19"/>
                    </a:cxn>
                    <a:cxn ang="0">
                      <a:pos x="41" y="16"/>
                    </a:cxn>
                    <a:cxn ang="0">
                      <a:pos x="31" y="14"/>
                    </a:cxn>
                    <a:cxn ang="0">
                      <a:pos x="29" y="12"/>
                    </a:cxn>
                    <a:cxn ang="0">
                      <a:pos x="28" y="6"/>
                    </a:cxn>
                    <a:cxn ang="0">
                      <a:pos x="23" y="2"/>
                    </a:cxn>
                    <a:cxn ang="0">
                      <a:pos x="20" y="3"/>
                    </a:cxn>
                    <a:cxn ang="0">
                      <a:pos x="17" y="9"/>
                    </a:cxn>
                    <a:cxn ang="0">
                      <a:pos x="15" y="6"/>
                    </a:cxn>
                    <a:cxn ang="0">
                      <a:pos x="13" y="4"/>
                    </a:cxn>
                    <a:cxn ang="0">
                      <a:pos x="12" y="9"/>
                    </a:cxn>
                    <a:cxn ang="0">
                      <a:pos x="8" y="9"/>
                    </a:cxn>
                    <a:cxn ang="0">
                      <a:pos x="2" y="7"/>
                    </a:cxn>
                    <a:cxn ang="0">
                      <a:pos x="4" y="14"/>
                    </a:cxn>
                    <a:cxn ang="0">
                      <a:pos x="5" y="18"/>
                    </a:cxn>
                    <a:cxn ang="0">
                      <a:pos x="4" y="23"/>
                    </a:cxn>
                    <a:cxn ang="0">
                      <a:pos x="7" y="26"/>
                    </a:cxn>
                    <a:cxn ang="0">
                      <a:pos x="8" y="31"/>
                    </a:cxn>
                    <a:cxn ang="0">
                      <a:pos x="9" y="34"/>
                    </a:cxn>
                    <a:cxn ang="0">
                      <a:pos x="13" y="36"/>
                    </a:cxn>
                    <a:cxn ang="0">
                      <a:pos x="14" y="41"/>
                    </a:cxn>
                    <a:cxn ang="0">
                      <a:pos x="13" y="43"/>
                    </a:cxn>
                    <a:cxn ang="0">
                      <a:pos x="28" y="45"/>
                    </a:cxn>
                  </a:cxnLst>
                  <a:rect l="0" t="0" r="r" b="b"/>
                  <a:pathLst>
                    <a:path w="42" h="47">
                      <a:moveTo>
                        <a:pt x="28" y="45"/>
                      </a:moveTo>
                      <a:cubicBezTo>
                        <a:pt x="28" y="44"/>
                        <a:pt x="28" y="44"/>
                        <a:pt x="29" y="43"/>
                      </a:cubicBezTo>
                      <a:cubicBezTo>
                        <a:pt x="30" y="43"/>
                        <a:pt x="27" y="41"/>
                        <a:pt x="25" y="41"/>
                      </a:cubicBezTo>
                      <a:cubicBezTo>
                        <a:pt x="22" y="39"/>
                        <a:pt x="22" y="34"/>
                        <a:pt x="26" y="33"/>
                      </a:cubicBezTo>
                      <a:cubicBezTo>
                        <a:pt x="29" y="33"/>
                        <a:pt x="24" y="30"/>
                        <a:pt x="28" y="29"/>
                      </a:cubicBezTo>
                      <a:cubicBezTo>
                        <a:pt x="31" y="29"/>
                        <a:pt x="28" y="23"/>
                        <a:pt x="32" y="24"/>
                      </a:cubicBezTo>
                      <a:cubicBezTo>
                        <a:pt x="36" y="24"/>
                        <a:pt x="34" y="19"/>
                        <a:pt x="37" y="19"/>
                      </a:cubicBezTo>
                      <a:cubicBezTo>
                        <a:pt x="39" y="20"/>
                        <a:pt x="42" y="20"/>
                        <a:pt x="41" y="16"/>
                      </a:cubicBezTo>
                      <a:cubicBezTo>
                        <a:pt x="39" y="12"/>
                        <a:pt x="29" y="16"/>
                        <a:pt x="31" y="14"/>
                      </a:cubicBezTo>
                      <a:cubicBezTo>
                        <a:pt x="33" y="12"/>
                        <a:pt x="27" y="13"/>
                        <a:pt x="29" y="12"/>
                      </a:cubicBezTo>
                      <a:cubicBezTo>
                        <a:pt x="32" y="11"/>
                        <a:pt x="28" y="9"/>
                        <a:pt x="28" y="6"/>
                      </a:cubicBezTo>
                      <a:cubicBezTo>
                        <a:pt x="27" y="2"/>
                        <a:pt x="25" y="3"/>
                        <a:pt x="23" y="2"/>
                      </a:cubicBezTo>
                      <a:cubicBezTo>
                        <a:pt x="20" y="0"/>
                        <a:pt x="23" y="3"/>
                        <a:pt x="20" y="3"/>
                      </a:cubicBezTo>
                      <a:cubicBezTo>
                        <a:pt x="16" y="2"/>
                        <a:pt x="18" y="6"/>
                        <a:pt x="17" y="9"/>
                      </a:cubicBezTo>
                      <a:cubicBezTo>
                        <a:pt x="16" y="12"/>
                        <a:pt x="15" y="9"/>
                        <a:pt x="15" y="6"/>
                      </a:cubicBezTo>
                      <a:cubicBezTo>
                        <a:pt x="16" y="4"/>
                        <a:pt x="15" y="2"/>
                        <a:pt x="13" y="4"/>
                      </a:cubicBezTo>
                      <a:cubicBezTo>
                        <a:pt x="11" y="6"/>
                        <a:pt x="10" y="6"/>
                        <a:pt x="12" y="9"/>
                      </a:cubicBezTo>
                      <a:cubicBezTo>
                        <a:pt x="13" y="11"/>
                        <a:pt x="9" y="12"/>
                        <a:pt x="8" y="9"/>
                      </a:cubicBezTo>
                      <a:cubicBezTo>
                        <a:pt x="6" y="7"/>
                        <a:pt x="5" y="5"/>
                        <a:pt x="2" y="7"/>
                      </a:cubicBezTo>
                      <a:cubicBezTo>
                        <a:pt x="0" y="10"/>
                        <a:pt x="3" y="13"/>
                        <a:pt x="4" y="14"/>
                      </a:cubicBezTo>
                      <a:cubicBezTo>
                        <a:pt x="6" y="15"/>
                        <a:pt x="7" y="16"/>
                        <a:pt x="5" y="18"/>
                      </a:cubicBezTo>
                      <a:cubicBezTo>
                        <a:pt x="4" y="19"/>
                        <a:pt x="4" y="20"/>
                        <a:pt x="4" y="23"/>
                      </a:cubicBezTo>
                      <a:cubicBezTo>
                        <a:pt x="4" y="26"/>
                        <a:pt x="6" y="22"/>
                        <a:pt x="7" y="26"/>
                      </a:cubicBezTo>
                      <a:cubicBezTo>
                        <a:pt x="7" y="30"/>
                        <a:pt x="10" y="30"/>
                        <a:pt x="8" y="31"/>
                      </a:cubicBezTo>
                      <a:cubicBezTo>
                        <a:pt x="5" y="32"/>
                        <a:pt x="7" y="32"/>
                        <a:pt x="9" y="34"/>
                      </a:cubicBezTo>
                      <a:cubicBezTo>
                        <a:pt x="9" y="34"/>
                        <a:pt x="13" y="35"/>
                        <a:pt x="13" y="36"/>
                      </a:cubicBezTo>
                      <a:cubicBezTo>
                        <a:pt x="13" y="38"/>
                        <a:pt x="15" y="40"/>
                        <a:pt x="14" y="41"/>
                      </a:cubicBezTo>
                      <a:cubicBezTo>
                        <a:pt x="13" y="42"/>
                        <a:pt x="13" y="42"/>
                        <a:pt x="13" y="43"/>
                      </a:cubicBezTo>
                      <a:cubicBezTo>
                        <a:pt x="19" y="42"/>
                        <a:pt x="24" y="47"/>
                        <a:pt x="28" y="45"/>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7" name="Freeform 209"/>
                <p:cNvSpPr>
                  <a:spLocks/>
                </p:cNvSpPr>
                <p:nvPr/>
              </p:nvSpPr>
              <p:spPr bwMode="auto">
                <a:xfrm>
                  <a:off x="6789930" y="1540980"/>
                  <a:ext cx="243928" cy="169932"/>
                </a:xfrm>
                <a:custGeom>
                  <a:avLst/>
                  <a:gdLst/>
                  <a:ahLst/>
                  <a:cxnLst>
                    <a:cxn ang="0">
                      <a:pos x="4" y="17"/>
                    </a:cxn>
                    <a:cxn ang="0">
                      <a:pos x="2" y="13"/>
                    </a:cxn>
                    <a:cxn ang="0">
                      <a:pos x="5" y="9"/>
                    </a:cxn>
                    <a:cxn ang="0">
                      <a:pos x="9" y="8"/>
                    </a:cxn>
                    <a:cxn ang="0">
                      <a:pos x="14" y="9"/>
                    </a:cxn>
                    <a:cxn ang="0">
                      <a:pos x="23" y="3"/>
                    </a:cxn>
                    <a:cxn ang="0">
                      <a:pos x="29" y="0"/>
                    </a:cxn>
                    <a:cxn ang="0">
                      <a:pos x="29" y="5"/>
                    </a:cxn>
                    <a:cxn ang="0">
                      <a:pos x="27" y="11"/>
                    </a:cxn>
                    <a:cxn ang="0">
                      <a:pos x="25" y="14"/>
                    </a:cxn>
                    <a:cxn ang="0">
                      <a:pos x="19" y="9"/>
                    </a:cxn>
                    <a:cxn ang="0">
                      <a:pos x="14" y="11"/>
                    </a:cxn>
                    <a:cxn ang="0">
                      <a:pos x="8" y="11"/>
                    </a:cxn>
                    <a:cxn ang="0">
                      <a:pos x="4" y="17"/>
                    </a:cxn>
                  </a:cxnLst>
                  <a:rect l="0" t="0" r="r" b="b"/>
                  <a:pathLst>
                    <a:path w="30" h="20">
                      <a:moveTo>
                        <a:pt x="4" y="17"/>
                      </a:moveTo>
                      <a:cubicBezTo>
                        <a:pt x="3" y="14"/>
                        <a:pt x="4" y="13"/>
                        <a:pt x="2" y="13"/>
                      </a:cubicBezTo>
                      <a:cubicBezTo>
                        <a:pt x="0" y="13"/>
                        <a:pt x="3" y="11"/>
                        <a:pt x="5" y="9"/>
                      </a:cubicBezTo>
                      <a:cubicBezTo>
                        <a:pt x="7" y="8"/>
                        <a:pt x="8" y="9"/>
                        <a:pt x="9" y="8"/>
                      </a:cubicBezTo>
                      <a:cubicBezTo>
                        <a:pt x="11" y="7"/>
                        <a:pt x="11" y="12"/>
                        <a:pt x="14" y="9"/>
                      </a:cubicBezTo>
                      <a:cubicBezTo>
                        <a:pt x="18" y="6"/>
                        <a:pt x="19" y="3"/>
                        <a:pt x="23" y="3"/>
                      </a:cubicBezTo>
                      <a:cubicBezTo>
                        <a:pt x="27" y="2"/>
                        <a:pt x="27" y="0"/>
                        <a:pt x="29" y="0"/>
                      </a:cubicBezTo>
                      <a:cubicBezTo>
                        <a:pt x="30" y="1"/>
                        <a:pt x="27" y="2"/>
                        <a:pt x="29" y="5"/>
                      </a:cubicBezTo>
                      <a:cubicBezTo>
                        <a:pt x="30" y="8"/>
                        <a:pt x="28" y="10"/>
                        <a:pt x="27" y="11"/>
                      </a:cubicBezTo>
                      <a:cubicBezTo>
                        <a:pt x="26" y="13"/>
                        <a:pt x="27" y="18"/>
                        <a:pt x="25" y="14"/>
                      </a:cubicBezTo>
                      <a:cubicBezTo>
                        <a:pt x="23" y="10"/>
                        <a:pt x="21" y="10"/>
                        <a:pt x="19" y="9"/>
                      </a:cubicBezTo>
                      <a:cubicBezTo>
                        <a:pt x="16" y="8"/>
                        <a:pt x="17" y="10"/>
                        <a:pt x="14" y="11"/>
                      </a:cubicBezTo>
                      <a:cubicBezTo>
                        <a:pt x="11" y="11"/>
                        <a:pt x="10" y="9"/>
                        <a:pt x="8" y="11"/>
                      </a:cubicBezTo>
                      <a:cubicBezTo>
                        <a:pt x="3" y="14"/>
                        <a:pt x="7" y="20"/>
                        <a:pt x="4" y="17"/>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8" name="Freeform 210"/>
                <p:cNvSpPr>
                  <a:spLocks/>
                </p:cNvSpPr>
                <p:nvPr/>
              </p:nvSpPr>
              <p:spPr bwMode="auto">
                <a:xfrm>
                  <a:off x="6966786" y="1874541"/>
                  <a:ext cx="158555" cy="100698"/>
                </a:xfrm>
                <a:custGeom>
                  <a:avLst/>
                  <a:gdLst/>
                  <a:ahLst/>
                  <a:cxnLst>
                    <a:cxn ang="0">
                      <a:pos x="1" y="4"/>
                    </a:cxn>
                    <a:cxn ang="0">
                      <a:pos x="12" y="4"/>
                    </a:cxn>
                    <a:cxn ang="0">
                      <a:pos x="16" y="4"/>
                    </a:cxn>
                    <a:cxn ang="0">
                      <a:pos x="17" y="9"/>
                    </a:cxn>
                    <a:cxn ang="0">
                      <a:pos x="7" y="9"/>
                    </a:cxn>
                    <a:cxn ang="0">
                      <a:pos x="2" y="7"/>
                    </a:cxn>
                    <a:cxn ang="0">
                      <a:pos x="1" y="4"/>
                    </a:cxn>
                  </a:cxnLst>
                  <a:rect l="0" t="0" r="r" b="b"/>
                  <a:pathLst>
                    <a:path w="19" h="12">
                      <a:moveTo>
                        <a:pt x="1" y="4"/>
                      </a:moveTo>
                      <a:cubicBezTo>
                        <a:pt x="6" y="4"/>
                        <a:pt x="12" y="1"/>
                        <a:pt x="12" y="4"/>
                      </a:cubicBezTo>
                      <a:cubicBezTo>
                        <a:pt x="13" y="6"/>
                        <a:pt x="15" y="0"/>
                        <a:pt x="16" y="4"/>
                      </a:cubicBezTo>
                      <a:cubicBezTo>
                        <a:pt x="17" y="8"/>
                        <a:pt x="19" y="7"/>
                        <a:pt x="17" y="9"/>
                      </a:cubicBezTo>
                      <a:cubicBezTo>
                        <a:pt x="15" y="12"/>
                        <a:pt x="9" y="10"/>
                        <a:pt x="7" y="9"/>
                      </a:cubicBezTo>
                      <a:cubicBezTo>
                        <a:pt x="5" y="7"/>
                        <a:pt x="3" y="8"/>
                        <a:pt x="2" y="7"/>
                      </a:cubicBezTo>
                      <a:cubicBezTo>
                        <a:pt x="1" y="6"/>
                        <a:pt x="0" y="4"/>
                        <a:pt x="1" y="4"/>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39" name="Freeform 211"/>
                <p:cNvSpPr>
                  <a:spLocks/>
                </p:cNvSpPr>
                <p:nvPr/>
              </p:nvSpPr>
              <p:spPr bwMode="auto">
                <a:xfrm>
                  <a:off x="7113144" y="1767547"/>
                  <a:ext cx="219537" cy="226569"/>
                </a:xfrm>
                <a:custGeom>
                  <a:avLst/>
                  <a:gdLst/>
                  <a:ahLst/>
                  <a:cxnLst>
                    <a:cxn ang="0">
                      <a:pos x="2" y="12"/>
                    </a:cxn>
                    <a:cxn ang="0">
                      <a:pos x="4" y="20"/>
                    </a:cxn>
                    <a:cxn ang="0">
                      <a:pos x="14" y="20"/>
                    </a:cxn>
                    <a:cxn ang="0">
                      <a:pos x="11" y="23"/>
                    </a:cxn>
                    <a:cxn ang="0">
                      <a:pos x="20" y="25"/>
                    </a:cxn>
                    <a:cxn ang="0">
                      <a:pos x="23" y="18"/>
                    </a:cxn>
                    <a:cxn ang="0">
                      <a:pos x="22" y="11"/>
                    </a:cxn>
                    <a:cxn ang="0">
                      <a:pos x="24" y="5"/>
                    </a:cxn>
                    <a:cxn ang="0">
                      <a:pos x="23" y="0"/>
                    </a:cxn>
                    <a:cxn ang="0">
                      <a:pos x="18" y="3"/>
                    </a:cxn>
                    <a:cxn ang="0">
                      <a:pos x="21" y="7"/>
                    </a:cxn>
                    <a:cxn ang="0">
                      <a:pos x="18" y="7"/>
                    </a:cxn>
                    <a:cxn ang="0">
                      <a:pos x="15" y="5"/>
                    </a:cxn>
                    <a:cxn ang="0">
                      <a:pos x="11" y="6"/>
                    </a:cxn>
                    <a:cxn ang="0">
                      <a:pos x="10" y="8"/>
                    </a:cxn>
                    <a:cxn ang="0">
                      <a:pos x="2" y="12"/>
                    </a:cxn>
                  </a:cxnLst>
                  <a:rect l="0" t="0" r="r" b="b"/>
                  <a:pathLst>
                    <a:path w="27" h="27">
                      <a:moveTo>
                        <a:pt x="2" y="12"/>
                      </a:moveTo>
                      <a:cubicBezTo>
                        <a:pt x="5" y="14"/>
                        <a:pt x="3" y="18"/>
                        <a:pt x="4" y="20"/>
                      </a:cubicBezTo>
                      <a:cubicBezTo>
                        <a:pt x="6" y="24"/>
                        <a:pt x="14" y="18"/>
                        <a:pt x="14" y="20"/>
                      </a:cubicBezTo>
                      <a:cubicBezTo>
                        <a:pt x="13" y="23"/>
                        <a:pt x="7" y="22"/>
                        <a:pt x="11" y="23"/>
                      </a:cubicBezTo>
                      <a:cubicBezTo>
                        <a:pt x="16" y="24"/>
                        <a:pt x="21" y="27"/>
                        <a:pt x="20" y="25"/>
                      </a:cubicBezTo>
                      <a:cubicBezTo>
                        <a:pt x="19" y="22"/>
                        <a:pt x="18" y="20"/>
                        <a:pt x="23" y="18"/>
                      </a:cubicBezTo>
                      <a:cubicBezTo>
                        <a:pt x="27" y="16"/>
                        <a:pt x="19" y="13"/>
                        <a:pt x="22" y="11"/>
                      </a:cubicBezTo>
                      <a:cubicBezTo>
                        <a:pt x="26" y="10"/>
                        <a:pt x="25" y="8"/>
                        <a:pt x="24" y="5"/>
                      </a:cubicBezTo>
                      <a:cubicBezTo>
                        <a:pt x="23" y="1"/>
                        <a:pt x="26" y="1"/>
                        <a:pt x="23" y="0"/>
                      </a:cubicBezTo>
                      <a:cubicBezTo>
                        <a:pt x="19" y="0"/>
                        <a:pt x="20" y="1"/>
                        <a:pt x="18" y="3"/>
                      </a:cubicBezTo>
                      <a:cubicBezTo>
                        <a:pt x="16" y="6"/>
                        <a:pt x="22" y="2"/>
                        <a:pt x="21" y="7"/>
                      </a:cubicBezTo>
                      <a:cubicBezTo>
                        <a:pt x="19" y="12"/>
                        <a:pt x="19" y="2"/>
                        <a:pt x="18" y="7"/>
                      </a:cubicBezTo>
                      <a:cubicBezTo>
                        <a:pt x="17" y="12"/>
                        <a:pt x="17" y="6"/>
                        <a:pt x="15" y="5"/>
                      </a:cubicBezTo>
                      <a:cubicBezTo>
                        <a:pt x="13" y="5"/>
                        <a:pt x="9" y="4"/>
                        <a:pt x="11" y="6"/>
                      </a:cubicBezTo>
                      <a:cubicBezTo>
                        <a:pt x="14" y="7"/>
                        <a:pt x="13" y="8"/>
                        <a:pt x="10" y="8"/>
                      </a:cubicBezTo>
                      <a:cubicBezTo>
                        <a:pt x="7" y="9"/>
                        <a:pt x="0" y="10"/>
                        <a:pt x="2" y="12"/>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0" name="Freeform 212"/>
                <p:cNvSpPr>
                  <a:spLocks/>
                </p:cNvSpPr>
                <p:nvPr/>
              </p:nvSpPr>
              <p:spPr bwMode="auto">
                <a:xfrm>
                  <a:off x="6930196" y="4033247"/>
                  <a:ext cx="158555" cy="358735"/>
                </a:xfrm>
                <a:custGeom>
                  <a:avLst/>
                  <a:gdLst/>
                  <a:ahLst/>
                  <a:cxnLst>
                    <a:cxn ang="0">
                      <a:pos x="15" y="40"/>
                    </a:cxn>
                    <a:cxn ang="0">
                      <a:pos x="18" y="29"/>
                    </a:cxn>
                    <a:cxn ang="0">
                      <a:pos x="18" y="15"/>
                    </a:cxn>
                    <a:cxn ang="0">
                      <a:pos x="17" y="7"/>
                    </a:cxn>
                    <a:cxn ang="0">
                      <a:pos x="14" y="5"/>
                    </a:cxn>
                    <a:cxn ang="0">
                      <a:pos x="8" y="9"/>
                    </a:cxn>
                    <a:cxn ang="0">
                      <a:pos x="3" y="11"/>
                    </a:cxn>
                    <a:cxn ang="0">
                      <a:pos x="3" y="16"/>
                    </a:cxn>
                    <a:cxn ang="0">
                      <a:pos x="4" y="22"/>
                    </a:cxn>
                    <a:cxn ang="0">
                      <a:pos x="6" y="29"/>
                    </a:cxn>
                    <a:cxn ang="0">
                      <a:pos x="10" y="35"/>
                    </a:cxn>
                    <a:cxn ang="0">
                      <a:pos x="15" y="40"/>
                    </a:cxn>
                  </a:cxnLst>
                  <a:rect l="0" t="0" r="r" b="b"/>
                  <a:pathLst>
                    <a:path w="20" h="43">
                      <a:moveTo>
                        <a:pt x="15" y="40"/>
                      </a:moveTo>
                      <a:cubicBezTo>
                        <a:pt x="17" y="35"/>
                        <a:pt x="16" y="34"/>
                        <a:pt x="18" y="29"/>
                      </a:cubicBezTo>
                      <a:cubicBezTo>
                        <a:pt x="20" y="25"/>
                        <a:pt x="19" y="20"/>
                        <a:pt x="18" y="15"/>
                      </a:cubicBezTo>
                      <a:cubicBezTo>
                        <a:pt x="18" y="12"/>
                        <a:pt x="17" y="9"/>
                        <a:pt x="17" y="7"/>
                      </a:cubicBezTo>
                      <a:cubicBezTo>
                        <a:pt x="17" y="1"/>
                        <a:pt x="16" y="0"/>
                        <a:pt x="14" y="5"/>
                      </a:cubicBezTo>
                      <a:cubicBezTo>
                        <a:pt x="12" y="9"/>
                        <a:pt x="8" y="4"/>
                        <a:pt x="8" y="9"/>
                      </a:cubicBezTo>
                      <a:cubicBezTo>
                        <a:pt x="7" y="11"/>
                        <a:pt x="1" y="10"/>
                        <a:pt x="3" y="11"/>
                      </a:cubicBezTo>
                      <a:cubicBezTo>
                        <a:pt x="6" y="13"/>
                        <a:pt x="0" y="15"/>
                        <a:pt x="3" y="16"/>
                      </a:cubicBezTo>
                      <a:cubicBezTo>
                        <a:pt x="5" y="17"/>
                        <a:pt x="1" y="22"/>
                        <a:pt x="4" y="22"/>
                      </a:cubicBezTo>
                      <a:cubicBezTo>
                        <a:pt x="7" y="22"/>
                        <a:pt x="3" y="30"/>
                        <a:pt x="6" y="29"/>
                      </a:cubicBezTo>
                      <a:cubicBezTo>
                        <a:pt x="9" y="29"/>
                        <a:pt x="4" y="37"/>
                        <a:pt x="10" y="35"/>
                      </a:cubicBezTo>
                      <a:cubicBezTo>
                        <a:pt x="14" y="34"/>
                        <a:pt x="14" y="43"/>
                        <a:pt x="15" y="40"/>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2" name="Freeform 213"/>
                <p:cNvSpPr>
                  <a:spLocks/>
                </p:cNvSpPr>
                <p:nvPr/>
              </p:nvSpPr>
              <p:spPr bwMode="auto">
                <a:xfrm>
                  <a:off x="6930196" y="4379396"/>
                  <a:ext cx="207343" cy="434260"/>
                </a:xfrm>
                <a:custGeom>
                  <a:avLst/>
                  <a:gdLst/>
                  <a:ahLst/>
                  <a:cxnLst>
                    <a:cxn ang="0">
                      <a:pos x="14" y="2"/>
                    </a:cxn>
                    <a:cxn ang="0">
                      <a:pos x="18" y="3"/>
                    </a:cxn>
                    <a:cxn ang="0">
                      <a:pos x="21" y="9"/>
                    </a:cxn>
                    <a:cxn ang="0">
                      <a:pos x="23" y="17"/>
                    </a:cxn>
                    <a:cxn ang="0">
                      <a:pos x="22" y="24"/>
                    </a:cxn>
                    <a:cxn ang="0">
                      <a:pos x="22" y="32"/>
                    </a:cxn>
                    <a:cxn ang="0">
                      <a:pos x="22" y="37"/>
                    </a:cxn>
                    <a:cxn ang="0">
                      <a:pos x="21" y="47"/>
                    </a:cxn>
                    <a:cxn ang="0">
                      <a:pos x="15" y="43"/>
                    </a:cxn>
                    <a:cxn ang="0">
                      <a:pos x="14" y="50"/>
                    </a:cxn>
                    <a:cxn ang="0">
                      <a:pos x="9" y="51"/>
                    </a:cxn>
                    <a:cxn ang="0">
                      <a:pos x="4" y="44"/>
                    </a:cxn>
                    <a:cxn ang="0">
                      <a:pos x="5" y="30"/>
                    </a:cxn>
                    <a:cxn ang="0">
                      <a:pos x="5" y="25"/>
                    </a:cxn>
                    <a:cxn ang="0">
                      <a:pos x="4" y="15"/>
                    </a:cxn>
                    <a:cxn ang="0">
                      <a:pos x="1" y="11"/>
                    </a:cxn>
                    <a:cxn ang="0">
                      <a:pos x="2" y="6"/>
                    </a:cxn>
                    <a:cxn ang="0">
                      <a:pos x="9" y="6"/>
                    </a:cxn>
                    <a:cxn ang="0">
                      <a:pos x="14" y="2"/>
                    </a:cxn>
                  </a:cxnLst>
                  <a:rect l="0" t="0" r="r" b="b"/>
                  <a:pathLst>
                    <a:path w="26" h="52">
                      <a:moveTo>
                        <a:pt x="14" y="2"/>
                      </a:moveTo>
                      <a:cubicBezTo>
                        <a:pt x="16" y="2"/>
                        <a:pt x="17" y="0"/>
                        <a:pt x="18" y="3"/>
                      </a:cubicBezTo>
                      <a:cubicBezTo>
                        <a:pt x="20" y="6"/>
                        <a:pt x="20" y="8"/>
                        <a:pt x="21" y="9"/>
                      </a:cubicBezTo>
                      <a:cubicBezTo>
                        <a:pt x="23" y="10"/>
                        <a:pt x="22" y="15"/>
                        <a:pt x="23" y="17"/>
                      </a:cubicBezTo>
                      <a:cubicBezTo>
                        <a:pt x="26" y="22"/>
                        <a:pt x="21" y="22"/>
                        <a:pt x="22" y="24"/>
                      </a:cubicBezTo>
                      <a:cubicBezTo>
                        <a:pt x="24" y="26"/>
                        <a:pt x="24" y="29"/>
                        <a:pt x="22" y="32"/>
                      </a:cubicBezTo>
                      <a:cubicBezTo>
                        <a:pt x="21" y="34"/>
                        <a:pt x="23" y="35"/>
                        <a:pt x="22" y="37"/>
                      </a:cubicBezTo>
                      <a:cubicBezTo>
                        <a:pt x="20" y="40"/>
                        <a:pt x="23" y="46"/>
                        <a:pt x="21" y="47"/>
                      </a:cubicBezTo>
                      <a:cubicBezTo>
                        <a:pt x="19" y="48"/>
                        <a:pt x="16" y="43"/>
                        <a:pt x="15" y="43"/>
                      </a:cubicBezTo>
                      <a:cubicBezTo>
                        <a:pt x="14" y="44"/>
                        <a:pt x="17" y="52"/>
                        <a:pt x="14" y="50"/>
                      </a:cubicBezTo>
                      <a:cubicBezTo>
                        <a:pt x="11" y="49"/>
                        <a:pt x="8" y="52"/>
                        <a:pt x="9" y="51"/>
                      </a:cubicBezTo>
                      <a:cubicBezTo>
                        <a:pt x="10" y="49"/>
                        <a:pt x="4" y="47"/>
                        <a:pt x="4" y="44"/>
                      </a:cubicBezTo>
                      <a:cubicBezTo>
                        <a:pt x="5" y="36"/>
                        <a:pt x="3" y="31"/>
                        <a:pt x="5" y="30"/>
                      </a:cubicBezTo>
                      <a:cubicBezTo>
                        <a:pt x="9" y="29"/>
                        <a:pt x="3" y="27"/>
                        <a:pt x="5" y="25"/>
                      </a:cubicBezTo>
                      <a:cubicBezTo>
                        <a:pt x="7" y="22"/>
                        <a:pt x="6" y="16"/>
                        <a:pt x="4" y="15"/>
                      </a:cubicBezTo>
                      <a:cubicBezTo>
                        <a:pt x="2" y="15"/>
                        <a:pt x="0" y="12"/>
                        <a:pt x="1" y="11"/>
                      </a:cubicBezTo>
                      <a:cubicBezTo>
                        <a:pt x="1" y="9"/>
                        <a:pt x="1" y="8"/>
                        <a:pt x="2" y="6"/>
                      </a:cubicBezTo>
                      <a:cubicBezTo>
                        <a:pt x="2" y="4"/>
                        <a:pt x="4" y="9"/>
                        <a:pt x="9" y="6"/>
                      </a:cubicBezTo>
                      <a:cubicBezTo>
                        <a:pt x="12" y="5"/>
                        <a:pt x="10" y="3"/>
                        <a:pt x="14" y="2"/>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3" name="Freeform 214"/>
                <p:cNvSpPr>
                  <a:spLocks/>
                </p:cNvSpPr>
                <p:nvPr/>
              </p:nvSpPr>
              <p:spPr bwMode="auto">
                <a:xfrm>
                  <a:off x="7564420" y="4908057"/>
                  <a:ext cx="475668" cy="314680"/>
                </a:xfrm>
                <a:custGeom>
                  <a:avLst/>
                  <a:gdLst/>
                  <a:ahLst/>
                  <a:cxnLst>
                    <a:cxn ang="0">
                      <a:pos x="58" y="4"/>
                    </a:cxn>
                    <a:cxn ang="0">
                      <a:pos x="54" y="4"/>
                    </a:cxn>
                    <a:cxn ang="0">
                      <a:pos x="47" y="5"/>
                    </a:cxn>
                    <a:cxn ang="0">
                      <a:pos x="37" y="7"/>
                    </a:cxn>
                    <a:cxn ang="0">
                      <a:pos x="28" y="9"/>
                    </a:cxn>
                    <a:cxn ang="0">
                      <a:pos x="22" y="7"/>
                    </a:cxn>
                    <a:cxn ang="0">
                      <a:pos x="11" y="6"/>
                    </a:cxn>
                    <a:cxn ang="0">
                      <a:pos x="3" y="11"/>
                    </a:cxn>
                    <a:cxn ang="0">
                      <a:pos x="8" y="18"/>
                    </a:cxn>
                    <a:cxn ang="0">
                      <a:pos x="18" y="23"/>
                    </a:cxn>
                    <a:cxn ang="0">
                      <a:pos x="28" y="29"/>
                    </a:cxn>
                    <a:cxn ang="0">
                      <a:pos x="38" y="35"/>
                    </a:cxn>
                    <a:cxn ang="0">
                      <a:pos x="48" y="37"/>
                    </a:cxn>
                    <a:cxn ang="0">
                      <a:pos x="51" y="30"/>
                    </a:cxn>
                    <a:cxn ang="0">
                      <a:pos x="52" y="22"/>
                    </a:cxn>
                    <a:cxn ang="0">
                      <a:pos x="53" y="15"/>
                    </a:cxn>
                    <a:cxn ang="0">
                      <a:pos x="58" y="4"/>
                    </a:cxn>
                  </a:cxnLst>
                  <a:rect l="0" t="0" r="r" b="b"/>
                  <a:pathLst>
                    <a:path w="59" h="38">
                      <a:moveTo>
                        <a:pt x="58" y="4"/>
                      </a:moveTo>
                      <a:cubicBezTo>
                        <a:pt x="59" y="0"/>
                        <a:pt x="56" y="5"/>
                        <a:pt x="54" y="4"/>
                      </a:cubicBezTo>
                      <a:cubicBezTo>
                        <a:pt x="52" y="2"/>
                        <a:pt x="51" y="8"/>
                        <a:pt x="47" y="5"/>
                      </a:cubicBezTo>
                      <a:cubicBezTo>
                        <a:pt x="43" y="2"/>
                        <a:pt x="40" y="9"/>
                        <a:pt x="37" y="7"/>
                      </a:cubicBezTo>
                      <a:cubicBezTo>
                        <a:pt x="34" y="6"/>
                        <a:pt x="31" y="11"/>
                        <a:pt x="28" y="9"/>
                      </a:cubicBezTo>
                      <a:cubicBezTo>
                        <a:pt x="25" y="7"/>
                        <a:pt x="25" y="9"/>
                        <a:pt x="22" y="7"/>
                      </a:cubicBezTo>
                      <a:cubicBezTo>
                        <a:pt x="19" y="4"/>
                        <a:pt x="15" y="9"/>
                        <a:pt x="11" y="6"/>
                      </a:cubicBezTo>
                      <a:cubicBezTo>
                        <a:pt x="8" y="4"/>
                        <a:pt x="6" y="7"/>
                        <a:pt x="3" y="11"/>
                      </a:cubicBezTo>
                      <a:cubicBezTo>
                        <a:pt x="0" y="15"/>
                        <a:pt x="5" y="17"/>
                        <a:pt x="8" y="18"/>
                      </a:cubicBezTo>
                      <a:cubicBezTo>
                        <a:pt x="12" y="18"/>
                        <a:pt x="14" y="22"/>
                        <a:pt x="18" y="23"/>
                      </a:cubicBezTo>
                      <a:cubicBezTo>
                        <a:pt x="21" y="24"/>
                        <a:pt x="21" y="30"/>
                        <a:pt x="28" y="29"/>
                      </a:cubicBezTo>
                      <a:cubicBezTo>
                        <a:pt x="35" y="29"/>
                        <a:pt x="37" y="32"/>
                        <a:pt x="38" y="35"/>
                      </a:cubicBezTo>
                      <a:cubicBezTo>
                        <a:pt x="40" y="37"/>
                        <a:pt x="43" y="34"/>
                        <a:pt x="48" y="37"/>
                      </a:cubicBezTo>
                      <a:cubicBezTo>
                        <a:pt x="50" y="38"/>
                        <a:pt x="48" y="34"/>
                        <a:pt x="51" y="30"/>
                      </a:cubicBezTo>
                      <a:cubicBezTo>
                        <a:pt x="54" y="27"/>
                        <a:pt x="49" y="24"/>
                        <a:pt x="52" y="22"/>
                      </a:cubicBezTo>
                      <a:cubicBezTo>
                        <a:pt x="54" y="19"/>
                        <a:pt x="50" y="18"/>
                        <a:pt x="53" y="15"/>
                      </a:cubicBezTo>
                      <a:cubicBezTo>
                        <a:pt x="57" y="12"/>
                        <a:pt x="57" y="10"/>
                        <a:pt x="58" y="4"/>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4" name="Freeform 215"/>
                <p:cNvSpPr>
                  <a:spLocks/>
                </p:cNvSpPr>
                <p:nvPr/>
              </p:nvSpPr>
              <p:spPr bwMode="auto">
                <a:xfrm>
                  <a:off x="7015574" y="2919281"/>
                  <a:ext cx="1134288" cy="516075"/>
                </a:xfrm>
                <a:custGeom>
                  <a:avLst/>
                  <a:gdLst/>
                  <a:ahLst/>
                  <a:cxnLst>
                    <a:cxn ang="0">
                      <a:pos x="74" y="9"/>
                    </a:cxn>
                    <a:cxn ang="0">
                      <a:pos x="69" y="16"/>
                    </a:cxn>
                    <a:cxn ang="0">
                      <a:pos x="63" y="22"/>
                    </a:cxn>
                    <a:cxn ang="0">
                      <a:pos x="62" y="26"/>
                    </a:cxn>
                    <a:cxn ang="0">
                      <a:pos x="62" y="30"/>
                    </a:cxn>
                    <a:cxn ang="0">
                      <a:pos x="60" y="33"/>
                    </a:cxn>
                    <a:cxn ang="0">
                      <a:pos x="56" y="30"/>
                    </a:cxn>
                    <a:cxn ang="0">
                      <a:pos x="50" y="31"/>
                    </a:cxn>
                    <a:cxn ang="0">
                      <a:pos x="45" y="34"/>
                    </a:cxn>
                    <a:cxn ang="0">
                      <a:pos x="37" y="36"/>
                    </a:cxn>
                    <a:cxn ang="0">
                      <a:pos x="29" y="35"/>
                    </a:cxn>
                    <a:cxn ang="0">
                      <a:pos x="23" y="38"/>
                    </a:cxn>
                    <a:cxn ang="0">
                      <a:pos x="14" y="38"/>
                    </a:cxn>
                    <a:cxn ang="0">
                      <a:pos x="1" y="38"/>
                    </a:cxn>
                    <a:cxn ang="0">
                      <a:pos x="5" y="46"/>
                    </a:cxn>
                    <a:cxn ang="0">
                      <a:pos x="13" y="50"/>
                    </a:cxn>
                    <a:cxn ang="0">
                      <a:pos x="18" y="55"/>
                    </a:cxn>
                    <a:cxn ang="0">
                      <a:pos x="26" y="55"/>
                    </a:cxn>
                    <a:cxn ang="0">
                      <a:pos x="33" y="52"/>
                    </a:cxn>
                    <a:cxn ang="0">
                      <a:pos x="45" y="50"/>
                    </a:cxn>
                    <a:cxn ang="0">
                      <a:pos x="52" y="52"/>
                    </a:cxn>
                    <a:cxn ang="0">
                      <a:pos x="56" y="55"/>
                    </a:cxn>
                    <a:cxn ang="0">
                      <a:pos x="63" y="58"/>
                    </a:cxn>
                    <a:cxn ang="0">
                      <a:pos x="74" y="60"/>
                    </a:cxn>
                    <a:cxn ang="0">
                      <a:pos x="92" y="60"/>
                    </a:cxn>
                    <a:cxn ang="0">
                      <a:pos x="103" y="53"/>
                    </a:cxn>
                    <a:cxn ang="0">
                      <a:pos x="108" y="53"/>
                    </a:cxn>
                    <a:cxn ang="0">
                      <a:pos x="114" y="53"/>
                    </a:cxn>
                    <a:cxn ang="0">
                      <a:pos x="121" y="51"/>
                    </a:cxn>
                    <a:cxn ang="0">
                      <a:pos x="125" y="44"/>
                    </a:cxn>
                    <a:cxn ang="0">
                      <a:pos x="127" y="35"/>
                    </a:cxn>
                    <a:cxn ang="0">
                      <a:pos x="125" y="30"/>
                    </a:cxn>
                    <a:cxn ang="0">
                      <a:pos x="137" y="27"/>
                    </a:cxn>
                    <a:cxn ang="0">
                      <a:pos x="137" y="17"/>
                    </a:cxn>
                    <a:cxn ang="0">
                      <a:pos x="128" y="16"/>
                    </a:cxn>
                    <a:cxn ang="0">
                      <a:pos x="112" y="6"/>
                    </a:cxn>
                    <a:cxn ang="0">
                      <a:pos x="102" y="5"/>
                    </a:cxn>
                    <a:cxn ang="0">
                      <a:pos x="93" y="1"/>
                    </a:cxn>
                    <a:cxn ang="0">
                      <a:pos x="88" y="10"/>
                    </a:cxn>
                    <a:cxn ang="0">
                      <a:pos x="82" y="11"/>
                    </a:cxn>
                    <a:cxn ang="0">
                      <a:pos x="74" y="9"/>
                    </a:cxn>
                  </a:cxnLst>
                  <a:rect l="0" t="0" r="r" b="b"/>
                  <a:pathLst>
                    <a:path w="139" h="62">
                      <a:moveTo>
                        <a:pt x="74" y="9"/>
                      </a:moveTo>
                      <a:cubicBezTo>
                        <a:pt x="75" y="12"/>
                        <a:pt x="71" y="17"/>
                        <a:pt x="69" y="16"/>
                      </a:cubicBezTo>
                      <a:cubicBezTo>
                        <a:pt x="67" y="15"/>
                        <a:pt x="67" y="23"/>
                        <a:pt x="63" y="22"/>
                      </a:cubicBezTo>
                      <a:cubicBezTo>
                        <a:pt x="60" y="22"/>
                        <a:pt x="60" y="25"/>
                        <a:pt x="62" y="26"/>
                      </a:cubicBezTo>
                      <a:cubicBezTo>
                        <a:pt x="64" y="27"/>
                        <a:pt x="61" y="28"/>
                        <a:pt x="62" y="30"/>
                      </a:cubicBezTo>
                      <a:cubicBezTo>
                        <a:pt x="64" y="31"/>
                        <a:pt x="64" y="34"/>
                        <a:pt x="60" y="33"/>
                      </a:cubicBezTo>
                      <a:cubicBezTo>
                        <a:pt x="57" y="33"/>
                        <a:pt x="59" y="27"/>
                        <a:pt x="56" y="30"/>
                      </a:cubicBezTo>
                      <a:cubicBezTo>
                        <a:pt x="53" y="32"/>
                        <a:pt x="53" y="29"/>
                        <a:pt x="50" y="31"/>
                      </a:cubicBezTo>
                      <a:cubicBezTo>
                        <a:pt x="47" y="33"/>
                        <a:pt x="48" y="34"/>
                        <a:pt x="45" y="34"/>
                      </a:cubicBezTo>
                      <a:cubicBezTo>
                        <a:pt x="42" y="35"/>
                        <a:pt x="40" y="38"/>
                        <a:pt x="37" y="36"/>
                      </a:cubicBezTo>
                      <a:cubicBezTo>
                        <a:pt x="33" y="34"/>
                        <a:pt x="28" y="32"/>
                        <a:pt x="29" y="35"/>
                      </a:cubicBezTo>
                      <a:cubicBezTo>
                        <a:pt x="29" y="38"/>
                        <a:pt x="24" y="34"/>
                        <a:pt x="23" y="38"/>
                      </a:cubicBezTo>
                      <a:cubicBezTo>
                        <a:pt x="22" y="41"/>
                        <a:pt x="19" y="40"/>
                        <a:pt x="14" y="38"/>
                      </a:cubicBezTo>
                      <a:cubicBezTo>
                        <a:pt x="9" y="36"/>
                        <a:pt x="3" y="35"/>
                        <a:pt x="1" y="38"/>
                      </a:cubicBezTo>
                      <a:cubicBezTo>
                        <a:pt x="9" y="40"/>
                        <a:pt x="0" y="45"/>
                        <a:pt x="5" y="46"/>
                      </a:cubicBezTo>
                      <a:cubicBezTo>
                        <a:pt x="10" y="47"/>
                        <a:pt x="9" y="52"/>
                        <a:pt x="13" y="50"/>
                      </a:cubicBezTo>
                      <a:cubicBezTo>
                        <a:pt x="17" y="49"/>
                        <a:pt x="17" y="51"/>
                        <a:pt x="18" y="55"/>
                      </a:cubicBezTo>
                      <a:cubicBezTo>
                        <a:pt x="22" y="53"/>
                        <a:pt x="22" y="53"/>
                        <a:pt x="26" y="55"/>
                      </a:cubicBezTo>
                      <a:cubicBezTo>
                        <a:pt x="29" y="58"/>
                        <a:pt x="29" y="52"/>
                        <a:pt x="33" y="52"/>
                      </a:cubicBezTo>
                      <a:cubicBezTo>
                        <a:pt x="36" y="52"/>
                        <a:pt x="42" y="52"/>
                        <a:pt x="45" y="50"/>
                      </a:cubicBezTo>
                      <a:cubicBezTo>
                        <a:pt x="48" y="48"/>
                        <a:pt x="51" y="49"/>
                        <a:pt x="52" y="52"/>
                      </a:cubicBezTo>
                      <a:cubicBezTo>
                        <a:pt x="52" y="55"/>
                        <a:pt x="55" y="53"/>
                        <a:pt x="56" y="55"/>
                      </a:cubicBezTo>
                      <a:cubicBezTo>
                        <a:pt x="58" y="57"/>
                        <a:pt x="61" y="56"/>
                        <a:pt x="63" y="58"/>
                      </a:cubicBezTo>
                      <a:cubicBezTo>
                        <a:pt x="65" y="60"/>
                        <a:pt x="75" y="58"/>
                        <a:pt x="74" y="60"/>
                      </a:cubicBezTo>
                      <a:cubicBezTo>
                        <a:pt x="89" y="62"/>
                        <a:pt x="89" y="62"/>
                        <a:pt x="92" y="60"/>
                      </a:cubicBezTo>
                      <a:cubicBezTo>
                        <a:pt x="95" y="58"/>
                        <a:pt x="100" y="51"/>
                        <a:pt x="103" y="53"/>
                      </a:cubicBezTo>
                      <a:cubicBezTo>
                        <a:pt x="105" y="55"/>
                        <a:pt x="105" y="55"/>
                        <a:pt x="108" y="53"/>
                      </a:cubicBezTo>
                      <a:cubicBezTo>
                        <a:pt x="111" y="50"/>
                        <a:pt x="112" y="50"/>
                        <a:pt x="114" y="53"/>
                      </a:cubicBezTo>
                      <a:cubicBezTo>
                        <a:pt x="117" y="56"/>
                        <a:pt x="120" y="56"/>
                        <a:pt x="121" y="51"/>
                      </a:cubicBezTo>
                      <a:cubicBezTo>
                        <a:pt x="122" y="47"/>
                        <a:pt x="125" y="48"/>
                        <a:pt x="125" y="44"/>
                      </a:cubicBezTo>
                      <a:cubicBezTo>
                        <a:pt x="125" y="39"/>
                        <a:pt x="132" y="38"/>
                        <a:pt x="127" y="35"/>
                      </a:cubicBezTo>
                      <a:cubicBezTo>
                        <a:pt x="122" y="32"/>
                        <a:pt x="120" y="29"/>
                        <a:pt x="125" y="30"/>
                      </a:cubicBezTo>
                      <a:cubicBezTo>
                        <a:pt x="130" y="32"/>
                        <a:pt x="134" y="36"/>
                        <a:pt x="137" y="27"/>
                      </a:cubicBezTo>
                      <a:cubicBezTo>
                        <a:pt x="135" y="24"/>
                        <a:pt x="139" y="18"/>
                        <a:pt x="137" y="17"/>
                      </a:cubicBezTo>
                      <a:cubicBezTo>
                        <a:pt x="136" y="16"/>
                        <a:pt x="132" y="20"/>
                        <a:pt x="128" y="16"/>
                      </a:cubicBezTo>
                      <a:cubicBezTo>
                        <a:pt x="124" y="13"/>
                        <a:pt x="117" y="8"/>
                        <a:pt x="112" y="6"/>
                      </a:cubicBezTo>
                      <a:cubicBezTo>
                        <a:pt x="106" y="3"/>
                        <a:pt x="105" y="8"/>
                        <a:pt x="102" y="5"/>
                      </a:cubicBezTo>
                      <a:cubicBezTo>
                        <a:pt x="98" y="3"/>
                        <a:pt x="96" y="0"/>
                        <a:pt x="93" y="1"/>
                      </a:cubicBezTo>
                      <a:cubicBezTo>
                        <a:pt x="90" y="1"/>
                        <a:pt x="93" y="3"/>
                        <a:pt x="88" y="10"/>
                      </a:cubicBezTo>
                      <a:cubicBezTo>
                        <a:pt x="87" y="13"/>
                        <a:pt x="84" y="11"/>
                        <a:pt x="82" y="11"/>
                      </a:cubicBezTo>
                      <a:cubicBezTo>
                        <a:pt x="79" y="11"/>
                        <a:pt x="79" y="9"/>
                        <a:pt x="74" y="9"/>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5" name="Freeform 217"/>
                <p:cNvSpPr>
                  <a:spLocks/>
                </p:cNvSpPr>
                <p:nvPr/>
              </p:nvSpPr>
              <p:spPr bwMode="auto">
                <a:xfrm>
                  <a:off x="6558196" y="3183611"/>
                  <a:ext cx="603736" cy="339858"/>
                </a:xfrm>
                <a:custGeom>
                  <a:avLst/>
                  <a:gdLst/>
                  <a:ahLst/>
                  <a:cxnLst>
                    <a:cxn ang="0">
                      <a:pos x="18" y="39"/>
                    </a:cxn>
                    <a:cxn ang="0">
                      <a:pos x="16" y="35"/>
                    </a:cxn>
                    <a:cxn ang="0">
                      <a:pos x="13" y="30"/>
                    </a:cxn>
                    <a:cxn ang="0">
                      <a:pos x="5" y="31"/>
                    </a:cxn>
                    <a:cxn ang="0">
                      <a:pos x="0" y="33"/>
                    </a:cxn>
                    <a:cxn ang="0">
                      <a:pos x="4" y="18"/>
                    </a:cxn>
                    <a:cxn ang="0">
                      <a:pos x="12" y="11"/>
                    </a:cxn>
                    <a:cxn ang="0">
                      <a:pos x="14" y="7"/>
                    </a:cxn>
                    <a:cxn ang="0">
                      <a:pos x="19" y="3"/>
                    </a:cxn>
                    <a:cxn ang="0">
                      <a:pos x="23" y="3"/>
                    </a:cxn>
                    <a:cxn ang="0">
                      <a:pos x="26" y="3"/>
                    </a:cxn>
                    <a:cxn ang="0">
                      <a:pos x="40" y="3"/>
                    </a:cxn>
                    <a:cxn ang="0">
                      <a:pos x="57" y="6"/>
                    </a:cxn>
                    <a:cxn ang="0">
                      <a:pos x="61" y="14"/>
                    </a:cxn>
                    <a:cxn ang="0">
                      <a:pos x="69" y="18"/>
                    </a:cxn>
                    <a:cxn ang="0">
                      <a:pos x="74" y="23"/>
                    </a:cxn>
                    <a:cxn ang="0">
                      <a:pos x="70" y="25"/>
                    </a:cxn>
                    <a:cxn ang="0">
                      <a:pos x="70" y="29"/>
                    </a:cxn>
                    <a:cxn ang="0">
                      <a:pos x="69" y="32"/>
                    </a:cxn>
                    <a:cxn ang="0">
                      <a:pos x="65" y="31"/>
                    </a:cxn>
                    <a:cxn ang="0">
                      <a:pos x="60" y="28"/>
                    </a:cxn>
                    <a:cxn ang="0">
                      <a:pos x="56" y="34"/>
                    </a:cxn>
                    <a:cxn ang="0">
                      <a:pos x="51" y="38"/>
                    </a:cxn>
                    <a:cxn ang="0">
                      <a:pos x="44" y="32"/>
                    </a:cxn>
                    <a:cxn ang="0">
                      <a:pos x="41" y="29"/>
                    </a:cxn>
                    <a:cxn ang="0">
                      <a:pos x="34" y="38"/>
                    </a:cxn>
                    <a:cxn ang="0">
                      <a:pos x="27" y="38"/>
                    </a:cxn>
                    <a:cxn ang="0">
                      <a:pos x="18" y="39"/>
                    </a:cxn>
                  </a:cxnLst>
                  <a:rect l="0" t="0" r="r" b="b"/>
                  <a:pathLst>
                    <a:path w="74" h="40">
                      <a:moveTo>
                        <a:pt x="18" y="39"/>
                      </a:moveTo>
                      <a:cubicBezTo>
                        <a:pt x="17" y="39"/>
                        <a:pt x="16" y="37"/>
                        <a:pt x="16" y="35"/>
                      </a:cubicBezTo>
                      <a:cubicBezTo>
                        <a:pt x="15" y="32"/>
                        <a:pt x="14" y="32"/>
                        <a:pt x="13" y="30"/>
                      </a:cubicBezTo>
                      <a:cubicBezTo>
                        <a:pt x="12" y="27"/>
                        <a:pt x="5" y="29"/>
                        <a:pt x="5" y="31"/>
                      </a:cubicBezTo>
                      <a:cubicBezTo>
                        <a:pt x="4" y="32"/>
                        <a:pt x="0" y="38"/>
                        <a:pt x="0" y="33"/>
                      </a:cubicBezTo>
                      <a:cubicBezTo>
                        <a:pt x="0" y="28"/>
                        <a:pt x="3" y="21"/>
                        <a:pt x="4" y="18"/>
                      </a:cubicBezTo>
                      <a:cubicBezTo>
                        <a:pt x="4" y="14"/>
                        <a:pt x="9" y="13"/>
                        <a:pt x="12" y="11"/>
                      </a:cubicBezTo>
                      <a:cubicBezTo>
                        <a:pt x="15" y="9"/>
                        <a:pt x="17" y="8"/>
                        <a:pt x="14" y="7"/>
                      </a:cubicBezTo>
                      <a:cubicBezTo>
                        <a:pt x="10" y="7"/>
                        <a:pt x="17" y="2"/>
                        <a:pt x="19" y="3"/>
                      </a:cubicBezTo>
                      <a:cubicBezTo>
                        <a:pt x="21" y="4"/>
                        <a:pt x="23" y="4"/>
                        <a:pt x="23" y="3"/>
                      </a:cubicBezTo>
                      <a:cubicBezTo>
                        <a:pt x="24" y="2"/>
                        <a:pt x="24" y="2"/>
                        <a:pt x="26" y="3"/>
                      </a:cubicBezTo>
                      <a:cubicBezTo>
                        <a:pt x="28" y="3"/>
                        <a:pt x="42" y="6"/>
                        <a:pt x="40" y="3"/>
                      </a:cubicBezTo>
                      <a:cubicBezTo>
                        <a:pt x="38" y="0"/>
                        <a:pt x="49" y="4"/>
                        <a:pt x="57" y="6"/>
                      </a:cubicBezTo>
                      <a:cubicBezTo>
                        <a:pt x="65" y="8"/>
                        <a:pt x="56" y="13"/>
                        <a:pt x="61" y="14"/>
                      </a:cubicBezTo>
                      <a:cubicBezTo>
                        <a:pt x="66" y="15"/>
                        <a:pt x="65" y="20"/>
                        <a:pt x="69" y="18"/>
                      </a:cubicBezTo>
                      <a:cubicBezTo>
                        <a:pt x="73" y="17"/>
                        <a:pt x="73" y="19"/>
                        <a:pt x="74" y="23"/>
                      </a:cubicBezTo>
                      <a:cubicBezTo>
                        <a:pt x="74" y="27"/>
                        <a:pt x="73" y="26"/>
                        <a:pt x="70" y="25"/>
                      </a:cubicBezTo>
                      <a:cubicBezTo>
                        <a:pt x="67" y="24"/>
                        <a:pt x="70" y="28"/>
                        <a:pt x="70" y="29"/>
                      </a:cubicBezTo>
                      <a:cubicBezTo>
                        <a:pt x="71" y="31"/>
                        <a:pt x="71" y="34"/>
                        <a:pt x="69" y="32"/>
                      </a:cubicBezTo>
                      <a:cubicBezTo>
                        <a:pt x="68" y="30"/>
                        <a:pt x="67" y="30"/>
                        <a:pt x="65" y="31"/>
                      </a:cubicBezTo>
                      <a:cubicBezTo>
                        <a:pt x="62" y="31"/>
                        <a:pt x="62" y="31"/>
                        <a:pt x="60" y="28"/>
                      </a:cubicBezTo>
                      <a:cubicBezTo>
                        <a:pt x="59" y="25"/>
                        <a:pt x="59" y="33"/>
                        <a:pt x="56" y="34"/>
                      </a:cubicBezTo>
                      <a:cubicBezTo>
                        <a:pt x="53" y="35"/>
                        <a:pt x="54" y="39"/>
                        <a:pt x="51" y="38"/>
                      </a:cubicBezTo>
                      <a:cubicBezTo>
                        <a:pt x="49" y="37"/>
                        <a:pt x="44" y="36"/>
                        <a:pt x="44" y="32"/>
                      </a:cubicBezTo>
                      <a:cubicBezTo>
                        <a:pt x="45" y="29"/>
                        <a:pt x="44" y="28"/>
                        <a:pt x="41" y="29"/>
                      </a:cubicBezTo>
                      <a:cubicBezTo>
                        <a:pt x="38" y="31"/>
                        <a:pt x="35" y="35"/>
                        <a:pt x="34" y="38"/>
                      </a:cubicBezTo>
                      <a:cubicBezTo>
                        <a:pt x="33" y="40"/>
                        <a:pt x="31" y="39"/>
                        <a:pt x="27" y="38"/>
                      </a:cubicBezTo>
                      <a:cubicBezTo>
                        <a:pt x="23" y="38"/>
                        <a:pt x="22" y="40"/>
                        <a:pt x="18" y="39"/>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6" name="Freeform 219"/>
                <p:cNvSpPr>
                  <a:spLocks/>
                </p:cNvSpPr>
                <p:nvPr/>
              </p:nvSpPr>
              <p:spPr bwMode="auto">
                <a:xfrm>
                  <a:off x="8686505" y="4253519"/>
                  <a:ext cx="878158" cy="1069914"/>
                </a:xfrm>
                <a:custGeom>
                  <a:avLst/>
                  <a:gdLst/>
                  <a:ahLst/>
                  <a:cxnLst>
                    <a:cxn ang="0">
                      <a:pos x="2" y="54"/>
                    </a:cxn>
                    <a:cxn ang="0">
                      <a:pos x="13" y="64"/>
                    </a:cxn>
                    <a:cxn ang="0">
                      <a:pos x="21" y="68"/>
                    </a:cxn>
                    <a:cxn ang="0">
                      <a:pos x="27" y="70"/>
                    </a:cxn>
                    <a:cxn ang="0">
                      <a:pos x="21" y="74"/>
                    </a:cxn>
                    <a:cxn ang="0">
                      <a:pos x="30" y="79"/>
                    </a:cxn>
                    <a:cxn ang="0">
                      <a:pos x="48" y="83"/>
                    </a:cxn>
                    <a:cxn ang="0">
                      <a:pos x="55" y="89"/>
                    </a:cxn>
                    <a:cxn ang="0">
                      <a:pos x="41" y="84"/>
                    </a:cxn>
                    <a:cxn ang="0">
                      <a:pos x="25" y="88"/>
                    </a:cxn>
                    <a:cxn ang="0">
                      <a:pos x="28" y="98"/>
                    </a:cxn>
                    <a:cxn ang="0">
                      <a:pos x="43" y="116"/>
                    </a:cxn>
                    <a:cxn ang="0">
                      <a:pos x="52" y="122"/>
                    </a:cxn>
                    <a:cxn ang="0">
                      <a:pos x="60" y="124"/>
                    </a:cxn>
                    <a:cxn ang="0">
                      <a:pos x="58" y="114"/>
                    </a:cxn>
                    <a:cxn ang="0">
                      <a:pos x="55" y="103"/>
                    </a:cxn>
                    <a:cxn ang="0">
                      <a:pos x="63" y="102"/>
                    </a:cxn>
                    <a:cxn ang="0">
                      <a:pos x="60" y="94"/>
                    </a:cxn>
                    <a:cxn ang="0">
                      <a:pos x="71" y="92"/>
                    </a:cxn>
                    <a:cxn ang="0">
                      <a:pos x="75" y="86"/>
                    </a:cxn>
                    <a:cxn ang="0">
                      <a:pos x="61" y="76"/>
                    </a:cxn>
                    <a:cxn ang="0">
                      <a:pos x="53" y="67"/>
                    </a:cxn>
                    <a:cxn ang="0">
                      <a:pos x="48" y="62"/>
                    </a:cxn>
                    <a:cxn ang="0">
                      <a:pos x="51" y="54"/>
                    </a:cxn>
                    <a:cxn ang="0">
                      <a:pos x="55" y="60"/>
                    </a:cxn>
                    <a:cxn ang="0">
                      <a:pos x="48" y="46"/>
                    </a:cxn>
                    <a:cxn ang="0">
                      <a:pos x="45" y="32"/>
                    </a:cxn>
                    <a:cxn ang="0">
                      <a:pos x="56" y="38"/>
                    </a:cxn>
                    <a:cxn ang="0">
                      <a:pos x="60" y="40"/>
                    </a:cxn>
                    <a:cxn ang="0">
                      <a:pos x="63" y="38"/>
                    </a:cxn>
                    <a:cxn ang="0">
                      <a:pos x="66" y="36"/>
                    </a:cxn>
                    <a:cxn ang="0">
                      <a:pos x="71" y="27"/>
                    </a:cxn>
                    <a:cxn ang="0">
                      <a:pos x="83" y="25"/>
                    </a:cxn>
                    <a:cxn ang="0">
                      <a:pos x="101" y="24"/>
                    </a:cxn>
                    <a:cxn ang="0">
                      <a:pos x="107" y="9"/>
                    </a:cxn>
                    <a:cxn ang="0">
                      <a:pos x="100" y="6"/>
                    </a:cxn>
                    <a:cxn ang="0">
                      <a:pos x="83" y="8"/>
                    </a:cxn>
                    <a:cxn ang="0">
                      <a:pos x="70" y="5"/>
                    </a:cxn>
                    <a:cxn ang="0">
                      <a:pos x="49" y="9"/>
                    </a:cxn>
                    <a:cxn ang="0">
                      <a:pos x="40" y="13"/>
                    </a:cxn>
                    <a:cxn ang="0">
                      <a:pos x="20" y="22"/>
                    </a:cxn>
                    <a:cxn ang="0">
                      <a:pos x="8" y="40"/>
                    </a:cxn>
                    <a:cxn ang="0">
                      <a:pos x="2" y="51"/>
                    </a:cxn>
                  </a:cxnLst>
                  <a:rect l="0" t="0" r="r" b="b"/>
                  <a:pathLst>
                    <a:path w="108" h="128">
                      <a:moveTo>
                        <a:pt x="2" y="51"/>
                      </a:moveTo>
                      <a:cubicBezTo>
                        <a:pt x="2" y="52"/>
                        <a:pt x="0" y="54"/>
                        <a:pt x="2" y="54"/>
                      </a:cubicBezTo>
                      <a:cubicBezTo>
                        <a:pt x="4" y="55"/>
                        <a:pt x="8" y="54"/>
                        <a:pt x="9" y="58"/>
                      </a:cubicBezTo>
                      <a:cubicBezTo>
                        <a:pt x="10" y="62"/>
                        <a:pt x="12" y="60"/>
                        <a:pt x="13" y="64"/>
                      </a:cubicBezTo>
                      <a:cubicBezTo>
                        <a:pt x="14" y="68"/>
                        <a:pt x="18" y="68"/>
                        <a:pt x="19" y="71"/>
                      </a:cubicBezTo>
                      <a:cubicBezTo>
                        <a:pt x="20" y="74"/>
                        <a:pt x="22" y="71"/>
                        <a:pt x="21" y="68"/>
                      </a:cubicBezTo>
                      <a:cubicBezTo>
                        <a:pt x="20" y="65"/>
                        <a:pt x="23" y="70"/>
                        <a:pt x="25" y="68"/>
                      </a:cubicBezTo>
                      <a:cubicBezTo>
                        <a:pt x="27" y="65"/>
                        <a:pt x="24" y="68"/>
                        <a:pt x="27" y="70"/>
                      </a:cubicBezTo>
                      <a:cubicBezTo>
                        <a:pt x="29" y="71"/>
                        <a:pt x="30" y="73"/>
                        <a:pt x="26" y="71"/>
                      </a:cubicBezTo>
                      <a:cubicBezTo>
                        <a:pt x="23" y="70"/>
                        <a:pt x="21" y="72"/>
                        <a:pt x="21" y="74"/>
                      </a:cubicBezTo>
                      <a:cubicBezTo>
                        <a:pt x="21" y="76"/>
                        <a:pt x="25" y="77"/>
                        <a:pt x="26" y="80"/>
                      </a:cubicBezTo>
                      <a:cubicBezTo>
                        <a:pt x="26" y="83"/>
                        <a:pt x="27" y="83"/>
                        <a:pt x="30" y="79"/>
                      </a:cubicBezTo>
                      <a:cubicBezTo>
                        <a:pt x="32" y="74"/>
                        <a:pt x="33" y="84"/>
                        <a:pt x="39" y="81"/>
                      </a:cubicBezTo>
                      <a:cubicBezTo>
                        <a:pt x="41" y="80"/>
                        <a:pt x="42" y="80"/>
                        <a:pt x="48" y="83"/>
                      </a:cubicBezTo>
                      <a:cubicBezTo>
                        <a:pt x="53" y="87"/>
                        <a:pt x="50" y="85"/>
                        <a:pt x="54" y="83"/>
                      </a:cubicBezTo>
                      <a:cubicBezTo>
                        <a:pt x="58" y="82"/>
                        <a:pt x="50" y="84"/>
                        <a:pt x="55" y="89"/>
                      </a:cubicBezTo>
                      <a:cubicBezTo>
                        <a:pt x="57" y="91"/>
                        <a:pt x="53" y="88"/>
                        <a:pt x="49" y="86"/>
                      </a:cubicBezTo>
                      <a:cubicBezTo>
                        <a:pt x="45" y="83"/>
                        <a:pt x="46" y="87"/>
                        <a:pt x="41" y="84"/>
                      </a:cubicBezTo>
                      <a:cubicBezTo>
                        <a:pt x="36" y="81"/>
                        <a:pt x="35" y="86"/>
                        <a:pt x="32" y="84"/>
                      </a:cubicBezTo>
                      <a:cubicBezTo>
                        <a:pt x="29" y="82"/>
                        <a:pt x="28" y="88"/>
                        <a:pt x="25" y="88"/>
                      </a:cubicBezTo>
                      <a:cubicBezTo>
                        <a:pt x="23" y="88"/>
                        <a:pt x="22" y="91"/>
                        <a:pt x="24" y="92"/>
                      </a:cubicBezTo>
                      <a:cubicBezTo>
                        <a:pt x="27" y="93"/>
                        <a:pt x="28" y="95"/>
                        <a:pt x="28" y="98"/>
                      </a:cubicBezTo>
                      <a:cubicBezTo>
                        <a:pt x="31" y="94"/>
                        <a:pt x="40" y="105"/>
                        <a:pt x="34" y="107"/>
                      </a:cubicBezTo>
                      <a:cubicBezTo>
                        <a:pt x="28" y="109"/>
                        <a:pt x="39" y="112"/>
                        <a:pt x="43" y="116"/>
                      </a:cubicBezTo>
                      <a:cubicBezTo>
                        <a:pt x="46" y="119"/>
                        <a:pt x="48" y="121"/>
                        <a:pt x="48" y="118"/>
                      </a:cubicBezTo>
                      <a:cubicBezTo>
                        <a:pt x="49" y="114"/>
                        <a:pt x="52" y="118"/>
                        <a:pt x="52" y="122"/>
                      </a:cubicBezTo>
                      <a:cubicBezTo>
                        <a:pt x="52" y="127"/>
                        <a:pt x="56" y="125"/>
                        <a:pt x="55" y="121"/>
                      </a:cubicBezTo>
                      <a:cubicBezTo>
                        <a:pt x="55" y="118"/>
                        <a:pt x="57" y="120"/>
                        <a:pt x="60" y="124"/>
                      </a:cubicBezTo>
                      <a:cubicBezTo>
                        <a:pt x="63" y="128"/>
                        <a:pt x="61" y="121"/>
                        <a:pt x="60" y="120"/>
                      </a:cubicBezTo>
                      <a:cubicBezTo>
                        <a:pt x="58" y="118"/>
                        <a:pt x="59" y="117"/>
                        <a:pt x="58" y="114"/>
                      </a:cubicBezTo>
                      <a:cubicBezTo>
                        <a:pt x="56" y="111"/>
                        <a:pt x="59" y="109"/>
                        <a:pt x="57" y="108"/>
                      </a:cubicBezTo>
                      <a:cubicBezTo>
                        <a:pt x="55" y="106"/>
                        <a:pt x="52" y="101"/>
                        <a:pt x="55" y="103"/>
                      </a:cubicBezTo>
                      <a:cubicBezTo>
                        <a:pt x="57" y="105"/>
                        <a:pt x="57" y="103"/>
                        <a:pt x="58" y="106"/>
                      </a:cubicBezTo>
                      <a:cubicBezTo>
                        <a:pt x="58" y="108"/>
                        <a:pt x="60" y="103"/>
                        <a:pt x="63" y="102"/>
                      </a:cubicBezTo>
                      <a:cubicBezTo>
                        <a:pt x="66" y="101"/>
                        <a:pt x="63" y="100"/>
                        <a:pt x="62" y="99"/>
                      </a:cubicBezTo>
                      <a:cubicBezTo>
                        <a:pt x="60" y="98"/>
                        <a:pt x="63" y="96"/>
                        <a:pt x="60" y="94"/>
                      </a:cubicBezTo>
                      <a:cubicBezTo>
                        <a:pt x="57" y="92"/>
                        <a:pt x="63" y="92"/>
                        <a:pt x="66" y="91"/>
                      </a:cubicBezTo>
                      <a:cubicBezTo>
                        <a:pt x="69" y="91"/>
                        <a:pt x="70" y="90"/>
                        <a:pt x="71" y="92"/>
                      </a:cubicBezTo>
                      <a:cubicBezTo>
                        <a:pt x="72" y="94"/>
                        <a:pt x="76" y="99"/>
                        <a:pt x="76" y="95"/>
                      </a:cubicBezTo>
                      <a:cubicBezTo>
                        <a:pt x="76" y="90"/>
                        <a:pt x="78" y="90"/>
                        <a:pt x="75" y="86"/>
                      </a:cubicBezTo>
                      <a:cubicBezTo>
                        <a:pt x="72" y="82"/>
                        <a:pt x="71" y="80"/>
                        <a:pt x="68" y="80"/>
                      </a:cubicBezTo>
                      <a:cubicBezTo>
                        <a:pt x="65" y="80"/>
                        <a:pt x="63" y="78"/>
                        <a:pt x="61" y="76"/>
                      </a:cubicBezTo>
                      <a:cubicBezTo>
                        <a:pt x="60" y="75"/>
                        <a:pt x="57" y="73"/>
                        <a:pt x="54" y="73"/>
                      </a:cubicBezTo>
                      <a:cubicBezTo>
                        <a:pt x="50" y="74"/>
                        <a:pt x="55" y="67"/>
                        <a:pt x="53" y="67"/>
                      </a:cubicBezTo>
                      <a:cubicBezTo>
                        <a:pt x="52" y="67"/>
                        <a:pt x="53" y="63"/>
                        <a:pt x="50" y="63"/>
                      </a:cubicBezTo>
                      <a:cubicBezTo>
                        <a:pt x="48" y="63"/>
                        <a:pt x="46" y="63"/>
                        <a:pt x="48" y="62"/>
                      </a:cubicBezTo>
                      <a:cubicBezTo>
                        <a:pt x="51" y="60"/>
                        <a:pt x="51" y="61"/>
                        <a:pt x="49" y="57"/>
                      </a:cubicBezTo>
                      <a:cubicBezTo>
                        <a:pt x="46" y="54"/>
                        <a:pt x="50" y="52"/>
                        <a:pt x="51" y="54"/>
                      </a:cubicBezTo>
                      <a:cubicBezTo>
                        <a:pt x="53" y="55"/>
                        <a:pt x="55" y="57"/>
                        <a:pt x="53" y="59"/>
                      </a:cubicBezTo>
                      <a:cubicBezTo>
                        <a:pt x="52" y="60"/>
                        <a:pt x="52" y="60"/>
                        <a:pt x="55" y="60"/>
                      </a:cubicBezTo>
                      <a:cubicBezTo>
                        <a:pt x="58" y="59"/>
                        <a:pt x="55" y="56"/>
                        <a:pt x="52" y="51"/>
                      </a:cubicBezTo>
                      <a:cubicBezTo>
                        <a:pt x="50" y="46"/>
                        <a:pt x="51" y="48"/>
                        <a:pt x="48" y="46"/>
                      </a:cubicBezTo>
                      <a:cubicBezTo>
                        <a:pt x="44" y="43"/>
                        <a:pt x="46" y="41"/>
                        <a:pt x="45" y="40"/>
                      </a:cubicBezTo>
                      <a:cubicBezTo>
                        <a:pt x="44" y="38"/>
                        <a:pt x="48" y="35"/>
                        <a:pt x="45" y="32"/>
                      </a:cubicBezTo>
                      <a:cubicBezTo>
                        <a:pt x="49" y="33"/>
                        <a:pt x="50" y="34"/>
                        <a:pt x="50" y="36"/>
                      </a:cubicBezTo>
                      <a:cubicBezTo>
                        <a:pt x="51" y="39"/>
                        <a:pt x="55" y="37"/>
                        <a:pt x="56" y="38"/>
                      </a:cubicBezTo>
                      <a:cubicBezTo>
                        <a:pt x="58" y="39"/>
                        <a:pt x="55" y="39"/>
                        <a:pt x="58" y="41"/>
                      </a:cubicBezTo>
                      <a:cubicBezTo>
                        <a:pt x="60" y="43"/>
                        <a:pt x="60" y="42"/>
                        <a:pt x="60" y="40"/>
                      </a:cubicBezTo>
                      <a:cubicBezTo>
                        <a:pt x="59" y="39"/>
                        <a:pt x="61" y="39"/>
                        <a:pt x="63" y="41"/>
                      </a:cubicBezTo>
                      <a:cubicBezTo>
                        <a:pt x="65" y="44"/>
                        <a:pt x="65" y="41"/>
                        <a:pt x="63" y="38"/>
                      </a:cubicBezTo>
                      <a:cubicBezTo>
                        <a:pt x="61" y="36"/>
                        <a:pt x="63" y="36"/>
                        <a:pt x="66" y="39"/>
                      </a:cubicBezTo>
                      <a:cubicBezTo>
                        <a:pt x="69" y="42"/>
                        <a:pt x="69" y="37"/>
                        <a:pt x="66" y="36"/>
                      </a:cubicBezTo>
                      <a:cubicBezTo>
                        <a:pt x="63" y="35"/>
                        <a:pt x="64" y="33"/>
                        <a:pt x="65" y="31"/>
                      </a:cubicBezTo>
                      <a:cubicBezTo>
                        <a:pt x="66" y="28"/>
                        <a:pt x="70" y="31"/>
                        <a:pt x="71" y="27"/>
                      </a:cubicBezTo>
                      <a:cubicBezTo>
                        <a:pt x="72" y="23"/>
                        <a:pt x="76" y="28"/>
                        <a:pt x="78" y="24"/>
                      </a:cubicBezTo>
                      <a:cubicBezTo>
                        <a:pt x="79" y="22"/>
                        <a:pt x="85" y="22"/>
                        <a:pt x="83" y="25"/>
                      </a:cubicBezTo>
                      <a:cubicBezTo>
                        <a:pt x="82" y="27"/>
                        <a:pt x="86" y="24"/>
                        <a:pt x="90" y="26"/>
                      </a:cubicBezTo>
                      <a:cubicBezTo>
                        <a:pt x="94" y="27"/>
                        <a:pt x="103" y="22"/>
                        <a:pt x="101" y="24"/>
                      </a:cubicBezTo>
                      <a:cubicBezTo>
                        <a:pt x="105" y="20"/>
                        <a:pt x="102" y="17"/>
                        <a:pt x="102" y="14"/>
                      </a:cubicBezTo>
                      <a:cubicBezTo>
                        <a:pt x="102" y="11"/>
                        <a:pt x="106" y="13"/>
                        <a:pt x="107" y="9"/>
                      </a:cubicBezTo>
                      <a:cubicBezTo>
                        <a:pt x="108" y="5"/>
                        <a:pt x="106" y="5"/>
                        <a:pt x="103" y="3"/>
                      </a:cubicBezTo>
                      <a:cubicBezTo>
                        <a:pt x="99" y="0"/>
                        <a:pt x="98" y="2"/>
                        <a:pt x="100" y="6"/>
                      </a:cubicBezTo>
                      <a:cubicBezTo>
                        <a:pt x="101" y="10"/>
                        <a:pt x="89" y="5"/>
                        <a:pt x="90" y="7"/>
                      </a:cubicBezTo>
                      <a:cubicBezTo>
                        <a:pt x="91" y="9"/>
                        <a:pt x="86" y="10"/>
                        <a:pt x="83" y="8"/>
                      </a:cubicBezTo>
                      <a:cubicBezTo>
                        <a:pt x="81" y="6"/>
                        <a:pt x="79" y="8"/>
                        <a:pt x="76" y="6"/>
                      </a:cubicBezTo>
                      <a:cubicBezTo>
                        <a:pt x="73" y="4"/>
                        <a:pt x="74" y="8"/>
                        <a:pt x="70" y="5"/>
                      </a:cubicBezTo>
                      <a:cubicBezTo>
                        <a:pt x="66" y="2"/>
                        <a:pt x="64" y="4"/>
                        <a:pt x="61" y="7"/>
                      </a:cubicBezTo>
                      <a:cubicBezTo>
                        <a:pt x="59" y="10"/>
                        <a:pt x="56" y="7"/>
                        <a:pt x="49" y="9"/>
                      </a:cubicBezTo>
                      <a:cubicBezTo>
                        <a:pt x="46" y="9"/>
                        <a:pt x="47" y="8"/>
                        <a:pt x="46" y="12"/>
                      </a:cubicBezTo>
                      <a:cubicBezTo>
                        <a:pt x="45" y="16"/>
                        <a:pt x="44" y="16"/>
                        <a:pt x="40" y="13"/>
                      </a:cubicBezTo>
                      <a:cubicBezTo>
                        <a:pt x="36" y="10"/>
                        <a:pt x="37" y="13"/>
                        <a:pt x="34" y="17"/>
                      </a:cubicBezTo>
                      <a:cubicBezTo>
                        <a:pt x="31" y="21"/>
                        <a:pt x="25" y="21"/>
                        <a:pt x="20" y="22"/>
                      </a:cubicBezTo>
                      <a:cubicBezTo>
                        <a:pt x="16" y="22"/>
                        <a:pt x="16" y="20"/>
                        <a:pt x="12" y="24"/>
                      </a:cubicBezTo>
                      <a:cubicBezTo>
                        <a:pt x="13" y="31"/>
                        <a:pt x="9" y="35"/>
                        <a:pt x="8" y="40"/>
                      </a:cubicBezTo>
                      <a:cubicBezTo>
                        <a:pt x="7" y="44"/>
                        <a:pt x="5" y="47"/>
                        <a:pt x="3" y="47"/>
                      </a:cubicBezTo>
                      <a:cubicBezTo>
                        <a:pt x="1" y="48"/>
                        <a:pt x="5" y="51"/>
                        <a:pt x="2" y="51"/>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7" name="Freeform 220"/>
                <p:cNvSpPr>
                  <a:spLocks/>
                </p:cNvSpPr>
                <p:nvPr/>
              </p:nvSpPr>
              <p:spPr bwMode="auto">
                <a:xfrm>
                  <a:off x="6680161" y="3322068"/>
                  <a:ext cx="1725821" cy="1692983"/>
                </a:xfrm>
                <a:custGeom>
                  <a:avLst/>
                  <a:gdLst/>
                  <a:ahLst/>
                  <a:cxnLst>
                    <a:cxn ang="0">
                      <a:pos x="119" y="26"/>
                    </a:cxn>
                    <a:cxn ang="0">
                      <a:pos x="104" y="36"/>
                    </a:cxn>
                    <a:cxn ang="0">
                      <a:pos x="103" y="49"/>
                    </a:cxn>
                    <a:cxn ang="0">
                      <a:pos x="118" y="66"/>
                    </a:cxn>
                    <a:cxn ang="0">
                      <a:pos x="136" y="96"/>
                    </a:cxn>
                    <a:cxn ang="0">
                      <a:pos x="157" y="110"/>
                    </a:cxn>
                    <a:cxn ang="0">
                      <a:pos x="171" y="116"/>
                    </a:cxn>
                    <a:cxn ang="0">
                      <a:pos x="188" y="129"/>
                    </a:cxn>
                    <a:cxn ang="0">
                      <a:pos x="207" y="142"/>
                    </a:cxn>
                    <a:cxn ang="0">
                      <a:pos x="209" y="154"/>
                    </a:cxn>
                    <a:cxn ang="0">
                      <a:pos x="193" y="145"/>
                    </a:cxn>
                    <a:cxn ang="0">
                      <a:pos x="186" y="151"/>
                    </a:cxn>
                    <a:cxn ang="0">
                      <a:pos x="187" y="160"/>
                    </a:cxn>
                    <a:cxn ang="0">
                      <a:pos x="195" y="172"/>
                    </a:cxn>
                    <a:cxn ang="0">
                      <a:pos x="190" y="182"/>
                    </a:cxn>
                    <a:cxn ang="0">
                      <a:pos x="172" y="201"/>
                    </a:cxn>
                    <a:cxn ang="0">
                      <a:pos x="171" y="182"/>
                    </a:cxn>
                    <a:cxn ang="0">
                      <a:pos x="165" y="158"/>
                    </a:cxn>
                    <a:cxn ang="0">
                      <a:pos x="154" y="150"/>
                    </a:cxn>
                    <a:cxn ang="0">
                      <a:pos x="142" y="141"/>
                    </a:cxn>
                    <a:cxn ang="0">
                      <a:pos x="127" y="129"/>
                    </a:cxn>
                    <a:cxn ang="0">
                      <a:pos x="106" y="117"/>
                    </a:cxn>
                    <a:cxn ang="0">
                      <a:pos x="95" y="107"/>
                    </a:cxn>
                    <a:cxn ang="0">
                      <a:pos x="83" y="97"/>
                    </a:cxn>
                    <a:cxn ang="0">
                      <a:pos x="69" y="75"/>
                    </a:cxn>
                    <a:cxn ang="0">
                      <a:pos x="31" y="61"/>
                    </a:cxn>
                    <a:cxn ang="0">
                      <a:pos x="15" y="70"/>
                    </a:cxn>
                    <a:cxn ang="0">
                      <a:pos x="9" y="63"/>
                    </a:cxn>
                    <a:cxn ang="0">
                      <a:pos x="7" y="47"/>
                    </a:cxn>
                    <a:cxn ang="0">
                      <a:pos x="7" y="35"/>
                    </a:cxn>
                    <a:cxn ang="0">
                      <a:pos x="3" y="23"/>
                    </a:cxn>
                    <a:cxn ang="0">
                      <a:pos x="19" y="22"/>
                    </a:cxn>
                    <a:cxn ang="0">
                      <a:pos x="29" y="16"/>
                    </a:cxn>
                    <a:cxn ang="0">
                      <a:pos x="41" y="18"/>
                    </a:cxn>
                    <a:cxn ang="0">
                      <a:pos x="50" y="15"/>
                    </a:cxn>
                    <a:cxn ang="0">
                      <a:pos x="55" y="13"/>
                    </a:cxn>
                    <a:cxn ang="0">
                      <a:pos x="59" y="7"/>
                    </a:cxn>
                    <a:cxn ang="0">
                      <a:pos x="74" y="4"/>
                    </a:cxn>
                    <a:cxn ang="0">
                      <a:pos x="93" y="4"/>
                    </a:cxn>
                    <a:cxn ang="0">
                      <a:pos x="104" y="10"/>
                    </a:cxn>
                    <a:cxn ang="0">
                      <a:pos x="118" y="18"/>
                    </a:cxn>
                  </a:cxnLst>
                  <a:rect l="0" t="0" r="r" b="b"/>
                  <a:pathLst>
                    <a:path w="212" h="202">
                      <a:moveTo>
                        <a:pt x="124" y="29"/>
                      </a:moveTo>
                      <a:cubicBezTo>
                        <a:pt x="121" y="30"/>
                        <a:pt x="121" y="22"/>
                        <a:pt x="119" y="26"/>
                      </a:cubicBezTo>
                      <a:cubicBezTo>
                        <a:pt x="118" y="30"/>
                        <a:pt x="118" y="31"/>
                        <a:pt x="113" y="31"/>
                      </a:cubicBezTo>
                      <a:cubicBezTo>
                        <a:pt x="107" y="32"/>
                        <a:pt x="101" y="33"/>
                        <a:pt x="104" y="36"/>
                      </a:cubicBezTo>
                      <a:cubicBezTo>
                        <a:pt x="106" y="40"/>
                        <a:pt x="106" y="43"/>
                        <a:pt x="104" y="44"/>
                      </a:cubicBezTo>
                      <a:cubicBezTo>
                        <a:pt x="101" y="44"/>
                        <a:pt x="101" y="46"/>
                        <a:pt x="103" y="49"/>
                      </a:cubicBezTo>
                      <a:cubicBezTo>
                        <a:pt x="105" y="52"/>
                        <a:pt x="102" y="57"/>
                        <a:pt x="106" y="60"/>
                      </a:cubicBezTo>
                      <a:cubicBezTo>
                        <a:pt x="109" y="64"/>
                        <a:pt x="113" y="62"/>
                        <a:pt x="118" y="66"/>
                      </a:cubicBezTo>
                      <a:cubicBezTo>
                        <a:pt x="122" y="70"/>
                        <a:pt x="124" y="74"/>
                        <a:pt x="127" y="78"/>
                      </a:cubicBezTo>
                      <a:cubicBezTo>
                        <a:pt x="130" y="83"/>
                        <a:pt x="131" y="90"/>
                        <a:pt x="136" y="96"/>
                      </a:cubicBezTo>
                      <a:cubicBezTo>
                        <a:pt x="141" y="102"/>
                        <a:pt x="142" y="102"/>
                        <a:pt x="147" y="106"/>
                      </a:cubicBezTo>
                      <a:cubicBezTo>
                        <a:pt x="151" y="110"/>
                        <a:pt x="153" y="107"/>
                        <a:pt x="157" y="110"/>
                      </a:cubicBezTo>
                      <a:cubicBezTo>
                        <a:pt x="160" y="112"/>
                        <a:pt x="165" y="109"/>
                        <a:pt x="169" y="111"/>
                      </a:cubicBezTo>
                      <a:cubicBezTo>
                        <a:pt x="173" y="113"/>
                        <a:pt x="173" y="114"/>
                        <a:pt x="171" y="116"/>
                      </a:cubicBezTo>
                      <a:cubicBezTo>
                        <a:pt x="169" y="117"/>
                        <a:pt x="164" y="118"/>
                        <a:pt x="171" y="122"/>
                      </a:cubicBezTo>
                      <a:cubicBezTo>
                        <a:pt x="178" y="125"/>
                        <a:pt x="183" y="125"/>
                        <a:pt x="188" y="129"/>
                      </a:cubicBezTo>
                      <a:cubicBezTo>
                        <a:pt x="193" y="133"/>
                        <a:pt x="194" y="136"/>
                        <a:pt x="196" y="137"/>
                      </a:cubicBezTo>
                      <a:cubicBezTo>
                        <a:pt x="199" y="138"/>
                        <a:pt x="203" y="139"/>
                        <a:pt x="207" y="142"/>
                      </a:cubicBezTo>
                      <a:cubicBezTo>
                        <a:pt x="211" y="146"/>
                        <a:pt x="212" y="149"/>
                        <a:pt x="210" y="150"/>
                      </a:cubicBezTo>
                      <a:cubicBezTo>
                        <a:pt x="208" y="150"/>
                        <a:pt x="212" y="156"/>
                        <a:pt x="209" y="154"/>
                      </a:cubicBezTo>
                      <a:cubicBezTo>
                        <a:pt x="206" y="152"/>
                        <a:pt x="206" y="149"/>
                        <a:pt x="201" y="146"/>
                      </a:cubicBezTo>
                      <a:cubicBezTo>
                        <a:pt x="199" y="145"/>
                        <a:pt x="195" y="148"/>
                        <a:pt x="193" y="145"/>
                      </a:cubicBezTo>
                      <a:cubicBezTo>
                        <a:pt x="191" y="143"/>
                        <a:pt x="190" y="143"/>
                        <a:pt x="189" y="145"/>
                      </a:cubicBezTo>
                      <a:cubicBezTo>
                        <a:pt x="187" y="148"/>
                        <a:pt x="185" y="150"/>
                        <a:pt x="186" y="151"/>
                      </a:cubicBezTo>
                      <a:cubicBezTo>
                        <a:pt x="186" y="153"/>
                        <a:pt x="185" y="155"/>
                        <a:pt x="185" y="156"/>
                      </a:cubicBezTo>
                      <a:cubicBezTo>
                        <a:pt x="184" y="158"/>
                        <a:pt x="184" y="159"/>
                        <a:pt x="187" y="160"/>
                      </a:cubicBezTo>
                      <a:cubicBezTo>
                        <a:pt x="190" y="161"/>
                        <a:pt x="191" y="163"/>
                        <a:pt x="192" y="166"/>
                      </a:cubicBezTo>
                      <a:cubicBezTo>
                        <a:pt x="192" y="169"/>
                        <a:pt x="196" y="169"/>
                        <a:pt x="195" y="172"/>
                      </a:cubicBezTo>
                      <a:cubicBezTo>
                        <a:pt x="194" y="175"/>
                        <a:pt x="191" y="171"/>
                        <a:pt x="190" y="174"/>
                      </a:cubicBezTo>
                      <a:cubicBezTo>
                        <a:pt x="189" y="177"/>
                        <a:pt x="191" y="179"/>
                        <a:pt x="190" y="182"/>
                      </a:cubicBezTo>
                      <a:cubicBezTo>
                        <a:pt x="188" y="186"/>
                        <a:pt x="184" y="185"/>
                        <a:pt x="182" y="192"/>
                      </a:cubicBezTo>
                      <a:cubicBezTo>
                        <a:pt x="180" y="199"/>
                        <a:pt x="176" y="202"/>
                        <a:pt x="172" y="201"/>
                      </a:cubicBezTo>
                      <a:cubicBezTo>
                        <a:pt x="169" y="201"/>
                        <a:pt x="166" y="198"/>
                        <a:pt x="169" y="194"/>
                      </a:cubicBezTo>
                      <a:cubicBezTo>
                        <a:pt x="174" y="186"/>
                        <a:pt x="167" y="185"/>
                        <a:pt x="171" y="182"/>
                      </a:cubicBezTo>
                      <a:cubicBezTo>
                        <a:pt x="178" y="176"/>
                        <a:pt x="173" y="178"/>
                        <a:pt x="172" y="174"/>
                      </a:cubicBezTo>
                      <a:cubicBezTo>
                        <a:pt x="171" y="169"/>
                        <a:pt x="166" y="164"/>
                        <a:pt x="165" y="158"/>
                      </a:cubicBezTo>
                      <a:cubicBezTo>
                        <a:pt x="165" y="152"/>
                        <a:pt x="165" y="151"/>
                        <a:pt x="161" y="153"/>
                      </a:cubicBezTo>
                      <a:cubicBezTo>
                        <a:pt x="158" y="154"/>
                        <a:pt x="158" y="152"/>
                        <a:pt x="154" y="150"/>
                      </a:cubicBezTo>
                      <a:cubicBezTo>
                        <a:pt x="150" y="149"/>
                        <a:pt x="147" y="147"/>
                        <a:pt x="149" y="145"/>
                      </a:cubicBezTo>
                      <a:cubicBezTo>
                        <a:pt x="151" y="143"/>
                        <a:pt x="144" y="140"/>
                        <a:pt x="142" y="141"/>
                      </a:cubicBezTo>
                      <a:cubicBezTo>
                        <a:pt x="139" y="141"/>
                        <a:pt x="140" y="132"/>
                        <a:pt x="137" y="135"/>
                      </a:cubicBezTo>
                      <a:cubicBezTo>
                        <a:pt x="132" y="139"/>
                        <a:pt x="130" y="129"/>
                        <a:pt x="127" y="129"/>
                      </a:cubicBezTo>
                      <a:cubicBezTo>
                        <a:pt x="124" y="129"/>
                        <a:pt x="119" y="129"/>
                        <a:pt x="116" y="127"/>
                      </a:cubicBezTo>
                      <a:cubicBezTo>
                        <a:pt x="114" y="125"/>
                        <a:pt x="108" y="119"/>
                        <a:pt x="106" y="117"/>
                      </a:cubicBezTo>
                      <a:cubicBezTo>
                        <a:pt x="103" y="116"/>
                        <a:pt x="102" y="113"/>
                        <a:pt x="102" y="112"/>
                      </a:cubicBezTo>
                      <a:cubicBezTo>
                        <a:pt x="102" y="110"/>
                        <a:pt x="97" y="109"/>
                        <a:pt x="95" y="107"/>
                      </a:cubicBezTo>
                      <a:cubicBezTo>
                        <a:pt x="93" y="104"/>
                        <a:pt x="93" y="99"/>
                        <a:pt x="90" y="100"/>
                      </a:cubicBezTo>
                      <a:cubicBezTo>
                        <a:pt x="88" y="101"/>
                        <a:pt x="84" y="101"/>
                        <a:pt x="83" y="97"/>
                      </a:cubicBezTo>
                      <a:cubicBezTo>
                        <a:pt x="83" y="92"/>
                        <a:pt x="77" y="85"/>
                        <a:pt x="73" y="83"/>
                      </a:cubicBezTo>
                      <a:cubicBezTo>
                        <a:pt x="69" y="82"/>
                        <a:pt x="73" y="78"/>
                        <a:pt x="69" y="75"/>
                      </a:cubicBezTo>
                      <a:cubicBezTo>
                        <a:pt x="64" y="72"/>
                        <a:pt x="65" y="65"/>
                        <a:pt x="54" y="61"/>
                      </a:cubicBezTo>
                      <a:cubicBezTo>
                        <a:pt x="42" y="56"/>
                        <a:pt x="35" y="56"/>
                        <a:pt x="31" y="61"/>
                      </a:cubicBezTo>
                      <a:cubicBezTo>
                        <a:pt x="27" y="65"/>
                        <a:pt x="18" y="68"/>
                        <a:pt x="15" y="70"/>
                      </a:cubicBezTo>
                      <a:cubicBezTo>
                        <a:pt x="15" y="70"/>
                        <a:pt x="16" y="70"/>
                        <a:pt x="15" y="70"/>
                      </a:cubicBezTo>
                      <a:cubicBezTo>
                        <a:pt x="15" y="70"/>
                        <a:pt x="14" y="69"/>
                        <a:pt x="16" y="67"/>
                      </a:cubicBezTo>
                      <a:cubicBezTo>
                        <a:pt x="17" y="63"/>
                        <a:pt x="14" y="63"/>
                        <a:pt x="9" y="63"/>
                      </a:cubicBezTo>
                      <a:cubicBezTo>
                        <a:pt x="5" y="63"/>
                        <a:pt x="7" y="61"/>
                        <a:pt x="5" y="56"/>
                      </a:cubicBezTo>
                      <a:cubicBezTo>
                        <a:pt x="4" y="50"/>
                        <a:pt x="5" y="51"/>
                        <a:pt x="7" y="47"/>
                      </a:cubicBezTo>
                      <a:cubicBezTo>
                        <a:pt x="8" y="44"/>
                        <a:pt x="0" y="43"/>
                        <a:pt x="2" y="41"/>
                      </a:cubicBezTo>
                      <a:cubicBezTo>
                        <a:pt x="3" y="38"/>
                        <a:pt x="5" y="38"/>
                        <a:pt x="7" y="35"/>
                      </a:cubicBezTo>
                      <a:cubicBezTo>
                        <a:pt x="9" y="32"/>
                        <a:pt x="4" y="35"/>
                        <a:pt x="4" y="31"/>
                      </a:cubicBezTo>
                      <a:cubicBezTo>
                        <a:pt x="4" y="28"/>
                        <a:pt x="2" y="29"/>
                        <a:pt x="3" y="23"/>
                      </a:cubicBezTo>
                      <a:cubicBezTo>
                        <a:pt x="7" y="24"/>
                        <a:pt x="8" y="22"/>
                        <a:pt x="12" y="22"/>
                      </a:cubicBezTo>
                      <a:cubicBezTo>
                        <a:pt x="16" y="23"/>
                        <a:pt x="18" y="24"/>
                        <a:pt x="19" y="22"/>
                      </a:cubicBezTo>
                      <a:cubicBezTo>
                        <a:pt x="20" y="19"/>
                        <a:pt x="23" y="15"/>
                        <a:pt x="26" y="13"/>
                      </a:cubicBezTo>
                      <a:cubicBezTo>
                        <a:pt x="29" y="12"/>
                        <a:pt x="30" y="13"/>
                        <a:pt x="29" y="16"/>
                      </a:cubicBezTo>
                      <a:cubicBezTo>
                        <a:pt x="29" y="20"/>
                        <a:pt x="34" y="21"/>
                        <a:pt x="36" y="22"/>
                      </a:cubicBezTo>
                      <a:cubicBezTo>
                        <a:pt x="39" y="23"/>
                        <a:pt x="38" y="19"/>
                        <a:pt x="41" y="18"/>
                      </a:cubicBezTo>
                      <a:cubicBezTo>
                        <a:pt x="44" y="17"/>
                        <a:pt x="44" y="9"/>
                        <a:pt x="45" y="12"/>
                      </a:cubicBezTo>
                      <a:cubicBezTo>
                        <a:pt x="47" y="15"/>
                        <a:pt x="47" y="15"/>
                        <a:pt x="50" y="15"/>
                      </a:cubicBezTo>
                      <a:cubicBezTo>
                        <a:pt x="52" y="14"/>
                        <a:pt x="53" y="14"/>
                        <a:pt x="54" y="16"/>
                      </a:cubicBezTo>
                      <a:cubicBezTo>
                        <a:pt x="56" y="18"/>
                        <a:pt x="56" y="15"/>
                        <a:pt x="55" y="13"/>
                      </a:cubicBezTo>
                      <a:cubicBezTo>
                        <a:pt x="55" y="12"/>
                        <a:pt x="52" y="8"/>
                        <a:pt x="55" y="9"/>
                      </a:cubicBezTo>
                      <a:cubicBezTo>
                        <a:pt x="58" y="10"/>
                        <a:pt x="59" y="11"/>
                        <a:pt x="59" y="7"/>
                      </a:cubicBezTo>
                      <a:cubicBezTo>
                        <a:pt x="63" y="5"/>
                        <a:pt x="63" y="5"/>
                        <a:pt x="67" y="7"/>
                      </a:cubicBezTo>
                      <a:cubicBezTo>
                        <a:pt x="70" y="10"/>
                        <a:pt x="70" y="4"/>
                        <a:pt x="74" y="4"/>
                      </a:cubicBezTo>
                      <a:cubicBezTo>
                        <a:pt x="77" y="4"/>
                        <a:pt x="83" y="4"/>
                        <a:pt x="86" y="2"/>
                      </a:cubicBezTo>
                      <a:cubicBezTo>
                        <a:pt x="89" y="0"/>
                        <a:pt x="92" y="1"/>
                        <a:pt x="93" y="4"/>
                      </a:cubicBezTo>
                      <a:cubicBezTo>
                        <a:pt x="93" y="7"/>
                        <a:pt x="96" y="5"/>
                        <a:pt x="97" y="7"/>
                      </a:cubicBezTo>
                      <a:cubicBezTo>
                        <a:pt x="99" y="9"/>
                        <a:pt x="102" y="8"/>
                        <a:pt x="104" y="10"/>
                      </a:cubicBezTo>
                      <a:cubicBezTo>
                        <a:pt x="106" y="12"/>
                        <a:pt x="116" y="10"/>
                        <a:pt x="115" y="12"/>
                      </a:cubicBezTo>
                      <a:cubicBezTo>
                        <a:pt x="113" y="16"/>
                        <a:pt x="119" y="15"/>
                        <a:pt x="118" y="18"/>
                      </a:cubicBezTo>
                      <a:cubicBezTo>
                        <a:pt x="116" y="21"/>
                        <a:pt x="127" y="22"/>
                        <a:pt x="124" y="29"/>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8" name="Freeform 227"/>
                <p:cNvSpPr>
                  <a:spLocks/>
                </p:cNvSpPr>
                <p:nvPr/>
              </p:nvSpPr>
              <p:spPr bwMode="auto">
                <a:xfrm>
                  <a:off x="6497214" y="2799702"/>
                  <a:ext cx="97575" cy="69229"/>
                </a:xfrm>
                <a:custGeom>
                  <a:avLst/>
                  <a:gdLst/>
                  <a:ahLst/>
                  <a:cxnLst>
                    <a:cxn ang="0">
                      <a:pos x="8" y="8"/>
                    </a:cxn>
                    <a:cxn ang="0">
                      <a:pos x="0" y="7"/>
                    </a:cxn>
                    <a:cxn ang="0">
                      <a:pos x="8" y="0"/>
                    </a:cxn>
                    <a:cxn ang="0">
                      <a:pos x="8" y="8"/>
                    </a:cxn>
                  </a:cxnLst>
                  <a:rect l="0" t="0" r="r" b="b"/>
                  <a:pathLst>
                    <a:path w="12" h="8">
                      <a:moveTo>
                        <a:pt x="8" y="8"/>
                      </a:moveTo>
                      <a:cubicBezTo>
                        <a:pt x="6" y="7"/>
                        <a:pt x="4" y="7"/>
                        <a:pt x="0" y="7"/>
                      </a:cubicBezTo>
                      <a:cubicBezTo>
                        <a:pt x="3" y="5"/>
                        <a:pt x="3" y="2"/>
                        <a:pt x="8" y="0"/>
                      </a:cubicBezTo>
                      <a:cubicBezTo>
                        <a:pt x="10" y="3"/>
                        <a:pt x="12" y="1"/>
                        <a:pt x="8" y="8"/>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49" name="Freeform 230"/>
                <p:cNvSpPr>
                  <a:spLocks/>
                </p:cNvSpPr>
                <p:nvPr/>
              </p:nvSpPr>
              <p:spPr bwMode="auto">
                <a:xfrm>
                  <a:off x="4399396" y="1731785"/>
                  <a:ext cx="685029" cy="772115"/>
                </a:xfrm>
                <a:custGeom>
                  <a:avLst/>
                  <a:gdLst/>
                  <a:ahLst/>
                  <a:cxnLst>
                    <a:cxn ang="0">
                      <a:pos x="61" y="5"/>
                    </a:cxn>
                    <a:cxn ang="0">
                      <a:pos x="55" y="2"/>
                    </a:cxn>
                    <a:cxn ang="0">
                      <a:pos x="52" y="2"/>
                    </a:cxn>
                    <a:cxn ang="0">
                      <a:pos x="44" y="4"/>
                    </a:cxn>
                    <a:cxn ang="0">
                      <a:pos x="39" y="11"/>
                    </a:cxn>
                    <a:cxn ang="0">
                      <a:pos x="36" y="14"/>
                    </a:cxn>
                    <a:cxn ang="0">
                      <a:pos x="41" y="17"/>
                    </a:cxn>
                    <a:cxn ang="0">
                      <a:pos x="36" y="23"/>
                    </a:cxn>
                    <a:cxn ang="0">
                      <a:pos x="27" y="21"/>
                    </a:cxn>
                    <a:cxn ang="0">
                      <a:pos x="16" y="20"/>
                    </a:cxn>
                    <a:cxn ang="0">
                      <a:pos x="17" y="26"/>
                    </a:cxn>
                    <a:cxn ang="0">
                      <a:pos x="14" y="27"/>
                    </a:cxn>
                    <a:cxn ang="0">
                      <a:pos x="18" y="30"/>
                    </a:cxn>
                    <a:cxn ang="0">
                      <a:pos x="13" y="34"/>
                    </a:cxn>
                    <a:cxn ang="0">
                      <a:pos x="14" y="37"/>
                    </a:cxn>
                    <a:cxn ang="0">
                      <a:pos x="18" y="39"/>
                    </a:cxn>
                    <a:cxn ang="0">
                      <a:pos x="27" y="41"/>
                    </a:cxn>
                    <a:cxn ang="0">
                      <a:pos x="22" y="45"/>
                    </a:cxn>
                    <a:cxn ang="0">
                      <a:pos x="18" y="50"/>
                    </a:cxn>
                    <a:cxn ang="0">
                      <a:pos x="15" y="54"/>
                    </a:cxn>
                    <a:cxn ang="0">
                      <a:pos x="27" y="51"/>
                    </a:cxn>
                    <a:cxn ang="0">
                      <a:pos x="32" y="53"/>
                    </a:cxn>
                    <a:cxn ang="0">
                      <a:pos x="14" y="56"/>
                    </a:cxn>
                    <a:cxn ang="0">
                      <a:pos x="15" y="60"/>
                    </a:cxn>
                    <a:cxn ang="0">
                      <a:pos x="6" y="59"/>
                    </a:cxn>
                    <a:cxn ang="0">
                      <a:pos x="8" y="62"/>
                    </a:cxn>
                    <a:cxn ang="0">
                      <a:pos x="11" y="63"/>
                    </a:cxn>
                    <a:cxn ang="0">
                      <a:pos x="5" y="68"/>
                    </a:cxn>
                    <a:cxn ang="0">
                      <a:pos x="16" y="67"/>
                    </a:cxn>
                    <a:cxn ang="0">
                      <a:pos x="10" y="72"/>
                    </a:cxn>
                    <a:cxn ang="0">
                      <a:pos x="12" y="73"/>
                    </a:cxn>
                    <a:cxn ang="0">
                      <a:pos x="19" y="75"/>
                    </a:cxn>
                    <a:cxn ang="0">
                      <a:pos x="32" y="72"/>
                    </a:cxn>
                    <a:cxn ang="0">
                      <a:pos x="43" y="67"/>
                    </a:cxn>
                    <a:cxn ang="0">
                      <a:pos x="51" y="64"/>
                    </a:cxn>
                    <a:cxn ang="0">
                      <a:pos x="57" y="58"/>
                    </a:cxn>
                    <a:cxn ang="0">
                      <a:pos x="62" y="63"/>
                    </a:cxn>
                    <a:cxn ang="0">
                      <a:pos x="67" y="60"/>
                    </a:cxn>
                    <a:cxn ang="0">
                      <a:pos x="72" y="53"/>
                    </a:cxn>
                    <a:cxn ang="0">
                      <a:pos x="72" y="44"/>
                    </a:cxn>
                    <a:cxn ang="0">
                      <a:pos x="72" y="38"/>
                    </a:cxn>
                    <a:cxn ang="0">
                      <a:pos x="69" y="31"/>
                    </a:cxn>
                    <a:cxn ang="0">
                      <a:pos x="73" y="28"/>
                    </a:cxn>
                    <a:cxn ang="0">
                      <a:pos x="62" y="22"/>
                    </a:cxn>
                    <a:cxn ang="0">
                      <a:pos x="48" y="19"/>
                    </a:cxn>
                    <a:cxn ang="0">
                      <a:pos x="53" y="9"/>
                    </a:cxn>
                  </a:cxnLst>
                  <a:rect l="0" t="0" r="r" b="b"/>
                  <a:pathLst>
                    <a:path w="74" h="76">
                      <a:moveTo>
                        <a:pt x="57" y="7"/>
                      </a:moveTo>
                      <a:cubicBezTo>
                        <a:pt x="56" y="7"/>
                        <a:pt x="58" y="6"/>
                        <a:pt x="61" y="5"/>
                      </a:cubicBezTo>
                      <a:cubicBezTo>
                        <a:pt x="64" y="4"/>
                        <a:pt x="62" y="4"/>
                        <a:pt x="59" y="2"/>
                      </a:cubicBezTo>
                      <a:cubicBezTo>
                        <a:pt x="57" y="0"/>
                        <a:pt x="57" y="2"/>
                        <a:pt x="55" y="2"/>
                      </a:cubicBezTo>
                      <a:cubicBezTo>
                        <a:pt x="54" y="3"/>
                        <a:pt x="57" y="4"/>
                        <a:pt x="53" y="7"/>
                      </a:cubicBezTo>
                      <a:cubicBezTo>
                        <a:pt x="55" y="5"/>
                        <a:pt x="53" y="4"/>
                        <a:pt x="52" y="2"/>
                      </a:cubicBezTo>
                      <a:cubicBezTo>
                        <a:pt x="51" y="1"/>
                        <a:pt x="50" y="5"/>
                        <a:pt x="48" y="4"/>
                      </a:cubicBezTo>
                      <a:cubicBezTo>
                        <a:pt x="47" y="3"/>
                        <a:pt x="46" y="5"/>
                        <a:pt x="44" y="4"/>
                      </a:cubicBezTo>
                      <a:cubicBezTo>
                        <a:pt x="41" y="3"/>
                        <a:pt x="43" y="6"/>
                        <a:pt x="41" y="7"/>
                      </a:cubicBezTo>
                      <a:cubicBezTo>
                        <a:pt x="38" y="9"/>
                        <a:pt x="42" y="10"/>
                        <a:pt x="39" y="11"/>
                      </a:cubicBezTo>
                      <a:cubicBezTo>
                        <a:pt x="36" y="11"/>
                        <a:pt x="39" y="12"/>
                        <a:pt x="36" y="12"/>
                      </a:cubicBezTo>
                      <a:cubicBezTo>
                        <a:pt x="33" y="13"/>
                        <a:pt x="34" y="13"/>
                        <a:pt x="36" y="14"/>
                      </a:cubicBezTo>
                      <a:cubicBezTo>
                        <a:pt x="37" y="16"/>
                        <a:pt x="39" y="16"/>
                        <a:pt x="42" y="15"/>
                      </a:cubicBezTo>
                      <a:cubicBezTo>
                        <a:pt x="46" y="14"/>
                        <a:pt x="41" y="15"/>
                        <a:pt x="41" y="17"/>
                      </a:cubicBezTo>
                      <a:cubicBezTo>
                        <a:pt x="41" y="19"/>
                        <a:pt x="39" y="18"/>
                        <a:pt x="36" y="19"/>
                      </a:cubicBezTo>
                      <a:cubicBezTo>
                        <a:pt x="34" y="20"/>
                        <a:pt x="38" y="24"/>
                        <a:pt x="36" y="23"/>
                      </a:cubicBezTo>
                      <a:cubicBezTo>
                        <a:pt x="34" y="22"/>
                        <a:pt x="36" y="22"/>
                        <a:pt x="32" y="21"/>
                      </a:cubicBezTo>
                      <a:cubicBezTo>
                        <a:pt x="30" y="21"/>
                        <a:pt x="28" y="24"/>
                        <a:pt x="27" y="21"/>
                      </a:cubicBezTo>
                      <a:cubicBezTo>
                        <a:pt x="27" y="21"/>
                        <a:pt x="21" y="19"/>
                        <a:pt x="20" y="19"/>
                      </a:cubicBezTo>
                      <a:cubicBezTo>
                        <a:pt x="18" y="20"/>
                        <a:pt x="18" y="19"/>
                        <a:pt x="16" y="20"/>
                      </a:cubicBezTo>
                      <a:cubicBezTo>
                        <a:pt x="14" y="20"/>
                        <a:pt x="14" y="22"/>
                        <a:pt x="16" y="22"/>
                      </a:cubicBezTo>
                      <a:cubicBezTo>
                        <a:pt x="17" y="21"/>
                        <a:pt x="17" y="24"/>
                        <a:pt x="17" y="26"/>
                      </a:cubicBezTo>
                      <a:cubicBezTo>
                        <a:pt x="15" y="24"/>
                        <a:pt x="13" y="25"/>
                        <a:pt x="12" y="25"/>
                      </a:cubicBezTo>
                      <a:cubicBezTo>
                        <a:pt x="10" y="26"/>
                        <a:pt x="14" y="26"/>
                        <a:pt x="14" y="27"/>
                      </a:cubicBezTo>
                      <a:cubicBezTo>
                        <a:pt x="15" y="28"/>
                        <a:pt x="16" y="28"/>
                        <a:pt x="19" y="28"/>
                      </a:cubicBezTo>
                      <a:cubicBezTo>
                        <a:pt x="22" y="28"/>
                        <a:pt x="22" y="30"/>
                        <a:pt x="18" y="30"/>
                      </a:cubicBezTo>
                      <a:cubicBezTo>
                        <a:pt x="14" y="30"/>
                        <a:pt x="15" y="32"/>
                        <a:pt x="17" y="33"/>
                      </a:cubicBezTo>
                      <a:cubicBezTo>
                        <a:pt x="18" y="34"/>
                        <a:pt x="15" y="33"/>
                        <a:pt x="13" y="34"/>
                      </a:cubicBezTo>
                      <a:cubicBezTo>
                        <a:pt x="10" y="34"/>
                        <a:pt x="14" y="35"/>
                        <a:pt x="12" y="36"/>
                      </a:cubicBezTo>
                      <a:cubicBezTo>
                        <a:pt x="10" y="37"/>
                        <a:pt x="12" y="38"/>
                        <a:pt x="14" y="37"/>
                      </a:cubicBezTo>
                      <a:cubicBezTo>
                        <a:pt x="16" y="36"/>
                        <a:pt x="16" y="38"/>
                        <a:pt x="15" y="38"/>
                      </a:cubicBezTo>
                      <a:cubicBezTo>
                        <a:pt x="14" y="39"/>
                        <a:pt x="16" y="40"/>
                        <a:pt x="18" y="39"/>
                      </a:cubicBezTo>
                      <a:cubicBezTo>
                        <a:pt x="19" y="38"/>
                        <a:pt x="20" y="39"/>
                        <a:pt x="19" y="41"/>
                      </a:cubicBezTo>
                      <a:cubicBezTo>
                        <a:pt x="18" y="42"/>
                        <a:pt x="24" y="41"/>
                        <a:pt x="27" y="41"/>
                      </a:cubicBezTo>
                      <a:cubicBezTo>
                        <a:pt x="30" y="41"/>
                        <a:pt x="31" y="43"/>
                        <a:pt x="27" y="43"/>
                      </a:cubicBezTo>
                      <a:cubicBezTo>
                        <a:pt x="23" y="43"/>
                        <a:pt x="24" y="44"/>
                        <a:pt x="22" y="45"/>
                      </a:cubicBezTo>
                      <a:cubicBezTo>
                        <a:pt x="19" y="47"/>
                        <a:pt x="22" y="46"/>
                        <a:pt x="21" y="47"/>
                      </a:cubicBezTo>
                      <a:cubicBezTo>
                        <a:pt x="21" y="47"/>
                        <a:pt x="20" y="51"/>
                        <a:pt x="18" y="50"/>
                      </a:cubicBezTo>
                      <a:cubicBezTo>
                        <a:pt x="17" y="50"/>
                        <a:pt x="19" y="51"/>
                        <a:pt x="15" y="52"/>
                      </a:cubicBezTo>
                      <a:cubicBezTo>
                        <a:pt x="12" y="54"/>
                        <a:pt x="12" y="54"/>
                        <a:pt x="15" y="54"/>
                      </a:cubicBezTo>
                      <a:cubicBezTo>
                        <a:pt x="18" y="54"/>
                        <a:pt x="18" y="53"/>
                        <a:pt x="20" y="53"/>
                      </a:cubicBezTo>
                      <a:cubicBezTo>
                        <a:pt x="22" y="54"/>
                        <a:pt x="25" y="53"/>
                        <a:pt x="27" y="51"/>
                      </a:cubicBezTo>
                      <a:cubicBezTo>
                        <a:pt x="29" y="49"/>
                        <a:pt x="29" y="49"/>
                        <a:pt x="28" y="51"/>
                      </a:cubicBezTo>
                      <a:cubicBezTo>
                        <a:pt x="27" y="53"/>
                        <a:pt x="28" y="52"/>
                        <a:pt x="32" y="53"/>
                      </a:cubicBezTo>
                      <a:cubicBezTo>
                        <a:pt x="29" y="52"/>
                        <a:pt x="23" y="54"/>
                        <a:pt x="18" y="54"/>
                      </a:cubicBezTo>
                      <a:cubicBezTo>
                        <a:pt x="14" y="54"/>
                        <a:pt x="18" y="55"/>
                        <a:pt x="14" y="56"/>
                      </a:cubicBezTo>
                      <a:cubicBezTo>
                        <a:pt x="10" y="57"/>
                        <a:pt x="14" y="57"/>
                        <a:pt x="13" y="58"/>
                      </a:cubicBezTo>
                      <a:cubicBezTo>
                        <a:pt x="12" y="59"/>
                        <a:pt x="15" y="59"/>
                        <a:pt x="15" y="60"/>
                      </a:cubicBezTo>
                      <a:cubicBezTo>
                        <a:pt x="14" y="61"/>
                        <a:pt x="11" y="58"/>
                        <a:pt x="10" y="59"/>
                      </a:cubicBezTo>
                      <a:cubicBezTo>
                        <a:pt x="9" y="60"/>
                        <a:pt x="8" y="59"/>
                        <a:pt x="6" y="59"/>
                      </a:cubicBezTo>
                      <a:cubicBezTo>
                        <a:pt x="3" y="60"/>
                        <a:pt x="0" y="63"/>
                        <a:pt x="3" y="62"/>
                      </a:cubicBezTo>
                      <a:cubicBezTo>
                        <a:pt x="6" y="61"/>
                        <a:pt x="5" y="63"/>
                        <a:pt x="8" y="62"/>
                      </a:cubicBezTo>
                      <a:cubicBezTo>
                        <a:pt x="10" y="62"/>
                        <a:pt x="15" y="62"/>
                        <a:pt x="15" y="62"/>
                      </a:cubicBezTo>
                      <a:cubicBezTo>
                        <a:pt x="15" y="62"/>
                        <a:pt x="13" y="62"/>
                        <a:pt x="11" y="63"/>
                      </a:cubicBezTo>
                      <a:cubicBezTo>
                        <a:pt x="9" y="64"/>
                        <a:pt x="7" y="64"/>
                        <a:pt x="4" y="66"/>
                      </a:cubicBezTo>
                      <a:cubicBezTo>
                        <a:pt x="0" y="67"/>
                        <a:pt x="4" y="68"/>
                        <a:pt x="5" y="68"/>
                      </a:cubicBezTo>
                      <a:cubicBezTo>
                        <a:pt x="7" y="67"/>
                        <a:pt x="5" y="70"/>
                        <a:pt x="9" y="69"/>
                      </a:cubicBezTo>
                      <a:cubicBezTo>
                        <a:pt x="12" y="67"/>
                        <a:pt x="16" y="67"/>
                        <a:pt x="16" y="67"/>
                      </a:cubicBezTo>
                      <a:cubicBezTo>
                        <a:pt x="16" y="67"/>
                        <a:pt x="11" y="69"/>
                        <a:pt x="8" y="71"/>
                      </a:cubicBezTo>
                      <a:cubicBezTo>
                        <a:pt x="5" y="72"/>
                        <a:pt x="7" y="73"/>
                        <a:pt x="10" y="72"/>
                      </a:cubicBezTo>
                      <a:cubicBezTo>
                        <a:pt x="13" y="70"/>
                        <a:pt x="14" y="71"/>
                        <a:pt x="17" y="71"/>
                      </a:cubicBezTo>
                      <a:cubicBezTo>
                        <a:pt x="21" y="70"/>
                        <a:pt x="11" y="74"/>
                        <a:pt x="12" y="73"/>
                      </a:cubicBezTo>
                      <a:cubicBezTo>
                        <a:pt x="14" y="73"/>
                        <a:pt x="10" y="76"/>
                        <a:pt x="12" y="75"/>
                      </a:cubicBezTo>
                      <a:cubicBezTo>
                        <a:pt x="14" y="75"/>
                        <a:pt x="17" y="74"/>
                        <a:pt x="19" y="75"/>
                      </a:cubicBezTo>
                      <a:cubicBezTo>
                        <a:pt x="21" y="76"/>
                        <a:pt x="23" y="73"/>
                        <a:pt x="27" y="74"/>
                      </a:cubicBezTo>
                      <a:cubicBezTo>
                        <a:pt x="30" y="75"/>
                        <a:pt x="28" y="72"/>
                        <a:pt x="32" y="72"/>
                      </a:cubicBezTo>
                      <a:cubicBezTo>
                        <a:pt x="35" y="73"/>
                        <a:pt x="34" y="69"/>
                        <a:pt x="38" y="70"/>
                      </a:cubicBezTo>
                      <a:cubicBezTo>
                        <a:pt x="41" y="70"/>
                        <a:pt x="39" y="67"/>
                        <a:pt x="43" y="67"/>
                      </a:cubicBezTo>
                      <a:cubicBezTo>
                        <a:pt x="46" y="68"/>
                        <a:pt x="44" y="65"/>
                        <a:pt x="47" y="65"/>
                      </a:cubicBezTo>
                      <a:cubicBezTo>
                        <a:pt x="49" y="65"/>
                        <a:pt x="47" y="64"/>
                        <a:pt x="51" y="64"/>
                      </a:cubicBezTo>
                      <a:cubicBezTo>
                        <a:pt x="54" y="64"/>
                        <a:pt x="56" y="63"/>
                        <a:pt x="56" y="64"/>
                      </a:cubicBezTo>
                      <a:cubicBezTo>
                        <a:pt x="57" y="65"/>
                        <a:pt x="56" y="61"/>
                        <a:pt x="57" y="58"/>
                      </a:cubicBezTo>
                      <a:cubicBezTo>
                        <a:pt x="57" y="59"/>
                        <a:pt x="57" y="62"/>
                        <a:pt x="57" y="64"/>
                      </a:cubicBezTo>
                      <a:cubicBezTo>
                        <a:pt x="57" y="66"/>
                        <a:pt x="60" y="61"/>
                        <a:pt x="62" y="63"/>
                      </a:cubicBezTo>
                      <a:cubicBezTo>
                        <a:pt x="64" y="65"/>
                        <a:pt x="65" y="64"/>
                        <a:pt x="67" y="64"/>
                      </a:cubicBezTo>
                      <a:cubicBezTo>
                        <a:pt x="69" y="64"/>
                        <a:pt x="66" y="61"/>
                        <a:pt x="67" y="60"/>
                      </a:cubicBezTo>
                      <a:cubicBezTo>
                        <a:pt x="69" y="59"/>
                        <a:pt x="68" y="58"/>
                        <a:pt x="71" y="57"/>
                      </a:cubicBezTo>
                      <a:cubicBezTo>
                        <a:pt x="73" y="55"/>
                        <a:pt x="70" y="55"/>
                        <a:pt x="72" y="53"/>
                      </a:cubicBezTo>
                      <a:cubicBezTo>
                        <a:pt x="74" y="51"/>
                        <a:pt x="71" y="51"/>
                        <a:pt x="72" y="49"/>
                      </a:cubicBezTo>
                      <a:cubicBezTo>
                        <a:pt x="73" y="47"/>
                        <a:pt x="72" y="46"/>
                        <a:pt x="72" y="44"/>
                      </a:cubicBezTo>
                      <a:cubicBezTo>
                        <a:pt x="73" y="43"/>
                        <a:pt x="69" y="41"/>
                        <a:pt x="71" y="41"/>
                      </a:cubicBezTo>
                      <a:cubicBezTo>
                        <a:pt x="74" y="40"/>
                        <a:pt x="70" y="38"/>
                        <a:pt x="72" y="38"/>
                      </a:cubicBezTo>
                      <a:cubicBezTo>
                        <a:pt x="74" y="38"/>
                        <a:pt x="70" y="35"/>
                        <a:pt x="71" y="34"/>
                      </a:cubicBezTo>
                      <a:cubicBezTo>
                        <a:pt x="71" y="32"/>
                        <a:pt x="70" y="31"/>
                        <a:pt x="69" y="31"/>
                      </a:cubicBezTo>
                      <a:cubicBezTo>
                        <a:pt x="68" y="30"/>
                        <a:pt x="67" y="28"/>
                        <a:pt x="70" y="28"/>
                      </a:cubicBezTo>
                      <a:cubicBezTo>
                        <a:pt x="73" y="29"/>
                        <a:pt x="72" y="27"/>
                        <a:pt x="73" y="28"/>
                      </a:cubicBezTo>
                      <a:cubicBezTo>
                        <a:pt x="70" y="26"/>
                        <a:pt x="65" y="28"/>
                        <a:pt x="65" y="25"/>
                      </a:cubicBezTo>
                      <a:cubicBezTo>
                        <a:pt x="64" y="23"/>
                        <a:pt x="63" y="25"/>
                        <a:pt x="62" y="22"/>
                      </a:cubicBezTo>
                      <a:cubicBezTo>
                        <a:pt x="61" y="18"/>
                        <a:pt x="60" y="17"/>
                        <a:pt x="57" y="21"/>
                      </a:cubicBezTo>
                      <a:cubicBezTo>
                        <a:pt x="55" y="25"/>
                        <a:pt x="51" y="23"/>
                        <a:pt x="48" y="19"/>
                      </a:cubicBezTo>
                      <a:cubicBezTo>
                        <a:pt x="45" y="16"/>
                        <a:pt x="46" y="14"/>
                        <a:pt x="49" y="14"/>
                      </a:cubicBezTo>
                      <a:cubicBezTo>
                        <a:pt x="52" y="14"/>
                        <a:pt x="49" y="9"/>
                        <a:pt x="53" y="9"/>
                      </a:cubicBezTo>
                      <a:cubicBezTo>
                        <a:pt x="57" y="9"/>
                        <a:pt x="55" y="8"/>
                        <a:pt x="57" y="7"/>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50" name="Freeform 232"/>
                <p:cNvSpPr>
                  <a:spLocks/>
                </p:cNvSpPr>
                <p:nvPr/>
              </p:nvSpPr>
              <p:spPr bwMode="auto">
                <a:xfrm>
                  <a:off x="6106918" y="2541665"/>
                  <a:ext cx="451276" cy="339858"/>
                </a:xfrm>
                <a:custGeom>
                  <a:avLst/>
                  <a:gdLst/>
                  <a:ahLst/>
                  <a:cxnLst>
                    <a:cxn ang="0">
                      <a:pos x="0" y="10"/>
                    </a:cxn>
                    <a:cxn ang="0">
                      <a:pos x="9" y="7"/>
                    </a:cxn>
                    <a:cxn ang="0">
                      <a:pos x="19" y="0"/>
                    </a:cxn>
                    <a:cxn ang="0">
                      <a:pos x="30" y="6"/>
                    </a:cxn>
                    <a:cxn ang="0">
                      <a:pos x="40" y="4"/>
                    </a:cxn>
                    <a:cxn ang="0">
                      <a:pos x="44" y="6"/>
                    </a:cxn>
                    <a:cxn ang="0">
                      <a:pos x="48" y="10"/>
                    </a:cxn>
                    <a:cxn ang="0">
                      <a:pos x="52" y="13"/>
                    </a:cxn>
                    <a:cxn ang="0">
                      <a:pos x="53" y="21"/>
                    </a:cxn>
                    <a:cxn ang="0">
                      <a:pos x="56" y="31"/>
                    </a:cxn>
                    <a:cxn ang="0">
                      <a:pos x="48" y="38"/>
                    </a:cxn>
                    <a:cxn ang="0">
                      <a:pos x="43" y="36"/>
                    </a:cxn>
                    <a:cxn ang="0">
                      <a:pos x="40" y="40"/>
                    </a:cxn>
                    <a:cxn ang="0">
                      <a:pos x="34" y="34"/>
                    </a:cxn>
                    <a:cxn ang="0">
                      <a:pos x="32" y="26"/>
                    </a:cxn>
                    <a:cxn ang="0">
                      <a:pos x="30" y="25"/>
                    </a:cxn>
                    <a:cxn ang="0">
                      <a:pos x="26" y="30"/>
                    </a:cxn>
                    <a:cxn ang="0">
                      <a:pos x="22" y="26"/>
                    </a:cxn>
                    <a:cxn ang="0">
                      <a:pos x="19" y="20"/>
                    </a:cxn>
                    <a:cxn ang="0">
                      <a:pos x="14" y="18"/>
                    </a:cxn>
                    <a:cxn ang="0">
                      <a:pos x="8" y="15"/>
                    </a:cxn>
                    <a:cxn ang="0">
                      <a:pos x="0" y="10"/>
                    </a:cxn>
                  </a:cxnLst>
                  <a:rect l="0" t="0" r="r" b="b"/>
                  <a:pathLst>
                    <a:path w="56" h="41">
                      <a:moveTo>
                        <a:pt x="0" y="10"/>
                      </a:moveTo>
                      <a:cubicBezTo>
                        <a:pt x="5" y="10"/>
                        <a:pt x="5" y="9"/>
                        <a:pt x="9" y="7"/>
                      </a:cubicBezTo>
                      <a:cubicBezTo>
                        <a:pt x="12" y="5"/>
                        <a:pt x="14" y="2"/>
                        <a:pt x="19" y="0"/>
                      </a:cubicBezTo>
                      <a:cubicBezTo>
                        <a:pt x="22" y="4"/>
                        <a:pt x="27" y="7"/>
                        <a:pt x="30" y="6"/>
                      </a:cubicBezTo>
                      <a:cubicBezTo>
                        <a:pt x="33" y="5"/>
                        <a:pt x="37" y="2"/>
                        <a:pt x="40" y="4"/>
                      </a:cubicBezTo>
                      <a:cubicBezTo>
                        <a:pt x="43" y="6"/>
                        <a:pt x="43" y="2"/>
                        <a:pt x="44" y="6"/>
                      </a:cubicBezTo>
                      <a:cubicBezTo>
                        <a:pt x="45" y="9"/>
                        <a:pt x="49" y="6"/>
                        <a:pt x="48" y="10"/>
                      </a:cubicBezTo>
                      <a:cubicBezTo>
                        <a:pt x="47" y="15"/>
                        <a:pt x="49" y="13"/>
                        <a:pt x="52" y="13"/>
                      </a:cubicBezTo>
                      <a:cubicBezTo>
                        <a:pt x="53" y="15"/>
                        <a:pt x="55" y="17"/>
                        <a:pt x="53" y="21"/>
                      </a:cubicBezTo>
                      <a:cubicBezTo>
                        <a:pt x="55" y="25"/>
                        <a:pt x="55" y="28"/>
                        <a:pt x="56" y="31"/>
                      </a:cubicBezTo>
                      <a:cubicBezTo>
                        <a:pt x="51" y="33"/>
                        <a:pt x="51" y="36"/>
                        <a:pt x="48" y="38"/>
                      </a:cubicBezTo>
                      <a:cubicBezTo>
                        <a:pt x="44" y="38"/>
                        <a:pt x="46" y="35"/>
                        <a:pt x="43" y="36"/>
                      </a:cubicBezTo>
                      <a:cubicBezTo>
                        <a:pt x="41" y="37"/>
                        <a:pt x="43" y="41"/>
                        <a:pt x="40" y="40"/>
                      </a:cubicBezTo>
                      <a:cubicBezTo>
                        <a:pt x="37" y="39"/>
                        <a:pt x="38" y="35"/>
                        <a:pt x="34" y="34"/>
                      </a:cubicBezTo>
                      <a:cubicBezTo>
                        <a:pt x="29" y="33"/>
                        <a:pt x="31" y="30"/>
                        <a:pt x="32" y="26"/>
                      </a:cubicBezTo>
                      <a:cubicBezTo>
                        <a:pt x="33" y="22"/>
                        <a:pt x="30" y="23"/>
                        <a:pt x="30" y="25"/>
                      </a:cubicBezTo>
                      <a:cubicBezTo>
                        <a:pt x="29" y="28"/>
                        <a:pt x="29" y="29"/>
                        <a:pt x="26" y="30"/>
                      </a:cubicBezTo>
                      <a:cubicBezTo>
                        <a:pt x="23" y="30"/>
                        <a:pt x="22" y="29"/>
                        <a:pt x="22" y="26"/>
                      </a:cubicBezTo>
                      <a:cubicBezTo>
                        <a:pt x="23" y="24"/>
                        <a:pt x="23" y="21"/>
                        <a:pt x="19" y="20"/>
                      </a:cubicBezTo>
                      <a:cubicBezTo>
                        <a:pt x="16" y="20"/>
                        <a:pt x="15" y="20"/>
                        <a:pt x="14" y="18"/>
                      </a:cubicBezTo>
                      <a:cubicBezTo>
                        <a:pt x="12" y="16"/>
                        <a:pt x="10" y="17"/>
                        <a:pt x="8" y="15"/>
                      </a:cubicBezTo>
                      <a:cubicBezTo>
                        <a:pt x="6" y="12"/>
                        <a:pt x="2" y="15"/>
                        <a:pt x="0" y="10"/>
                      </a:cubicBezTo>
                      <a:close/>
                    </a:path>
                  </a:pathLst>
                </a:custGeom>
                <a:solidFill>
                  <a:schemeClr val="accent2"/>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sp>
              <p:nvSpPr>
                <p:cNvPr id="51" name="Freeform 233"/>
                <p:cNvSpPr>
                  <a:spLocks/>
                </p:cNvSpPr>
                <p:nvPr/>
              </p:nvSpPr>
              <p:spPr bwMode="auto">
                <a:xfrm>
                  <a:off x="6259378" y="2214393"/>
                  <a:ext cx="414683" cy="453141"/>
                </a:xfrm>
                <a:custGeom>
                  <a:avLst/>
                  <a:gdLst/>
                  <a:ahLst/>
                  <a:cxnLst>
                    <a:cxn ang="0">
                      <a:pos x="33" y="52"/>
                    </a:cxn>
                    <a:cxn ang="0">
                      <a:pos x="29" y="49"/>
                    </a:cxn>
                    <a:cxn ang="0">
                      <a:pos x="25" y="45"/>
                    </a:cxn>
                    <a:cxn ang="0">
                      <a:pos x="21" y="43"/>
                    </a:cxn>
                    <a:cxn ang="0">
                      <a:pos x="11" y="45"/>
                    </a:cxn>
                    <a:cxn ang="0">
                      <a:pos x="0" y="39"/>
                    </a:cxn>
                    <a:cxn ang="0">
                      <a:pos x="5" y="41"/>
                    </a:cxn>
                    <a:cxn ang="0">
                      <a:pos x="11" y="41"/>
                    </a:cxn>
                    <a:cxn ang="0">
                      <a:pos x="15" y="42"/>
                    </a:cxn>
                    <a:cxn ang="0">
                      <a:pos x="13" y="37"/>
                    </a:cxn>
                    <a:cxn ang="0">
                      <a:pos x="10" y="36"/>
                    </a:cxn>
                    <a:cxn ang="0">
                      <a:pos x="14" y="34"/>
                    </a:cxn>
                    <a:cxn ang="0">
                      <a:pos x="9" y="31"/>
                    </a:cxn>
                    <a:cxn ang="0">
                      <a:pos x="15" y="21"/>
                    </a:cxn>
                    <a:cxn ang="0">
                      <a:pos x="19" y="11"/>
                    </a:cxn>
                    <a:cxn ang="0">
                      <a:pos x="22" y="11"/>
                    </a:cxn>
                    <a:cxn ang="0">
                      <a:pos x="25" y="13"/>
                    </a:cxn>
                    <a:cxn ang="0">
                      <a:pos x="25" y="17"/>
                    </a:cxn>
                    <a:cxn ang="0">
                      <a:pos x="26" y="20"/>
                    </a:cxn>
                    <a:cxn ang="0">
                      <a:pos x="24" y="24"/>
                    </a:cxn>
                    <a:cxn ang="0">
                      <a:pos x="27" y="23"/>
                    </a:cxn>
                    <a:cxn ang="0">
                      <a:pos x="31" y="20"/>
                    </a:cxn>
                    <a:cxn ang="0">
                      <a:pos x="33" y="16"/>
                    </a:cxn>
                    <a:cxn ang="0">
                      <a:pos x="33" y="12"/>
                    </a:cxn>
                    <a:cxn ang="0">
                      <a:pos x="31" y="7"/>
                    </a:cxn>
                    <a:cxn ang="0">
                      <a:pos x="34" y="4"/>
                    </a:cxn>
                    <a:cxn ang="0">
                      <a:pos x="41" y="4"/>
                    </a:cxn>
                    <a:cxn ang="0">
                      <a:pos x="50" y="3"/>
                    </a:cxn>
                    <a:cxn ang="0">
                      <a:pos x="49" y="7"/>
                    </a:cxn>
                    <a:cxn ang="0">
                      <a:pos x="48" y="13"/>
                    </a:cxn>
                    <a:cxn ang="0">
                      <a:pos x="47" y="22"/>
                    </a:cxn>
                    <a:cxn ang="0">
                      <a:pos x="46" y="29"/>
                    </a:cxn>
                    <a:cxn ang="0">
                      <a:pos x="37" y="32"/>
                    </a:cxn>
                    <a:cxn ang="0">
                      <a:pos x="35" y="36"/>
                    </a:cxn>
                    <a:cxn ang="0">
                      <a:pos x="34" y="47"/>
                    </a:cxn>
                    <a:cxn ang="0">
                      <a:pos x="33" y="52"/>
                    </a:cxn>
                  </a:cxnLst>
                  <a:rect l="0" t="0" r="r" b="b"/>
                  <a:pathLst>
                    <a:path w="51" h="54">
                      <a:moveTo>
                        <a:pt x="33" y="52"/>
                      </a:moveTo>
                      <a:cubicBezTo>
                        <a:pt x="30" y="52"/>
                        <a:pt x="28" y="54"/>
                        <a:pt x="29" y="49"/>
                      </a:cubicBezTo>
                      <a:cubicBezTo>
                        <a:pt x="30" y="45"/>
                        <a:pt x="26" y="48"/>
                        <a:pt x="25" y="45"/>
                      </a:cubicBezTo>
                      <a:cubicBezTo>
                        <a:pt x="24" y="41"/>
                        <a:pt x="24" y="45"/>
                        <a:pt x="21" y="43"/>
                      </a:cubicBezTo>
                      <a:cubicBezTo>
                        <a:pt x="18" y="41"/>
                        <a:pt x="14" y="44"/>
                        <a:pt x="11" y="45"/>
                      </a:cubicBezTo>
                      <a:cubicBezTo>
                        <a:pt x="8" y="46"/>
                        <a:pt x="3" y="43"/>
                        <a:pt x="0" y="39"/>
                      </a:cubicBezTo>
                      <a:cubicBezTo>
                        <a:pt x="3" y="38"/>
                        <a:pt x="4" y="40"/>
                        <a:pt x="5" y="41"/>
                      </a:cubicBezTo>
                      <a:cubicBezTo>
                        <a:pt x="9" y="44"/>
                        <a:pt x="7" y="38"/>
                        <a:pt x="11" y="41"/>
                      </a:cubicBezTo>
                      <a:cubicBezTo>
                        <a:pt x="12" y="42"/>
                        <a:pt x="12" y="39"/>
                        <a:pt x="15" y="42"/>
                      </a:cubicBezTo>
                      <a:cubicBezTo>
                        <a:pt x="12" y="39"/>
                        <a:pt x="15" y="37"/>
                        <a:pt x="13" y="37"/>
                      </a:cubicBezTo>
                      <a:cubicBezTo>
                        <a:pt x="11" y="38"/>
                        <a:pt x="8" y="36"/>
                        <a:pt x="10" y="36"/>
                      </a:cubicBezTo>
                      <a:cubicBezTo>
                        <a:pt x="11" y="36"/>
                        <a:pt x="16" y="35"/>
                        <a:pt x="14" y="34"/>
                      </a:cubicBezTo>
                      <a:cubicBezTo>
                        <a:pt x="11" y="33"/>
                        <a:pt x="7" y="34"/>
                        <a:pt x="9" y="31"/>
                      </a:cubicBezTo>
                      <a:cubicBezTo>
                        <a:pt x="11" y="27"/>
                        <a:pt x="13" y="26"/>
                        <a:pt x="15" y="21"/>
                      </a:cubicBezTo>
                      <a:cubicBezTo>
                        <a:pt x="17" y="15"/>
                        <a:pt x="18" y="12"/>
                        <a:pt x="19" y="11"/>
                      </a:cubicBezTo>
                      <a:cubicBezTo>
                        <a:pt x="21" y="9"/>
                        <a:pt x="23" y="9"/>
                        <a:pt x="22" y="11"/>
                      </a:cubicBezTo>
                      <a:cubicBezTo>
                        <a:pt x="22" y="14"/>
                        <a:pt x="25" y="10"/>
                        <a:pt x="25" y="13"/>
                      </a:cubicBezTo>
                      <a:cubicBezTo>
                        <a:pt x="24" y="17"/>
                        <a:pt x="24" y="18"/>
                        <a:pt x="25" y="17"/>
                      </a:cubicBezTo>
                      <a:cubicBezTo>
                        <a:pt x="27" y="17"/>
                        <a:pt x="27" y="21"/>
                        <a:pt x="26" y="20"/>
                      </a:cubicBezTo>
                      <a:cubicBezTo>
                        <a:pt x="24" y="19"/>
                        <a:pt x="26" y="24"/>
                        <a:pt x="24" y="24"/>
                      </a:cubicBezTo>
                      <a:cubicBezTo>
                        <a:pt x="21" y="23"/>
                        <a:pt x="27" y="26"/>
                        <a:pt x="27" y="23"/>
                      </a:cubicBezTo>
                      <a:cubicBezTo>
                        <a:pt x="28" y="21"/>
                        <a:pt x="28" y="21"/>
                        <a:pt x="31" y="20"/>
                      </a:cubicBezTo>
                      <a:cubicBezTo>
                        <a:pt x="34" y="19"/>
                        <a:pt x="34" y="17"/>
                        <a:pt x="33" y="16"/>
                      </a:cubicBezTo>
                      <a:cubicBezTo>
                        <a:pt x="32" y="15"/>
                        <a:pt x="36" y="12"/>
                        <a:pt x="33" y="12"/>
                      </a:cubicBezTo>
                      <a:cubicBezTo>
                        <a:pt x="31" y="12"/>
                        <a:pt x="31" y="9"/>
                        <a:pt x="31" y="7"/>
                      </a:cubicBezTo>
                      <a:cubicBezTo>
                        <a:pt x="31" y="5"/>
                        <a:pt x="32" y="5"/>
                        <a:pt x="34" y="4"/>
                      </a:cubicBezTo>
                      <a:cubicBezTo>
                        <a:pt x="36" y="4"/>
                        <a:pt x="39" y="3"/>
                        <a:pt x="41" y="4"/>
                      </a:cubicBezTo>
                      <a:cubicBezTo>
                        <a:pt x="43" y="4"/>
                        <a:pt x="46" y="0"/>
                        <a:pt x="50" y="3"/>
                      </a:cubicBezTo>
                      <a:cubicBezTo>
                        <a:pt x="48" y="5"/>
                        <a:pt x="48" y="6"/>
                        <a:pt x="49" y="7"/>
                      </a:cubicBezTo>
                      <a:cubicBezTo>
                        <a:pt x="48" y="10"/>
                        <a:pt x="51" y="9"/>
                        <a:pt x="48" y="13"/>
                      </a:cubicBezTo>
                      <a:cubicBezTo>
                        <a:pt x="45" y="16"/>
                        <a:pt x="44" y="22"/>
                        <a:pt x="47" y="22"/>
                      </a:cubicBezTo>
                      <a:cubicBezTo>
                        <a:pt x="51" y="23"/>
                        <a:pt x="49" y="26"/>
                        <a:pt x="46" y="29"/>
                      </a:cubicBezTo>
                      <a:cubicBezTo>
                        <a:pt x="44" y="32"/>
                        <a:pt x="41" y="32"/>
                        <a:pt x="37" y="32"/>
                      </a:cubicBezTo>
                      <a:cubicBezTo>
                        <a:pt x="33" y="32"/>
                        <a:pt x="34" y="33"/>
                        <a:pt x="35" y="36"/>
                      </a:cubicBezTo>
                      <a:cubicBezTo>
                        <a:pt x="36" y="40"/>
                        <a:pt x="32" y="44"/>
                        <a:pt x="34" y="47"/>
                      </a:cubicBezTo>
                      <a:cubicBezTo>
                        <a:pt x="36" y="49"/>
                        <a:pt x="31" y="50"/>
                        <a:pt x="33" y="52"/>
                      </a:cubicBezTo>
                      <a:close/>
                    </a:path>
                  </a:pathLst>
                </a:custGeom>
                <a:solidFill>
                  <a:schemeClr val="accent1"/>
                </a:solidFill>
                <a:ln w="0" cap="sq">
                  <a:solidFill>
                    <a:schemeClr val="tx1">
                      <a:lumMod val="85000"/>
                    </a:schemeClr>
                  </a:solidFill>
                  <a:prstDash val="solid"/>
                  <a:bevel/>
                  <a:headEnd/>
                  <a:tailEnd/>
                </a:ln>
              </p:spPr>
              <p:txBody>
                <a:bodyPr vert="horz" wrap="square" lIns="51449" tIns="25724" rIns="51449" bIns="25724" numCol="1" anchor="t" anchorCtr="0" compatLnSpc="1">
                  <a:prstTxWarp prst="textNoShape">
                    <a:avLst/>
                  </a:prstTxWarp>
                </a:bodyPr>
                <a:lstStyle/>
                <a:p>
                  <a:pPr defTabSz="685800"/>
                  <a:endParaRPr lang="en-US" sz="1013" kern="0" dirty="0">
                    <a:solidFill>
                      <a:srgbClr val="FFFFFF">
                        <a:lumMod val="85000"/>
                      </a:srgbClr>
                    </a:solidFill>
                  </a:endParaRPr>
                </a:p>
              </p:txBody>
            </p:sp>
            <p:grpSp>
              <p:nvGrpSpPr>
                <p:cNvPr id="52" name="Groupe 221"/>
                <p:cNvGrpSpPr/>
                <p:nvPr/>
              </p:nvGrpSpPr>
              <p:grpSpPr>
                <a:xfrm>
                  <a:off x="3939660" y="703985"/>
                  <a:ext cx="1101584" cy="434995"/>
                  <a:chOff x="2671913" y="1926910"/>
                  <a:chExt cx="1101584" cy="434995"/>
                </a:xfrm>
              </p:grpSpPr>
              <p:sp>
                <p:nvSpPr>
                  <p:cNvPr id="68" name="ZoneTexte 219"/>
                  <p:cNvSpPr txBox="1"/>
                  <p:nvPr/>
                </p:nvSpPr>
                <p:spPr>
                  <a:xfrm>
                    <a:off x="2671913" y="1926910"/>
                    <a:ext cx="1101584" cy="226035"/>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fr-FR" dirty="0">
                        <a:solidFill>
                          <a:schemeClr val="accent1"/>
                        </a:solidFill>
                        <a:latin typeface="Segoe UI" panose="020B0502040204020203" pitchFamily="34" charset="0"/>
                        <a:cs typeface="Segoe UI" panose="020B0502040204020203" pitchFamily="34" charset="0"/>
                      </a:rPr>
                      <a:t>$40 mm</a:t>
                    </a:r>
                  </a:p>
                </p:txBody>
              </p:sp>
              <p:sp>
                <p:nvSpPr>
                  <p:cNvPr id="69" name="ZoneTexte 220"/>
                  <p:cNvSpPr txBox="1"/>
                  <p:nvPr/>
                </p:nvSpPr>
                <p:spPr>
                  <a:xfrm>
                    <a:off x="2976431" y="2160985"/>
                    <a:ext cx="665450" cy="200920"/>
                  </a:xfrm>
                  <a:prstGeom prst="rect">
                    <a:avLst/>
                  </a:prstGeom>
                  <a:noFill/>
                  <a:ln>
                    <a:noFill/>
                  </a:ln>
                </p:spPr>
                <p:txBody>
                  <a:bodyPr wrap="square" lIns="45720" tIns="0" rIns="0" bIns="0" rtlCol="0">
                    <a:spAutoFit/>
                  </a:bodyPr>
                  <a:lstStyle/>
                  <a:p>
                    <a:pPr marL="0">
                      <a:lnSpc>
                        <a:spcPct val="90000"/>
                      </a:lnSpc>
                      <a:spcBef>
                        <a:spcPct val="20000"/>
                      </a:spcBef>
                      <a:buClr>
                        <a:schemeClr val="tx2"/>
                      </a:buClr>
                      <a:buSzPct val="115000"/>
                    </a:pPr>
                    <a:r>
                      <a:rPr lang="fr-FR" sz="1600" dirty="0">
                        <a:solidFill>
                          <a:schemeClr val="bg2"/>
                        </a:solidFill>
                        <a:latin typeface="Segoe UI Light" pitchFamily="34" charset="0"/>
                      </a:rPr>
                      <a:t>+8%</a:t>
                    </a:r>
                  </a:p>
                </p:txBody>
              </p:sp>
            </p:grpSp>
            <p:grpSp>
              <p:nvGrpSpPr>
                <p:cNvPr id="53" name="Groupe 222"/>
                <p:cNvGrpSpPr/>
                <p:nvPr/>
              </p:nvGrpSpPr>
              <p:grpSpPr>
                <a:xfrm>
                  <a:off x="6597428" y="2370402"/>
                  <a:ext cx="1059060" cy="451089"/>
                  <a:chOff x="1411040" y="2806968"/>
                  <a:chExt cx="1059060" cy="451089"/>
                </a:xfrm>
              </p:grpSpPr>
              <p:sp>
                <p:nvSpPr>
                  <p:cNvPr id="66" name="ZoneTexte 223"/>
                  <p:cNvSpPr txBox="1"/>
                  <p:nvPr/>
                </p:nvSpPr>
                <p:spPr>
                  <a:xfrm>
                    <a:off x="1411040" y="2806968"/>
                    <a:ext cx="1059060" cy="226035"/>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fr-FR" dirty="0">
                        <a:solidFill>
                          <a:schemeClr val="bg1"/>
                        </a:solidFill>
                        <a:latin typeface="Segoe UI" panose="020B0502040204020203" pitchFamily="34" charset="0"/>
                        <a:cs typeface="Segoe UI" panose="020B0502040204020203" pitchFamily="34" charset="0"/>
                      </a:rPr>
                      <a:t>$32 mm</a:t>
                    </a:r>
                  </a:p>
                </p:txBody>
              </p:sp>
              <p:sp>
                <p:nvSpPr>
                  <p:cNvPr id="67" name="ZoneTexte 224"/>
                  <p:cNvSpPr txBox="1"/>
                  <p:nvPr/>
                </p:nvSpPr>
                <p:spPr>
                  <a:xfrm>
                    <a:off x="1655998" y="3057137"/>
                    <a:ext cx="665450" cy="200920"/>
                  </a:xfrm>
                  <a:prstGeom prst="rect">
                    <a:avLst/>
                  </a:prstGeom>
                  <a:noFill/>
                  <a:ln>
                    <a:noFill/>
                  </a:ln>
                </p:spPr>
                <p:txBody>
                  <a:bodyPr wrap="square" lIns="45720" tIns="0" rIns="0" bIns="0" rtlCol="0">
                    <a:spAutoFit/>
                  </a:bodyPr>
                  <a:lstStyle/>
                  <a:p>
                    <a:pPr marL="0">
                      <a:lnSpc>
                        <a:spcPct val="90000"/>
                      </a:lnSpc>
                      <a:spcBef>
                        <a:spcPct val="20000"/>
                      </a:spcBef>
                      <a:buClr>
                        <a:schemeClr val="tx2"/>
                      </a:buClr>
                      <a:buSzPct val="115000"/>
                    </a:pPr>
                    <a:r>
                      <a:rPr lang="fr-FR" sz="1600" dirty="0">
                        <a:solidFill>
                          <a:schemeClr val="bg1"/>
                        </a:solidFill>
                        <a:latin typeface="Segoe UI Light" pitchFamily="34" charset="0"/>
                      </a:rPr>
                      <a:t>+6%</a:t>
                    </a:r>
                  </a:p>
                </p:txBody>
              </p:sp>
            </p:grpSp>
            <p:grpSp>
              <p:nvGrpSpPr>
                <p:cNvPr id="54" name="Groupe 225"/>
                <p:cNvGrpSpPr/>
                <p:nvPr/>
              </p:nvGrpSpPr>
              <p:grpSpPr>
                <a:xfrm>
                  <a:off x="5570876" y="3066036"/>
                  <a:ext cx="1072083" cy="457525"/>
                  <a:chOff x="3674965" y="2371825"/>
                  <a:chExt cx="1072083" cy="457525"/>
                </a:xfrm>
              </p:grpSpPr>
              <p:sp>
                <p:nvSpPr>
                  <p:cNvPr id="64" name="ZoneTexte 226"/>
                  <p:cNvSpPr txBox="1"/>
                  <p:nvPr/>
                </p:nvSpPr>
                <p:spPr>
                  <a:xfrm>
                    <a:off x="3674965" y="2371825"/>
                    <a:ext cx="1072083" cy="226035"/>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fr-FR" dirty="0">
                        <a:solidFill>
                          <a:schemeClr val="bg1"/>
                        </a:solidFill>
                        <a:latin typeface="Segoe UI" panose="020B0502040204020203" pitchFamily="34" charset="0"/>
                        <a:cs typeface="Segoe UI" panose="020B0502040204020203" pitchFamily="34" charset="0"/>
                      </a:rPr>
                      <a:t>$24 mm</a:t>
                    </a:r>
                  </a:p>
                </p:txBody>
              </p:sp>
              <p:sp>
                <p:nvSpPr>
                  <p:cNvPr id="65" name="ZoneTexte 227"/>
                  <p:cNvSpPr txBox="1"/>
                  <p:nvPr/>
                </p:nvSpPr>
                <p:spPr>
                  <a:xfrm>
                    <a:off x="3961082" y="2628430"/>
                    <a:ext cx="665450" cy="200920"/>
                  </a:xfrm>
                  <a:prstGeom prst="rect">
                    <a:avLst/>
                  </a:prstGeom>
                  <a:noFill/>
                  <a:ln>
                    <a:noFill/>
                  </a:ln>
                </p:spPr>
                <p:txBody>
                  <a:bodyPr wrap="square" lIns="45720" tIns="0" rIns="0" bIns="0" rtlCol="0">
                    <a:spAutoFit/>
                  </a:bodyPr>
                  <a:lstStyle/>
                  <a:p>
                    <a:pPr marL="0">
                      <a:lnSpc>
                        <a:spcPct val="90000"/>
                      </a:lnSpc>
                      <a:spcBef>
                        <a:spcPct val="20000"/>
                      </a:spcBef>
                      <a:buClr>
                        <a:schemeClr val="tx2"/>
                      </a:buClr>
                      <a:buSzPct val="115000"/>
                    </a:pPr>
                    <a:r>
                      <a:rPr lang="fr-FR" sz="1600" dirty="0">
                        <a:solidFill>
                          <a:schemeClr val="bg1"/>
                        </a:solidFill>
                        <a:latin typeface="Segoe UI Light" pitchFamily="34" charset="0"/>
                      </a:rPr>
                      <a:t>+5%</a:t>
                    </a:r>
                  </a:p>
                </p:txBody>
              </p:sp>
            </p:grpSp>
            <p:grpSp>
              <p:nvGrpSpPr>
                <p:cNvPr id="55" name="Groupe 228"/>
                <p:cNvGrpSpPr/>
                <p:nvPr/>
              </p:nvGrpSpPr>
              <p:grpSpPr>
                <a:xfrm>
                  <a:off x="5778205" y="1654269"/>
                  <a:ext cx="988068" cy="427627"/>
                  <a:chOff x="2586883" y="2383934"/>
                  <a:chExt cx="988068" cy="427627"/>
                </a:xfrm>
              </p:grpSpPr>
              <p:sp>
                <p:nvSpPr>
                  <p:cNvPr id="62" name="ZoneTexte 229"/>
                  <p:cNvSpPr txBox="1"/>
                  <p:nvPr/>
                </p:nvSpPr>
                <p:spPr>
                  <a:xfrm>
                    <a:off x="2586883" y="2383934"/>
                    <a:ext cx="930470" cy="226035"/>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fr-FR" dirty="0">
                        <a:solidFill>
                          <a:schemeClr val="accent1"/>
                        </a:solidFill>
                        <a:latin typeface="Segoe UI" panose="020B0502040204020203" pitchFamily="34" charset="0"/>
                        <a:cs typeface="Segoe UI" panose="020B0502040204020203" pitchFamily="34" charset="0"/>
                      </a:rPr>
                      <a:t>$6 mm</a:t>
                    </a:r>
                  </a:p>
                </p:txBody>
              </p:sp>
              <p:sp>
                <p:nvSpPr>
                  <p:cNvPr id="63" name="ZoneTexte 230"/>
                  <p:cNvSpPr txBox="1"/>
                  <p:nvPr/>
                </p:nvSpPr>
                <p:spPr>
                  <a:xfrm>
                    <a:off x="2909501" y="2610641"/>
                    <a:ext cx="665450" cy="200920"/>
                  </a:xfrm>
                  <a:prstGeom prst="rect">
                    <a:avLst/>
                  </a:prstGeom>
                  <a:noFill/>
                  <a:ln>
                    <a:noFill/>
                  </a:ln>
                </p:spPr>
                <p:txBody>
                  <a:bodyPr wrap="square" lIns="45720" tIns="0" rIns="0" bIns="0" rtlCol="0">
                    <a:spAutoFit/>
                  </a:bodyPr>
                  <a:lstStyle/>
                  <a:p>
                    <a:pPr marL="0">
                      <a:lnSpc>
                        <a:spcPct val="90000"/>
                      </a:lnSpc>
                      <a:spcBef>
                        <a:spcPct val="20000"/>
                      </a:spcBef>
                      <a:buClr>
                        <a:schemeClr val="tx2"/>
                      </a:buClr>
                      <a:buSzPct val="115000"/>
                    </a:pPr>
                    <a:r>
                      <a:rPr lang="fr-FR" sz="1600" dirty="0">
                        <a:solidFill>
                          <a:schemeClr val="bg2"/>
                        </a:solidFill>
                        <a:latin typeface="Segoe UI Light" pitchFamily="34" charset="0"/>
                      </a:rPr>
                      <a:t>+7%</a:t>
                    </a:r>
                  </a:p>
                </p:txBody>
              </p:sp>
            </p:grpSp>
            <p:grpSp>
              <p:nvGrpSpPr>
                <p:cNvPr id="56" name="Groupe 231"/>
                <p:cNvGrpSpPr/>
                <p:nvPr/>
              </p:nvGrpSpPr>
              <p:grpSpPr>
                <a:xfrm>
                  <a:off x="7648068" y="3608137"/>
                  <a:ext cx="956414" cy="425109"/>
                  <a:chOff x="2665178" y="2548915"/>
                  <a:chExt cx="956414" cy="425109"/>
                </a:xfrm>
              </p:grpSpPr>
              <p:sp>
                <p:nvSpPr>
                  <p:cNvPr id="60" name="ZoneTexte 232"/>
                  <p:cNvSpPr txBox="1"/>
                  <p:nvPr/>
                </p:nvSpPr>
                <p:spPr>
                  <a:xfrm>
                    <a:off x="2665178" y="2548915"/>
                    <a:ext cx="956414" cy="226035"/>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fr-FR" dirty="0">
                        <a:solidFill>
                          <a:schemeClr val="accent1"/>
                        </a:solidFill>
                        <a:latin typeface="Segoe UI" panose="020B0502040204020203" pitchFamily="34" charset="0"/>
                        <a:cs typeface="Segoe UI" panose="020B0502040204020203" pitchFamily="34" charset="0"/>
                      </a:rPr>
                      <a:t>$9 mm</a:t>
                    </a:r>
                  </a:p>
                </p:txBody>
              </p:sp>
              <p:sp>
                <p:nvSpPr>
                  <p:cNvPr id="61" name="ZoneTexte 233"/>
                  <p:cNvSpPr txBox="1"/>
                  <p:nvPr/>
                </p:nvSpPr>
                <p:spPr>
                  <a:xfrm>
                    <a:off x="2881978" y="2773104"/>
                    <a:ext cx="665450" cy="200920"/>
                  </a:xfrm>
                  <a:prstGeom prst="rect">
                    <a:avLst/>
                  </a:prstGeom>
                  <a:noFill/>
                  <a:ln>
                    <a:noFill/>
                  </a:ln>
                </p:spPr>
                <p:txBody>
                  <a:bodyPr wrap="square" lIns="45720" tIns="0" rIns="0" bIns="0" rtlCol="0">
                    <a:spAutoFit/>
                  </a:bodyPr>
                  <a:lstStyle/>
                  <a:p>
                    <a:pPr marL="0">
                      <a:lnSpc>
                        <a:spcPct val="90000"/>
                      </a:lnSpc>
                      <a:spcBef>
                        <a:spcPct val="20000"/>
                      </a:spcBef>
                      <a:buClr>
                        <a:schemeClr val="tx2"/>
                      </a:buClr>
                      <a:buSzPct val="115000"/>
                    </a:pPr>
                    <a:r>
                      <a:rPr lang="fr-FR" sz="1600" dirty="0">
                        <a:solidFill>
                          <a:schemeClr val="bg2"/>
                        </a:solidFill>
                        <a:latin typeface="Segoe UI Light" pitchFamily="34" charset="0"/>
                      </a:rPr>
                      <a:t>+7%</a:t>
                    </a:r>
                  </a:p>
                </p:txBody>
              </p:sp>
            </p:grpSp>
            <p:grpSp>
              <p:nvGrpSpPr>
                <p:cNvPr id="57" name="Groupe 234"/>
                <p:cNvGrpSpPr/>
                <p:nvPr/>
              </p:nvGrpSpPr>
              <p:grpSpPr>
                <a:xfrm>
                  <a:off x="4787409" y="4315628"/>
                  <a:ext cx="1038754" cy="490346"/>
                  <a:chOff x="1897370" y="2111238"/>
                  <a:chExt cx="1038754" cy="490346"/>
                </a:xfrm>
              </p:grpSpPr>
              <p:sp>
                <p:nvSpPr>
                  <p:cNvPr id="58" name="ZoneTexte 235"/>
                  <p:cNvSpPr txBox="1"/>
                  <p:nvPr/>
                </p:nvSpPr>
                <p:spPr>
                  <a:xfrm>
                    <a:off x="1897370" y="2111238"/>
                    <a:ext cx="1038754" cy="226035"/>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fr-FR" dirty="0">
                        <a:solidFill>
                          <a:schemeClr val="bg1"/>
                        </a:solidFill>
                        <a:latin typeface="Segoe UI" panose="020B0502040204020203" pitchFamily="34" charset="0"/>
                        <a:cs typeface="Segoe UI" panose="020B0502040204020203" pitchFamily="34" charset="0"/>
                      </a:rPr>
                      <a:t>$11 mm</a:t>
                    </a:r>
                  </a:p>
                </p:txBody>
              </p:sp>
              <p:sp>
                <p:nvSpPr>
                  <p:cNvPr id="59" name="ZoneTexte 236"/>
                  <p:cNvSpPr txBox="1"/>
                  <p:nvPr/>
                </p:nvSpPr>
                <p:spPr>
                  <a:xfrm>
                    <a:off x="2076019" y="2400664"/>
                    <a:ext cx="665450" cy="200920"/>
                  </a:xfrm>
                  <a:prstGeom prst="rect">
                    <a:avLst/>
                  </a:prstGeom>
                  <a:noFill/>
                  <a:ln>
                    <a:noFill/>
                  </a:ln>
                </p:spPr>
                <p:txBody>
                  <a:bodyPr wrap="square" lIns="45720" tIns="0" rIns="0" bIns="0" rtlCol="0">
                    <a:spAutoFit/>
                  </a:bodyPr>
                  <a:lstStyle/>
                  <a:p>
                    <a:pPr marL="0">
                      <a:lnSpc>
                        <a:spcPct val="90000"/>
                      </a:lnSpc>
                      <a:spcBef>
                        <a:spcPct val="20000"/>
                      </a:spcBef>
                      <a:buClr>
                        <a:schemeClr val="tx2"/>
                      </a:buClr>
                      <a:buSzPct val="115000"/>
                    </a:pPr>
                    <a:r>
                      <a:rPr lang="fr-FR" sz="1600" dirty="0">
                        <a:solidFill>
                          <a:schemeClr val="bg1"/>
                        </a:solidFill>
                        <a:latin typeface="Segoe UI Light" pitchFamily="34" charset="0"/>
                      </a:rPr>
                      <a:t>+10%</a:t>
                    </a:r>
                  </a:p>
                </p:txBody>
              </p:sp>
            </p:grpSp>
          </p:grpSp>
        </p:grpSp>
      </p:grpSp>
      <p:cxnSp>
        <p:nvCxnSpPr>
          <p:cNvPr id="75" name="Connecteur droit 244"/>
          <p:cNvCxnSpPr/>
          <p:nvPr/>
        </p:nvCxnSpPr>
        <p:spPr>
          <a:xfrm>
            <a:off x="8684259" y="3168367"/>
            <a:ext cx="74401" cy="9814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27" name="Picture 3" descr="http://2010-2014.commerce.gov/sites/default/files/images/2011/september/noaa_globe-oceans.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31"/>
          <a:stretch/>
        </p:blipFill>
        <p:spPr bwMode="auto">
          <a:xfrm>
            <a:off x="0" y="1137133"/>
            <a:ext cx="3825046" cy="572915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56"/>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052559">
            <a:off x="6434317" y="3023438"/>
            <a:ext cx="646018" cy="589569"/>
          </a:xfrm>
          <a:prstGeom prst="rect">
            <a:avLst/>
          </a:prstGeom>
          <a:ln>
            <a:noFill/>
          </a:ln>
        </p:spPr>
      </p:pic>
      <p:sp>
        <p:nvSpPr>
          <p:cNvPr id="76" name="Arc 75"/>
          <p:cNvSpPr/>
          <p:nvPr/>
        </p:nvSpPr>
        <p:spPr>
          <a:xfrm>
            <a:off x="4020281" y="3121001"/>
            <a:ext cx="2985004" cy="939550"/>
          </a:xfrm>
          <a:prstGeom prst="arc">
            <a:avLst>
              <a:gd name="adj1" fmla="val 11191665"/>
              <a:gd name="adj2" fmla="val 20446357"/>
            </a:avLst>
          </a:prstGeom>
          <a:ln w="12700">
            <a:solidFill>
              <a:schemeClr val="bg2"/>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E"/>
          </a:p>
        </p:txBody>
      </p:sp>
      <p:sp>
        <p:nvSpPr>
          <p:cNvPr id="78" name="TextBox 77"/>
          <p:cNvSpPr txBox="1"/>
          <p:nvPr/>
        </p:nvSpPr>
        <p:spPr>
          <a:xfrm>
            <a:off x="3872181" y="1762958"/>
            <a:ext cx="3144731" cy="829420"/>
          </a:xfrm>
          <a:prstGeom prst="rect">
            <a:avLst/>
          </a:prstGeom>
          <a:solidFill>
            <a:schemeClr val="bg2"/>
          </a:solidFill>
          <a:ln>
            <a:noFill/>
          </a:ln>
        </p:spPr>
        <p:txBody>
          <a:bodyPr wrap="square" lIns="0" tIns="0" rIns="0" bIns="0" rtlCol="0">
            <a:noAutofit/>
          </a:bodyPr>
          <a:lstStyle/>
          <a:p>
            <a:r>
              <a:rPr lang="es-ES" b="1" dirty="0">
                <a:solidFill>
                  <a:schemeClr val="bg1"/>
                </a:solidFill>
              </a:rPr>
              <a:t>Global: Venta de Viajes medio digital</a:t>
            </a:r>
          </a:p>
          <a:p>
            <a:r>
              <a:rPr lang="es-ES" dirty="0">
                <a:solidFill>
                  <a:schemeClr val="bg1"/>
                </a:solidFill>
              </a:rPr>
              <a:t>$593 mil millones (mm)</a:t>
            </a:r>
          </a:p>
          <a:p>
            <a:r>
              <a:rPr lang="es-ES" sz="1600" dirty="0">
                <a:solidFill>
                  <a:schemeClr val="bg1"/>
                </a:solidFill>
              </a:rPr>
              <a:t>+11%</a:t>
            </a:r>
          </a:p>
        </p:txBody>
      </p:sp>
      <p:sp>
        <p:nvSpPr>
          <p:cNvPr id="80" name="TextBox 79"/>
          <p:cNvSpPr txBox="1"/>
          <p:nvPr/>
        </p:nvSpPr>
        <p:spPr>
          <a:xfrm>
            <a:off x="3965541" y="4235732"/>
            <a:ext cx="4134342" cy="829420"/>
          </a:xfrm>
          <a:prstGeom prst="rect">
            <a:avLst/>
          </a:prstGeom>
          <a:solidFill>
            <a:schemeClr val="tx2"/>
          </a:solidFill>
        </p:spPr>
        <p:txBody>
          <a:bodyPr wrap="square" lIns="0" tIns="0" rIns="0" bIns="0" rtlCol="0">
            <a:noAutofit/>
          </a:bodyPr>
          <a:lstStyle/>
          <a:p>
            <a:r>
              <a:rPr lang="en-IE" b="1" dirty="0">
                <a:solidFill>
                  <a:schemeClr val="bg1"/>
                </a:solidFill>
              </a:rPr>
              <a:t>Europa del </a:t>
            </a:r>
            <a:r>
              <a:rPr lang="es-ES" b="1" dirty="0">
                <a:solidFill>
                  <a:schemeClr val="bg1"/>
                </a:solidFill>
              </a:rPr>
              <a:t>oeste</a:t>
            </a:r>
            <a:r>
              <a:rPr lang="en-IE" b="1" dirty="0">
                <a:solidFill>
                  <a:schemeClr val="bg1"/>
                </a:solidFill>
              </a:rPr>
              <a:t>: </a:t>
            </a:r>
            <a:r>
              <a:rPr lang="es-ES" b="1" dirty="0">
                <a:solidFill>
                  <a:schemeClr val="bg1"/>
                </a:solidFill>
              </a:rPr>
              <a:t>Venta de Viajes medio digital</a:t>
            </a:r>
            <a:endParaRPr lang="en-IE" b="1" dirty="0">
              <a:solidFill>
                <a:schemeClr val="bg1"/>
              </a:solidFill>
            </a:endParaRPr>
          </a:p>
          <a:p>
            <a:r>
              <a:rPr lang="en-IE" dirty="0">
                <a:solidFill>
                  <a:schemeClr val="bg1"/>
                </a:solidFill>
              </a:rPr>
              <a:t>$162 mil </a:t>
            </a:r>
            <a:r>
              <a:rPr lang="en-IE" dirty="0" err="1">
                <a:solidFill>
                  <a:schemeClr val="bg1"/>
                </a:solidFill>
              </a:rPr>
              <a:t>millones</a:t>
            </a:r>
            <a:endParaRPr lang="en-IE" dirty="0">
              <a:solidFill>
                <a:schemeClr val="bg1"/>
              </a:solidFill>
            </a:endParaRPr>
          </a:p>
          <a:p>
            <a:r>
              <a:rPr lang="en-IE" sz="1600" dirty="0">
                <a:solidFill>
                  <a:schemeClr val="bg1"/>
                </a:solidFill>
              </a:rPr>
              <a:t>+7%</a:t>
            </a:r>
          </a:p>
        </p:txBody>
      </p:sp>
      <p:sp>
        <p:nvSpPr>
          <p:cNvPr id="81" name="Text Placeholder 11"/>
          <p:cNvSpPr>
            <a:spLocks noGrp="1"/>
          </p:cNvSpPr>
          <p:nvPr>
            <p:ph type="body" sz="quarter" idx="4294967295"/>
          </p:nvPr>
        </p:nvSpPr>
        <p:spPr>
          <a:xfrm>
            <a:off x="4493438" y="6651914"/>
            <a:ext cx="1420539" cy="289077"/>
          </a:xfrm>
          <a:prstGeom prst="rect">
            <a:avLst/>
          </a:prstGeom>
        </p:spPr>
        <p:txBody>
          <a:bodyPr/>
          <a:lstStyle/>
          <a:p>
            <a:r>
              <a:rPr lang="en-US" sz="1000" dirty="0">
                <a:solidFill>
                  <a:schemeClr val="bg2"/>
                </a:solidFill>
              </a:rPr>
              <a:t>Source: </a:t>
            </a:r>
            <a:r>
              <a:rPr lang="en-US" sz="1000" dirty="0" err="1">
                <a:solidFill>
                  <a:schemeClr val="bg2"/>
                </a:solidFill>
              </a:rPr>
              <a:t>eMarketer</a:t>
            </a:r>
            <a:r>
              <a:rPr lang="en-US" sz="1000" dirty="0">
                <a:solidFill>
                  <a:schemeClr val="bg2"/>
                </a:solidFill>
              </a:rPr>
              <a:t> 2016</a:t>
            </a:r>
            <a:endParaRPr lang="en-US" sz="900" dirty="0">
              <a:solidFill>
                <a:schemeClr val="bg2"/>
              </a:solidFill>
            </a:endParaRPr>
          </a:p>
        </p:txBody>
      </p:sp>
      <p:pic>
        <p:nvPicPr>
          <p:cNvPr id="73" name="Picture 72"/>
          <p:cNvPicPr>
            <a:picLocks noChangeAspect="1"/>
          </p:cNvPicPr>
          <p:nvPr/>
        </p:nvPicPr>
        <p:blipFill>
          <a:blip r:embed="rId6">
            <a:extLst>
              <a:ext uri="{BEBA8EAE-BF5A-486C-A8C5-ECC9F3942E4B}">
                <a14:imgProps xmlns:a14="http://schemas.microsoft.com/office/drawing/2010/main">
                  <a14:imgLayer r:embed="rId7">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1291701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75" y="-14462"/>
            <a:ext cx="7452000" cy="6912000"/>
          </a:xfrm>
          <a:prstGeom prst="rect">
            <a:avLst/>
          </a:prstGeom>
          <a:solidFill>
            <a:schemeClr val="bg2"/>
          </a:solidFill>
        </p:spPr>
        <p:txBody>
          <a:bodyPr wrap="square" lIns="0" tIns="0" rIns="0" bIns="0" rtlCol="0">
            <a:noAutofit/>
          </a:bodyPr>
          <a:lstStyle/>
          <a:p>
            <a:endParaRPr lang="en-IE" sz="1500" dirty="0"/>
          </a:p>
        </p:txBody>
      </p:sp>
      <p:pic>
        <p:nvPicPr>
          <p:cNvPr id="10" name="Picture 4" descr="http://actualizingself.com/wp-content/uploads/2014/02/Travel-Hacking-221.jpg"/>
          <p:cNvPicPr>
            <a:picLocks noChangeAspect="1" noChangeArrowheads="1"/>
          </p:cNvPicPr>
          <p:nvPr/>
        </p:nvPicPr>
        <p:blipFill rotWithShape="1">
          <a:blip r:embed="rId2">
            <a:extLst>
              <a:ext uri="{28A0092B-C50C-407E-A947-70E740481C1C}">
                <a14:useLocalDpi xmlns:a14="http://schemas.microsoft.com/office/drawing/2010/main" val="0"/>
              </a:ext>
            </a:extLst>
          </a:blip>
          <a:srcRect l="51225" t="-3710" r="-2693" b="-1072"/>
          <a:stretch/>
        </p:blipFill>
        <p:spPr bwMode="auto">
          <a:xfrm>
            <a:off x="7369725" y="-252438"/>
            <a:ext cx="5132198" cy="718597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p:cNvSpPr>
            <a:spLocks noGrp="1"/>
          </p:cNvSpPr>
          <p:nvPr>
            <p:ph type="title"/>
          </p:nvPr>
        </p:nvSpPr>
        <p:spPr>
          <a:xfrm>
            <a:off x="501858" y="301124"/>
            <a:ext cx="6692447" cy="685800"/>
          </a:xfrm>
        </p:spPr>
        <p:txBody>
          <a:bodyPr/>
          <a:lstStyle/>
          <a:p>
            <a:r>
              <a:rPr lang="es-ES" sz="2800" b="1" dirty="0">
                <a:solidFill>
                  <a:schemeClr val="bg1"/>
                </a:solidFill>
              </a:rPr>
              <a:t>Crecimiento de las ventas de viaje en medio digital </a:t>
            </a:r>
            <a:r>
              <a:rPr lang="es-ES" sz="2800" b="1" dirty="0"/>
              <a:t>en España</a:t>
            </a:r>
            <a:endParaRPr lang="en-GB" sz="1800" dirty="0"/>
          </a:p>
        </p:txBody>
      </p:sp>
      <p:sp>
        <p:nvSpPr>
          <p:cNvPr id="7" name="Slide Number Placeholder 6"/>
          <p:cNvSpPr>
            <a:spLocks noGrp="1"/>
          </p:cNvSpPr>
          <p:nvPr>
            <p:ph type="sldNum" sz="quarter" idx="17"/>
          </p:nvPr>
        </p:nvSpPr>
        <p:spPr/>
        <p:txBody>
          <a:bodyPr/>
          <a:lstStyle/>
          <a:p>
            <a:fld id="{941BBFA0-3636-3246-B0A2-797033B22469}" type="slidenum">
              <a:rPr lang="en-US" smtClean="0"/>
              <a:pPr/>
              <a:t>5</a:t>
            </a:fld>
            <a:endParaRPr lang="en-US" dirty="0"/>
          </a:p>
        </p:txBody>
      </p:sp>
      <p:sp>
        <p:nvSpPr>
          <p:cNvPr id="9" name="TextBox 8"/>
          <p:cNvSpPr txBox="1"/>
          <p:nvPr/>
        </p:nvSpPr>
        <p:spPr>
          <a:xfrm>
            <a:off x="501858" y="1295848"/>
            <a:ext cx="6479967" cy="583987"/>
          </a:xfrm>
          <a:prstGeom prst="rect">
            <a:avLst/>
          </a:prstGeom>
          <a:noFill/>
        </p:spPr>
        <p:txBody>
          <a:bodyPr wrap="square" lIns="0" tIns="0" rIns="0" bIns="0" rtlCol="0">
            <a:noAutofit/>
          </a:bodyPr>
          <a:lstStyle/>
          <a:p>
            <a:r>
              <a:rPr lang="es-ES" sz="1400" dirty="0">
                <a:solidFill>
                  <a:schemeClr val="bg1"/>
                </a:solidFill>
              </a:rPr>
              <a:t>Las ventas de viajes siguen creciendo, concentrando un 54% del total de inversión en la publicidad en buscadores. </a:t>
            </a:r>
          </a:p>
        </p:txBody>
      </p:sp>
      <p:graphicFrame>
        <p:nvGraphicFramePr>
          <p:cNvPr id="13" name="Chart 12"/>
          <p:cNvGraphicFramePr>
            <a:graphicFrameLocks/>
          </p:cNvGraphicFramePr>
          <p:nvPr>
            <p:extLst>
              <p:ext uri="{D42A27DB-BD31-4B8C-83A1-F6EECF244321}">
                <p14:modId xmlns:p14="http://schemas.microsoft.com/office/powerpoint/2010/main" val="2858206655"/>
              </p:ext>
            </p:extLst>
          </p:nvPr>
        </p:nvGraphicFramePr>
        <p:xfrm>
          <a:off x="257175" y="1984666"/>
          <a:ext cx="6724649" cy="430375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104789" y="3569381"/>
            <a:ext cx="1123950" cy="419100"/>
          </a:xfrm>
          <a:prstGeom prst="rect">
            <a:avLst/>
          </a:prstGeom>
          <a:noFill/>
        </p:spPr>
        <p:txBody>
          <a:bodyPr wrap="square" lIns="0" tIns="0" rIns="0" bIns="0" rtlCol="0">
            <a:noAutofit/>
          </a:bodyPr>
          <a:lstStyle/>
          <a:p>
            <a:r>
              <a:rPr lang="en-IE" sz="1400" dirty="0">
                <a:solidFill>
                  <a:schemeClr val="bg2"/>
                </a:solidFill>
              </a:rPr>
              <a:t>$8.83</a:t>
            </a:r>
          </a:p>
        </p:txBody>
      </p:sp>
      <p:sp>
        <p:nvSpPr>
          <p:cNvPr id="14" name="TextBox 13"/>
          <p:cNvSpPr txBox="1"/>
          <p:nvPr/>
        </p:nvSpPr>
        <p:spPr>
          <a:xfrm>
            <a:off x="2245053" y="3359329"/>
            <a:ext cx="1123950" cy="419100"/>
          </a:xfrm>
          <a:prstGeom prst="rect">
            <a:avLst/>
          </a:prstGeom>
          <a:noFill/>
        </p:spPr>
        <p:txBody>
          <a:bodyPr wrap="square" lIns="0" tIns="0" rIns="0" bIns="0" rtlCol="0">
            <a:noAutofit/>
          </a:bodyPr>
          <a:lstStyle/>
          <a:p>
            <a:r>
              <a:rPr lang="en-IE" sz="1400" dirty="0">
                <a:solidFill>
                  <a:schemeClr val="bg2"/>
                </a:solidFill>
              </a:rPr>
              <a:t>$9.84</a:t>
            </a:r>
          </a:p>
        </p:txBody>
      </p:sp>
      <p:sp>
        <p:nvSpPr>
          <p:cNvPr id="15" name="TextBox 14"/>
          <p:cNvSpPr txBox="1"/>
          <p:nvPr/>
        </p:nvSpPr>
        <p:spPr>
          <a:xfrm>
            <a:off x="3309279" y="3167779"/>
            <a:ext cx="1123950" cy="419100"/>
          </a:xfrm>
          <a:prstGeom prst="rect">
            <a:avLst/>
          </a:prstGeom>
          <a:noFill/>
        </p:spPr>
        <p:txBody>
          <a:bodyPr wrap="square" lIns="0" tIns="0" rIns="0" bIns="0" rtlCol="0">
            <a:noAutofit/>
          </a:bodyPr>
          <a:lstStyle/>
          <a:p>
            <a:r>
              <a:rPr lang="en-IE" sz="1400" dirty="0">
                <a:solidFill>
                  <a:schemeClr val="bg2"/>
                </a:solidFill>
              </a:rPr>
              <a:t>$10.86</a:t>
            </a:r>
          </a:p>
        </p:txBody>
      </p:sp>
      <p:sp>
        <p:nvSpPr>
          <p:cNvPr id="16" name="TextBox 15"/>
          <p:cNvSpPr txBox="1"/>
          <p:nvPr/>
        </p:nvSpPr>
        <p:spPr>
          <a:xfrm>
            <a:off x="4514960" y="2968804"/>
            <a:ext cx="1123950" cy="419100"/>
          </a:xfrm>
          <a:prstGeom prst="rect">
            <a:avLst/>
          </a:prstGeom>
          <a:noFill/>
        </p:spPr>
        <p:txBody>
          <a:bodyPr wrap="square" lIns="0" tIns="0" rIns="0" bIns="0" rtlCol="0">
            <a:noAutofit/>
          </a:bodyPr>
          <a:lstStyle/>
          <a:p>
            <a:r>
              <a:rPr lang="en-IE" sz="1400" dirty="0">
                <a:solidFill>
                  <a:schemeClr val="bg2"/>
                </a:solidFill>
              </a:rPr>
              <a:t>$11.83</a:t>
            </a:r>
          </a:p>
        </p:txBody>
      </p:sp>
      <p:sp>
        <p:nvSpPr>
          <p:cNvPr id="17" name="TextBox 16"/>
          <p:cNvSpPr txBox="1"/>
          <p:nvPr/>
        </p:nvSpPr>
        <p:spPr>
          <a:xfrm>
            <a:off x="5596090" y="2787734"/>
            <a:ext cx="1123950" cy="419100"/>
          </a:xfrm>
          <a:prstGeom prst="rect">
            <a:avLst/>
          </a:prstGeom>
          <a:noFill/>
        </p:spPr>
        <p:txBody>
          <a:bodyPr wrap="square" lIns="0" tIns="0" rIns="0" bIns="0" rtlCol="0">
            <a:noAutofit/>
          </a:bodyPr>
          <a:lstStyle/>
          <a:p>
            <a:r>
              <a:rPr lang="en-IE" sz="1400" dirty="0">
                <a:solidFill>
                  <a:schemeClr val="bg2"/>
                </a:solidFill>
              </a:rPr>
              <a:t>$12.60</a:t>
            </a:r>
          </a:p>
        </p:txBody>
      </p:sp>
      <p:sp>
        <p:nvSpPr>
          <p:cNvPr id="18" name="TextBox 17"/>
          <p:cNvSpPr txBox="1"/>
          <p:nvPr/>
        </p:nvSpPr>
        <p:spPr>
          <a:xfrm>
            <a:off x="1208336" y="4424461"/>
            <a:ext cx="1123950" cy="419100"/>
          </a:xfrm>
          <a:prstGeom prst="rect">
            <a:avLst/>
          </a:prstGeom>
          <a:noFill/>
        </p:spPr>
        <p:txBody>
          <a:bodyPr wrap="square" lIns="0" tIns="0" rIns="0" bIns="0" rtlCol="0">
            <a:noAutofit/>
          </a:bodyPr>
          <a:lstStyle/>
          <a:p>
            <a:r>
              <a:rPr lang="en-IE" sz="1200" dirty="0">
                <a:solidFill>
                  <a:schemeClr val="bg1"/>
                </a:solidFill>
              </a:rPr>
              <a:t>56.0%</a:t>
            </a:r>
          </a:p>
        </p:txBody>
      </p:sp>
      <p:sp>
        <p:nvSpPr>
          <p:cNvPr id="19" name="TextBox 18"/>
          <p:cNvSpPr txBox="1"/>
          <p:nvPr/>
        </p:nvSpPr>
        <p:spPr>
          <a:xfrm>
            <a:off x="2360750" y="4442833"/>
            <a:ext cx="1123950" cy="419100"/>
          </a:xfrm>
          <a:prstGeom prst="rect">
            <a:avLst/>
          </a:prstGeom>
          <a:noFill/>
        </p:spPr>
        <p:txBody>
          <a:bodyPr wrap="square" lIns="0" tIns="0" rIns="0" bIns="0" rtlCol="0">
            <a:noAutofit/>
          </a:bodyPr>
          <a:lstStyle/>
          <a:p>
            <a:r>
              <a:rPr lang="en-IE" sz="1200" dirty="0">
                <a:solidFill>
                  <a:schemeClr val="bg1"/>
                </a:solidFill>
              </a:rPr>
              <a:t>55.0%</a:t>
            </a:r>
          </a:p>
        </p:txBody>
      </p:sp>
      <p:sp>
        <p:nvSpPr>
          <p:cNvPr id="20" name="TextBox 19"/>
          <p:cNvSpPr txBox="1"/>
          <p:nvPr/>
        </p:nvSpPr>
        <p:spPr>
          <a:xfrm>
            <a:off x="3465871" y="4457479"/>
            <a:ext cx="1123950" cy="419100"/>
          </a:xfrm>
          <a:prstGeom prst="rect">
            <a:avLst/>
          </a:prstGeom>
          <a:noFill/>
        </p:spPr>
        <p:txBody>
          <a:bodyPr wrap="square" lIns="0" tIns="0" rIns="0" bIns="0" rtlCol="0">
            <a:noAutofit/>
          </a:bodyPr>
          <a:lstStyle/>
          <a:p>
            <a:r>
              <a:rPr lang="en-IE" sz="1200" dirty="0">
                <a:solidFill>
                  <a:schemeClr val="bg1"/>
                </a:solidFill>
              </a:rPr>
              <a:t>54.4%</a:t>
            </a:r>
          </a:p>
        </p:txBody>
      </p:sp>
      <p:sp>
        <p:nvSpPr>
          <p:cNvPr id="21" name="TextBox 20"/>
          <p:cNvSpPr txBox="1"/>
          <p:nvPr/>
        </p:nvSpPr>
        <p:spPr>
          <a:xfrm>
            <a:off x="4589821" y="4485959"/>
            <a:ext cx="1123950" cy="419100"/>
          </a:xfrm>
          <a:prstGeom prst="rect">
            <a:avLst/>
          </a:prstGeom>
          <a:noFill/>
        </p:spPr>
        <p:txBody>
          <a:bodyPr wrap="square" lIns="0" tIns="0" rIns="0" bIns="0" rtlCol="0">
            <a:noAutofit/>
          </a:bodyPr>
          <a:lstStyle/>
          <a:p>
            <a:r>
              <a:rPr lang="en-IE" sz="1200" dirty="0">
                <a:solidFill>
                  <a:schemeClr val="bg1"/>
                </a:solidFill>
              </a:rPr>
              <a:t>54.2%</a:t>
            </a:r>
          </a:p>
        </p:txBody>
      </p:sp>
      <p:sp>
        <p:nvSpPr>
          <p:cNvPr id="22" name="TextBox 21"/>
          <p:cNvSpPr txBox="1"/>
          <p:nvPr/>
        </p:nvSpPr>
        <p:spPr>
          <a:xfrm>
            <a:off x="5726143" y="4494853"/>
            <a:ext cx="1123950" cy="419100"/>
          </a:xfrm>
          <a:prstGeom prst="rect">
            <a:avLst/>
          </a:prstGeom>
          <a:noFill/>
        </p:spPr>
        <p:txBody>
          <a:bodyPr wrap="square" lIns="0" tIns="0" rIns="0" bIns="0" rtlCol="0">
            <a:noAutofit/>
          </a:bodyPr>
          <a:lstStyle/>
          <a:p>
            <a:r>
              <a:rPr lang="en-IE" sz="1200" dirty="0">
                <a:solidFill>
                  <a:schemeClr val="bg1"/>
                </a:solidFill>
              </a:rPr>
              <a:t>54.1%</a:t>
            </a:r>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
        <p:nvSpPr>
          <p:cNvPr id="24" name="Text Placeholder 11"/>
          <p:cNvSpPr>
            <a:spLocks noGrp="1"/>
          </p:cNvSpPr>
          <p:nvPr>
            <p:ph type="body" sz="quarter" idx="4294967295"/>
          </p:nvPr>
        </p:nvSpPr>
        <p:spPr>
          <a:xfrm>
            <a:off x="254032" y="6540155"/>
            <a:ext cx="6921743" cy="220443"/>
          </a:xfrm>
          <a:prstGeom prst="rect">
            <a:avLst/>
          </a:prstGeom>
        </p:spPr>
        <p:txBody>
          <a:bodyPr/>
          <a:lstStyle/>
          <a:p>
            <a:r>
              <a:rPr lang="en-US" sz="1000" dirty="0">
                <a:solidFill>
                  <a:schemeClr val="bg1"/>
                </a:solidFill>
              </a:rPr>
              <a:t>Fuente: </a:t>
            </a:r>
            <a:r>
              <a:rPr lang="es-ES" sz="1000" dirty="0" err="1">
                <a:solidFill>
                  <a:schemeClr val="bg1"/>
                </a:solidFill>
              </a:rPr>
              <a:t>eMarketer</a:t>
            </a:r>
            <a:r>
              <a:rPr lang="es-ES" sz="1000" dirty="0">
                <a:solidFill>
                  <a:schemeClr val="bg1"/>
                </a:solidFill>
              </a:rPr>
              <a:t> 2016. incluye ocio y ventas de viaje no gestionados reservados en todos los aparatos electrónicos; con el tipo de cambio</a:t>
            </a:r>
            <a:r>
              <a:rPr lang="en-IE" sz="1000" dirty="0">
                <a:solidFill>
                  <a:schemeClr val="bg1"/>
                </a:solidFill>
              </a:rPr>
              <a:t> de US$1=EUR0.7536</a:t>
            </a:r>
            <a:endParaRPr lang="en-US" sz="1000" dirty="0">
              <a:solidFill>
                <a:schemeClr val="bg1"/>
              </a:solidFill>
            </a:endParaRPr>
          </a:p>
        </p:txBody>
      </p:sp>
    </p:spTree>
    <p:extLst>
      <p:ext uri="{BB962C8B-B14F-4D97-AF65-F5344CB8AC3E}">
        <p14:creationId xmlns:p14="http://schemas.microsoft.com/office/powerpoint/2010/main" val="515272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p:cNvPicPr>
            <a:picLocks noGrp="1" noChangeAspect="1"/>
          </p:cNvPicPr>
          <p:nvPr>
            <p:ph type="pic" sz="quarter" idx="4294967295"/>
          </p:nvPr>
        </p:nvPicPr>
        <p:blipFill rotWithShape="1">
          <a:blip r:embed="rId2"/>
          <a:srcRect l="-1740" r="-744"/>
          <a:stretch/>
        </p:blipFill>
        <p:spPr>
          <a:xfrm>
            <a:off x="-192102" y="0"/>
            <a:ext cx="12463503" cy="6858000"/>
          </a:xfrm>
          <a:prstGeom prst="rect">
            <a:avLst/>
          </a:prstGeom>
        </p:spPr>
      </p:pic>
      <p:sp>
        <p:nvSpPr>
          <p:cNvPr id="13" name="Rectangle 12"/>
          <p:cNvSpPr/>
          <p:nvPr/>
        </p:nvSpPr>
        <p:spPr>
          <a:xfrm>
            <a:off x="0" y="0"/>
            <a:ext cx="12188825" cy="6858000"/>
          </a:xfrm>
          <a:prstGeom prst="rect">
            <a:avLst/>
          </a:prstGeom>
          <a:solidFill>
            <a:srgbClr val="000000">
              <a:alpha val="28000"/>
            </a:srgbClr>
          </a:solidFill>
        </p:spPr>
        <p:txBody>
          <a:bodyPr rtlCol="0" anchor="ctr"/>
          <a:lstStyle/>
          <a:p>
            <a:pPr algn="ctr"/>
            <a:endParaRPr lang="en-US" dirty="0"/>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480958" y="450750"/>
            <a:ext cx="1912851" cy="989759"/>
          </a:xfrm>
          <a:prstGeom prst="rect">
            <a:avLst/>
          </a:prstGeom>
        </p:spPr>
      </p:pic>
      <p:sp>
        <p:nvSpPr>
          <p:cNvPr id="7" name="Text Placeholder 7"/>
          <p:cNvSpPr>
            <a:spLocks noGrp="1"/>
          </p:cNvSpPr>
          <p:nvPr>
            <p:ph type="body" sz="quarter" idx="13"/>
          </p:nvPr>
        </p:nvSpPr>
        <p:spPr>
          <a:xfrm>
            <a:off x="480958" y="1666162"/>
            <a:ext cx="11574462" cy="4267199"/>
          </a:xfrm>
        </p:spPr>
        <p:txBody>
          <a:bodyPr/>
          <a:lstStyle/>
          <a:p>
            <a:pPr lvl="1"/>
            <a:r>
              <a:rPr lang="es-ES" sz="5000" b="1" dirty="0"/>
              <a:t>Tendencias de viajes de verano en Bing Network</a:t>
            </a:r>
          </a:p>
        </p:txBody>
      </p:sp>
    </p:spTree>
    <p:extLst>
      <p:ext uri="{BB962C8B-B14F-4D97-AF65-F5344CB8AC3E}">
        <p14:creationId xmlns:p14="http://schemas.microsoft.com/office/powerpoint/2010/main" val="2872122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a:xfrm>
            <a:off x="1552574" y="6547571"/>
            <a:ext cx="9896475" cy="218434"/>
          </a:xfrm>
        </p:spPr>
        <p:txBody>
          <a:bodyPr/>
          <a:lstStyle/>
          <a:p>
            <a:r>
              <a:rPr lang="en-US" sz="800" dirty="0"/>
              <a:t>Fuente: </a:t>
            </a:r>
            <a:r>
              <a:rPr lang="es-ES" sz="800" dirty="0"/>
              <a:t>Interna. Las búsquedas de viaje por mes a través de todos los aparatos en sitio de Bing y Yahoo! en España</a:t>
            </a:r>
            <a:r>
              <a:rPr lang="en-US" sz="800" dirty="0"/>
              <a:t>, Oct 14 - Oct 15</a:t>
            </a:r>
          </a:p>
        </p:txBody>
      </p:sp>
      <p:sp>
        <p:nvSpPr>
          <p:cNvPr id="18" name="TextBox 17"/>
          <p:cNvSpPr txBox="1"/>
          <p:nvPr/>
        </p:nvSpPr>
        <p:spPr>
          <a:xfrm>
            <a:off x="4303141" y="4171313"/>
            <a:ext cx="1641959" cy="734047"/>
          </a:xfrm>
          <a:prstGeom prst="rect">
            <a:avLst/>
          </a:prstGeom>
          <a:noFill/>
        </p:spPr>
        <p:txBody>
          <a:bodyPr wrap="square" lIns="45720" tIns="0" rIns="0" bIns="0" rtlCol="0">
            <a:spAutoFit/>
          </a:bodyPr>
          <a:lstStyle/>
          <a:p>
            <a:pPr algn="ctr">
              <a:lnSpc>
                <a:spcPct val="90000"/>
              </a:lnSpc>
              <a:spcBef>
                <a:spcPct val="20000"/>
              </a:spcBef>
              <a:buClr>
                <a:schemeClr val="tx2"/>
              </a:buClr>
              <a:buSzPct val="115000"/>
            </a:pPr>
            <a:r>
              <a:rPr lang="en-GB" sz="900" dirty="0">
                <a:solidFill>
                  <a:schemeClr val="bg1"/>
                </a:solidFill>
              </a:rPr>
              <a:t>Flights: 24%</a:t>
            </a:r>
          </a:p>
          <a:p>
            <a:pPr algn="ctr">
              <a:lnSpc>
                <a:spcPct val="90000"/>
              </a:lnSpc>
              <a:spcBef>
                <a:spcPct val="20000"/>
              </a:spcBef>
              <a:buClr>
                <a:schemeClr val="tx2"/>
              </a:buClr>
              <a:buSzPct val="115000"/>
            </a:pPr>
            <a:r>
              <a:rPr lang="en-GB" sz="900" dirty="0">
                <a:solidFill>
                  <a:schemeClr val="bg1"/>
                </a:solidFill>
              </a:rPr>
              <a:t>Travel Info: 22%</a:t>
            </a:r>
          </a:p>
          <a:p>
            <a:pPr algn="ctr">
              <a:lnSpc>
                <a:spcPct val="90000"/>
              </a:lnSpc>
              <a:spcBef>
                <a:spcPct val="20000"/>
              </a:spcBef>
              <a:buClr>
                <a:schemeClr val="tx2"/>
              </a:buClr>
              <a:buSzPct val="115000"/>
            </a:pPr>
            <a:r>
              <a:rPr lang="en-GB" sz="900" dirty="0">
                <a:solidFill>
                  <a:schemeClr val="bg1"/>
                </a:solidFill>
              </a:rPr>
              <a:t>Lodging: 14%</a:t>
            </a:r>
          </a:p>
          <a:p>
            <a:pPr algn="ctr">
              <a:lnSpc>
                <a:spcPct val="90000"/>
              </a:lnSpc>
              <a:spcBef>
                <a:spcPct val="20000"/>
              </a:spcBef>
              <a:buClr>
                <a:schemeClr val="tx2"/>
              </a:buClr>
              <a:buSzPct val="115000"/>
            </a:pPr>
            <a:r>
              <a:rPr lang="en-GB" sz="900" dirty="0">
                <a:solidFill>
                  <a:schemeClr val="bg1"/>
                </a:solidFill>
              </a:rPr>
              <a:t>Car Hire: 12%</a:t>
            </a:r>
          </a:p>
          <a:p>
            <a:pPr algn="ctr">
              <a:lnSpc>
                <a:spcPct val="90000"/>
              </a:lnSpc>
              <a:spcBef>
                <a:spcPct val="20000"/>
              </a:spcBef>
              <a:buClr>
                <a:schemeClr val="tx2"/>
              </a:buClr>
              <a:buSzPct val="115000"/>
            </a:pPr>
            <a:r>
              <a:rPr lang="en-GB" sz="900" dirty="0">
                <a:solidFill>
                  <a:schemeClr val="bg1"/>
                </a:solidFill>
              </a:rPr>
              <a:t>Trains: 4%</a:t>
            </a:r>
          </a:p>
        </p:txBody>
      </p:sp>
      <p:sp>
        <p:nvSpPr>
          <p:cNvPr id="19" name="TextBox 18"/>
          <p:cNvSpPr txBox="1"/>
          <p:nvPr/>
        </p:nvSpPr>
        <p:spPr>
          <a:xfrm>
            <a:off x="4123086" y="2414447"/>
            <a:ext cx="2005765" cy="581698"/>
          </a:xfrm>
          <a:prstGeom prst="rect">
            <a:avLst/>
          </a:prstGeom>
          <a:noFill/>
        </p:spPr>
        <p:txBody>
          <a:bodyPr wrap="square" lIns="45720" tIns="0" rIns="0" bIns="0" rtlCol="0">
            <a:spAutoFit/>
          </a:bodyPr>
          <a:lstStyle/>
          <a:p>
            <a:pPr marL="0" algn="ctr">
              <a:lnSpc>
                <a:spcPct val="90000"/>
              </a:lnSpc>
              <a:spcBef>
                <a:spcPct val="20000"/>
              </a:spcBef>
              <a:buClr>
                <a:schemeClr val="tx2"/>
              </a:buClr>
              <a:buSzPct val="115000"/>
            </a:pPr>
            <a:r>
              <a:rPr lang="en-GB" sz="900" dirty="0">
                <a:solidFill>
                  <a:schemeClr val="bg1"/>
                </a:solidFill>
              </a:rPr>
              <a:t>Travel all up: 21%</a:t>
            </a:r>
          </a:p>
          <a:p>
            <a:pPr marL="0" algn="ctr">
              <a:lnSpc>
                <a:spcPct val="90000"/>
              </a:lnSpc>
              <a:spcBef>
                <a:spcPct val="20000"/>
              </a:spcBef>
              <a:buClr>
                <a:schemeClr val="tx2"/>
              </a:buClr>
              <a:buSzPct val="115000"/>
            </a:pPr>
            <a:r>
              <a:rPr lang="en-GB" sz="900" dirty="0">
                <a:solidFill>
                  <a:schemeClr val="bg1"/>
                </a:solidFill>
              </a:rPr>
              <a:t>Holidays: 36%</a:t>
            </a:r>
          </a:p>
          <a:p>
            <a:pPr marL="0" algn="ctr">
              <a:lnSpc>
                <a:spcPct val="90000"/>
              </a:lnSpc>
              <a:spcBef>
                <a:spcPct val="20000"/>
              </a:spcBef>
              <a:buClr>
                <a:schemeClr val="tx2"/>
              </a:buClr>
              <a:buSzPct val="115000"/>
            </a:pPr>
            <a:r>
              <a:rPr lang="en-GB" sz="900" dirty="0">
                <a:solidFill>
                  <a:schemeClr val="bg1"/>
                </a:solidFill>
              </a:rPr>
              <a:t>Skiing: 26%</a:t>
            </a:r>
          </a:p>
          <a:p>
            <a:pPr marL="0" algn="ctr">
              <a:lnSpc>
                <a:spcPct val="90000"/>
              </a:lnSpc>
              <a:spcBef>
                <a:spcPct val="20000"/>
              </a:spcBef>
              <a:buClr>
                <a:schemeClr val="tx2"/>
              </a:buClr>
              <a:buSzPct val="115000"/>
            </a:pPr>
            <a:r>
              <a:rPr lang="en-GB" sz="900" dirty="0">
                <a:solidFill>
                  <a:schemeClr val="bg1"/>
                </a:solidFill>
              </a:rPr>
              <a:t>Cruise: 25%</a:t>
            </a:r>
          </a:p>
        </p:txBody>
      </p:sp>
      <p:pic>
        <p:nvPicPr>
          <p:cNvPr id="15" name="Picture 4" descr="https://images.trvl-media.com/media/content/expus/graphics/launch/activity1320x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55900" r="13591"/>
          <a:stretch/>
        </p:blipFill>
        <p:spPr bwMode="auto">
          <a:xfrm>
            <a:off x="8483600" y="0"/>
            <a:ext cx="37251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8483600" cy="1588197"/>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solidFill>
                <a:schemeClr val="bg1"/>
              </a:solidFill>
            </a:endParaRPr>
          </a:p>
        </p:txBody>
      </p:sp>
      <p:sp>
        <p:nvSpPr>
          <p:cNvPr id="5" name="Title 4"/>
          <p:cNvSpPr>
            <a:spLocks noGrp="1"/>
          </p:cNvSpPr>
          <p:nvPr>
            <p:ph type="title"/>
          </p:nvPr>
        </p:nvSpPr>
        <p:spPr>
          <a:xfrm>
            <a:off x="294947" y="276244"/>
            <a:ext cx="9896474" cy="517854"/>
          </a:xfrm>
        </p:spPr>
        <p:txBody>
          <a:bodyPr/>
          <a:lstStyle/>
          <a:p>
            <a:r>
              <a:rPr lang="es-ES" sz="2800" b="1" dirty="0">
                <a:solidFill>
                  <a:schemeClr val="bg1"/>
                </a:solidFill>
              </a:rPr>
              <a:t>Estacionalidad de viajes</a:t>
            </a:r>
          </a:p>
        </p:txBody>
      </p:sp>
      <p:sp>
        <p:nvSpPr>
          <p:cNvPr id="6" name="TextBox 5"/>
          <p:cNvSpPr txBox="1"/>
          <p:nvPr/>
        </p:nvSpPr>
        <p:spPr>
          <a:xfrm>
            <a:off x="294947" y="847472"/>
            <a:ext cx="8071178" cy="58398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s-ES" sz="1500" dirty="0">
                <a:solidFill>
                  <a:schemeClr val="bg1"/>
                </a:solidFill>
              </a:rPr>
              <a:t>Los volúmenes de búsqueda de viaje han aumentado un 21% interanual (desde Oct. ‘14-Oct. ’15)</a:t>
            </a:r>
            <a:endParaRPr lang="en-GB" sz="1500" dirty="0">
              <a:solidFill>
                <a:schemeClr val="bg1"/>
              </a:solidFill>
            </a:endParaRPr>
          </a:p>
          <a:p>
            <a:pPr marL="285750" indent="-285750">
              <a:buFont typeface="Arial" panose="020B0604020202020204" pitchFamily="34" charset="0"/>
              <a:buChar char="•"/>
            </a:pPr>
            <a:r>
              <a:rPr lang="es-ES" sz="1500" dirty="0">
                <a:solidFill>
                  <a:schemeClr val="bg1"/>
                </a:solidFill>
              </a:rPr>
              <a:t>Junio a septiembre atraen los volúmenes más altos de búsqueda (+14% vs. el índice anual)</a:t>
            </a:r>
            <a:endParaRPr lang="en-GB" sz="1500" dirty="0">
              <a:solidFill>
                <a:schemeClr val="bg1"/>
              </a:solidFill>
            </a:endParaRPr>
          </a:p>
        </p:txBody>
      </p:sp>
      <p:graphicFrame>
        <p:nvGraphicFramePr>
          <p:cNvPr id="10" name="Chart 9"/>
          <p:cNvGraphicFramePr>
            <a:graphicFrameLocks/>
          </p:cNvGraphicFramePr>
          <p:nvPr>
            <p:extLst>
              <p:ext uri="{D42A27DB-BD31-4B8C-83A1-F6EECF244321}">
                <p14:modId xmlns:p14="http://schemas.microsoft.com/office/powerpoint/2010/main" val="601912057"/>
              </p:ext>
            </p:extLst>
          </p:nvPr>
        </p:nvGraphicFramePr>
        <p:xfrm>
          <a:off x="276224" y="1981201"/>
          <a:ext cx="7972425" cy="4259586"/>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a:off x="904875" y="4009388"/>
            <a:ext cx="6600825" cy="0"/>
          </a:xfrm>
          <a:prstGeom prst="line">
            <a:avLst/>
          </a:prstGeom>
          <a:ln w="1270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4875" y="3819582"/>
            <a:ext cx="3199577" cy="166199"/>
          </a:xfrm>
          <a:prstGeom prst="rect">
            <a:avLst/>
          </a:prstGeom>
          <a:noFill/>
        </p:spPr>
        <p:txBody>
          <a:bodyPr wrap="square" lIns="45720" tIns="0" rIns="0" bIns="0" rtlCol="0">
            <a:spAutoFit/>
          </a:bodyPr>
          <a:lstStyle/>
          <a:p>
            <a:pPr marL="0">
              <a:lnSpc>
                <a:spcPct val="90000"/>
              </a:lnSpc>
              <a:spcBef>
                <a:spcPct val="20000"/>
              </a:spcBef>
              <a:buClr>
                <a:schemeClr val="tx2"/>
              </a:buClr>
              <a:buSzPct val="115000"/>
            </a:pPr>
            <a:r>
              <a:rPr lang="es-ES" sz="1200" dirty="0">
                <a:solidFill>
                  <a:schemeClr val="bg2">
                    <a:lumMod val="50000"/>
                  </a:schemeClr>
                </a:solidFill>
                <a:latin typeface="Segoe UI Light" pitchFamily="34" charset="0"/>
              </a:rPr>
              <a:t>Promedio volumen de búsqueda por mes</a:t>
            </a:r>
          </a:p>
        </p:txBody>
      </p:sp>
      <p:sp>
        <p:nvSpPr>
          <p:cNvPr id="14" name="TextBox 13"/>
          <p:cNvSpPr txBox="1"/>
          <p:nvPr/>
        </p:nvSpPr>
        <p:spPr>
          <a:xfrm>
            <a:off x="3073253" y="1842911"/>
            <a:ext cx="2524242" cy="221599"/>
          </a:xfrm>
          <a:prstGeom prst="rect">
            <a:avLst/>
          </a:prstGeom>
          <a:noFill/>
        </p:spPr>
        <p:txBody>
          <a:bodyPr wrap="square" lIns="45720" tIns="0" rIns="0" bIns="0" rtlCol="0">
            <a:spAutoFit/>
          </a:bodyPr>
          <a:lstStyle/>
          <a:p>
            <a:pPr marL="0">
              <a:lnSpc>
                <a:spcPct val="90000"/>
              </a:lnSpc>
              <a:spcBef>
                <a:spcPct val="20000"/>
              </a:spcBef>
              <a:buClr>
                <a:schemeClr val="tx2"/>
              </a:buClr>
              <a:buSzPct val="115000"/>
            </a:pPr>
            <a:r>
              <a:rPr lang="es-ES" sz="1600" dirty="0">
                <a:solidFill>
                  <a:schemeClr val="bg2">
                    <a:lumMod val="50000"/>
                  </a:schemeClr>
                </a:solidFill>
                <a:latin typeface="Segoe UI Light" pitchFamily="34" charset="0"/>
              </a:rPr>
              <a:t>Búsquedas de viaje por mes</a:t>
            </a:r>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275091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1"/>
          <p:cNvSpPr>
            <a:spLocks noGrp="1"/>
          </p:cNvSpPr>
          <p:nvPr>
            <p:ph type="body" sz="quarter" idx="14"/>
          </p:nvPr>
        </p:nvSpPr>
        <p:spPr>
          <a:xfrm>
            <a:off x="3155341" y="6562787"/>
            <a:ext cx="9896475" cy="218434"/>
          </a:xfrm>
        </p:spPr>
        <p:txBody>
          <a:bodyPr/>
          <a:lstStyle/>
          <a:p>
            <a:r>
              <a:rPr lang="en-US" sz="800" dirty="0"/>
              <a:t>Fuente: </a:t>
            </a:r>
            <a:r>
              <a:rPr lang="es-ES" sz="800" dirty="0"/>
              <a:t>Interna. Las búsquedas de viaje por mes por subcategoría a través de todos los aparatos en los sitios de Bing y Yahoo! en España</a:t>
            </a:r>
            <a:r>
              <a:rPr lang="en-US" sz="800" dirty="0"/>
              <a:t>, Jun-Sept 15</a:t>
            </a:r>
          </a:p>
        </p:txBody>
      </p:sp>
      <p:sp>
        <p:nvSpPr>
          <p:cNvPr id="13" name="Content Placeholder 12"/>
          <p:cNvSpPr>
            <a:spLocks noGrp="1"/>
          </p:cNvSpPr>
          <p:nvPr>
            <p:ph type="body" sz="quarter" idx="15"/>
          </p:nvPr>
        </p:nvSpPr>
        <p:spPr>
          <a:xfrm>
            <a:off x="1123149" y="2433587"/>
            <a:ext cx="10986304" cy="3558357"/>
          </a:xfrm>
        </p:spPr>
        <p:txBody>
          <a:bodyPr/>
          <a:lstStyle/>
          <a:p>
            <a:r>
              <a:rPr lang="en-US" dirty="0"/>
              <a:t> </a:t>
            </a:r>
          </a:p>
        </p:txBody>
      </p:sp>
      <p:sp>
        <p:nvSpPr>
          <p:cNvPr id="18" name="TextBox 17"/>
          <p:cNvSpPr txBox="1"/>
          <p:nvPr/>
        </p:nvSpPr>
        <p:spPr>
          <a:xfrm>
            <a:off x="4303141" y="4171313"/>
            <a:ext cx="1641959" cy="734047"/>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Flights: 24%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Info: 22%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Lodging: 14%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Car Hire: 12%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Trains: 4%</a:t>
            </a:r>
          </a:p>
        </p:txBody>
      </p:sp>
      <p:sp>
        <p:nvSpPr>
          <p:cNvPr id="19" name="TextBox 18"/>
          <p:cNvSpPr txBox="1"/>
          <p:nvPr/>
        </p:nvSpPr>
        <p:spPr>
          <a:xfrm>
            <a:off x="4123086" y="2414447"/>
            <a:ext cx="2005765" cy="581698"/>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all up: 21%</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Holidays: 36%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Skiing: 26%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Cruise: 25%</a:t>
            </a:r>
          </a:p>
        </p:txBody>
      </p:sp>
      <p:sp>
        <p:nvSpPr>
          <p:cNvPr id="2" name="TextBox 1"/>
          <p:cNvSpPr txBox="1"/>
          <p:nvPr/>
        </p:nvSpPr>
        <p:spPr>
          <a:xfrm>
            <a:off x="343666" y="498598"/>
            <a:ext cx="11202867" cy="493924"/>
          </a:xfrm>
          <a:prstGeom prst="rect">
            <a:avLst/>
          </a:prstGeom>
          <a:noFill/>
        </p:spPr>
        <p:txBody>
          <a:bodyPr wrap="square" lIns="0" tIns="0" rIns="0" bIns="0" rtlCol="0">
            <a:noAutofit/>
          </a:bodyPr>
          <a:lstStyle/>
          <a:p>
            <a:endParaRPr lang="en-GB" sz="1900" b="1" dirty="0"/>
          </a:p>
        </p:txBody>
      </p:sp>
      <mc:AlternateContent xmlns:mc="http://schemas.openxmlformats.org/markup-compatibility/2006" xmlns:cx1="http://schemas.microsoft.com/office/drawing/2015/9/8/chartex">
        <mc:Choice Requires="cx1">
          <p:graphicFrame>
            <p:nvGraphicFramePr>
              <p:cNvPr id="10" name="Chart 9"/>
              <p:cNvGraphicFramePr/>
              <p:nvPr>
                <p:extLst>
                  <p:ext uri="{D42A27DB-BD31-4B8C-83A1-F6EECF244321}">
                    <p14:modId xmlns:p14="http://schemas.microsoft.com/office/powerpoint/2010/main" val="1475273803"/>
                  </p:ext>
                </p:extLst>
              </p:nvPr>
            </p:nvGraphicFramePr>
            <p:xfrm>
              <a:off x="489751" y="2245604"/>
              <a:ext cx="11225999" cy="373573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0" name="Chart 9"/>
              <p:cNvPicPr>
                <a:picLocks noGrp="1" noRot="1" noChangeAspect="1" noMove="1" noResize="1" noEditPoints="1" noAdjustHandles="1" noChangeArrowheads="1" noChangeShapeType="1"/>
              </p:cNvPicPr>
              <p:nvPr/>
            </p:nvPicPr>
            <p:blipFill>
              <a:blip r:embed="rId3"/>
              <a:stretch>
                <a:fillRect/>
              </a:stretch>
            </p:blipFill>
            <p:spPr>
              <a:xfrm>
                <a:off x="489751" y="2245604"/>
                <a:ext cx="11225999" cy="3735732"/>
              </a:xfrm>
              <a:prstGeom prst="rect">
                <a:avLst/>
              </a:prstGeom>
            </p:spPr>
          </p:pic>
        </mc:Fallback>
      </mc:AlternateContent>
      <p:sp>
        <p:nvSpPr>
          <p:cNvPr id="14" name="Title 4"/>
          <p:cNvSpPr>
            <a:spLocks noGrp="1"/>
          </p:cNvSpPr>
          <p:nvPr>
            <p:ph type="title"/>
          </p:nvPr>
        </p:nvSpPr>
        <p:spPr>
          <a:xfrm>
            <a:off x="449703" y="363415"/>
            <a:ext cx="9896474" cy="517854"/>
          </a:xfrm>
        </p:spPr>
        <p:txBody>
          <a:bodyPr/>
          <a:lstStyle/>
          <a:p>
            <a:r>
              <a:rPr lang="es-ES" sz="2800" b="1" dirty="0">
                <a:solidFill>
                  <a:schemeClr val="bg1"/>
                </a:solidFill>
              </a:rPr>
              <a:t>Búsquedas de viaje en temporada alta estival</a:t>
            </a:r>
            <a:endParaRPr lang="en-GB" sz="2800" b="1" dirty="0">
              <a:solidFill>
                <a:schemeClr val="bg1"/>
              </a:solidFill>
            </a:endParaRPr>
          </a:p>
        </p:txBody>
      </p:sp>
      <p:sp>
        <p:nvSpPr>
          <p:cNvPr id="15" name="TextBox 14"/>
          <p:cNvSpPr txBox="1"/>
          <p:nvPr/>
        </p:nvSpPr>
        <p:spPr>
          <a:xfrm>
            <a:off x="506168" y="1104233"/>
            <a:ext cx="11096830" cy="583987"/>
          </a:xfrm>
          <a:prstGeom prst="rect">
            <a:avLst/>
          </a:prstGeom>
          <a:noFill/>
        </p:spPr>
        <p:txBody>
          <a:bodyPr wrap="square" lIns="0" tIns="0" rIns="0" bIns="0" rtlCol="0">
            <a:noAutofit/>
          </a:bodyPr>
          <a:lstStyle/>
          <a:p>
            <a:r>
              <a:rPr lang="es-ES" sz="1500" dirty="0">
                <a:solidFill>
                  <a:schemeClr val="bg1"/>
                </a:solidFill>
              </a:rPr>
              <a:t>Alojamiento (44%), Viajes (24%) y Vuelos (21%) fueron </a:t>
            </a:r>
            <a:r>
              <a:rPr lang="en-GB" sz="1500" dirty="0">
                <a:solidFill>
                  <a:schemeClr val="bg1"/>
                </a:solidFill>
              </a:rPr>
              <a:t>las </a:t>
            </a:r>
            <a:r>
              <a:rPr lang="es-ES" sz="1500" dirty="0">
                <a:solidFill>
                  <a:schemeClr val="bg1"/>
                </a:solidFill>
              </a:rPr>
              <a:t>categorías desde junio a sept 2015</a:t>
            </a:r>
            <a:endParaRPr lang="en-GB" sz="1500" dirty="0">
              <a:solidFill>
                <a:schemeClr val="bg1"/>
              </a:solidFill>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136827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a:xfrm>
            <a:off x="3582633" y="6554241"/>
            <a:ext cx="9896475" cy="218434"/>
          </a:xfrm>
        </p:spPr>
        <p:txBody>
          <a:bodyPr/>
          <a:lstStyle/>
          <a:p>
            <a:r>
              <a:rPr lang="en-US" sz="800" dirty="0"/>
              <a:t>Fuente: </a:t>
            </a:r>
            <a:r>
              <a:rPr lang="es-ES" sz="800" dirty="0"/>
              <a:t>Interna. Las búsquedas de viaje por mes a través de todos los aparatos en los sitios de Bing y Yahoo! en España</a:t>
            </a:r>
            <a:r>
              <a:rPr lang="en-US" sz="800" dirty="0"/>
              <a:t>, Jun-Sept 15</a:t>
            </a:r>
          </a:p>
        </p:txBody>
      </p:sp>
      <p:sp>
        <p:nvSpPr>
          <p:cNvPr id="13" name="Content Placeholder 12"/>
          <p:cNvSpPr>
            <a:spLocks noGrp="1"/>
          </p:cNvSpPr>
          <p:nvPr>
            <p:ph type="body" sz="quarter" idx="15"/>
          </p:nvPr>
        </p:nvSpPr>
        <p:spPr>
          <a:xfrm>
            <a:off x="1123149" y="2433587"/>
            <a:ext cx="10986304" cy="3558357"/>
          </a:xfrm>
        </p:spPr>
        <p:txBody>
          <a:bodyPr/>
          <a:lstStyle/>
          <a:p>
            <a:r>
              <a:rPr lang="en-US" dirty="0"/>
              <a:t> </a:t>
            </a:r>
          </a:p>
        </p:txBody>
      </p:sp>
      <p:sp>
        <p:nvSpPr>
          <p:cNvPr id="18" name="TextBox 17"/>
          <p:cNvSpPr txBox="1"/>
          <p:nvPr/>
        </p:nvSpPr>
        <p:spPr>
          <a:xfrm>
            <a:off x="4303141" y="4171313"/>
            <a:ext cx="1641959" cy="734047"/>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Flights: 24%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Info: 22%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Lodging: 14%</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Car Hire: 12%</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Trains: 4%</a:t>
            </a:r>
          </a:p>
        </p:txBody>
      </p:sp>
      <p:sp>
        <p:nvSpPr>
          <p:cNvPr id="19" name="TextBox 18"/>
          <p:cNvSpPr txBox="1"/>
          <p:nvPr/>
        </p:nvSpPr>
        <p:spPr>
          <a:xfrm>
            <a:off x="4123086" y="2414447"/>
            <a:ext cx="2005765" cy="581698"/>
          </a:xfrm>
          <a:prstGeom prst="rect">
            <a:avLst/>
          </a:prstGeom>
          <a:noFill/>
        </p:spPr>
        <p:txBody>
          <a:bodyPr wrap="square" lIns="45720" tIns="0" rIns="0" bIns="0" rtlCol="0">
            <a:spAutoFit/>
          </a:bodyPr>
          <a:lstStyle/>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Travel all up: 21%</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Holidays: 36%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Skiing: 26%</a:t>
            </a:r>
          </a:p>
          <a:p>
            <a:pPr marL="0" marR="0" lvl="0" indent="0" algn="ctr" defTabSz="914400" eaLnBrk="1" fontAlgn="auto" latinLnBrk="0" hangingPunct="1">
              <a:lnSpc>
                <a:spcPct val="90000"/>
              </a:lnSpc>
              <a:spcBef>
                <a:spcPct val="20000"/>
              </a:spcBef>
              <a:spcAft>
                <a:spcPts val="0"/>
              </a:spcAft>
              <a:buClr>
                <a:schemeClr val="tx2"/>
              </a:buClr>
              <a:buSzPct val="115000"/>
              <a:buFontTx/>
              <a:buNone/>
              <a:tabLst/>
              <a:defRPr/>
            </a:pPr>
            <a:r>
              <a:rPr kumimoji="0" lang="en-GB" sz="900" b="0" i="0" u="none" strike="noStrike" kern="0" cap="none" spc="0" normalizeH="0" baseline="0" noProof="0" dirty="0">
                <a:ln>
                  <a:noFill/>
                </a:ln>
                <a:solidFill>
                  <a:schemeClr val="bg1"/>
                </a:solidFill>
                <a:effectLst/>
                <a:uLnTx/>
                <a:uFillTx/>
              </a:rPr>
              <a:t>Cruise: 25%</a:t>
            </a:r>
          </a:p>
        </p:txBody>
      </p:sp>
      <p:sp>
        <p:nvSpPr>
          <p:cNvPr id="2" name="TextBox 1"/>
          <p:cNvSpPr txBox="1"/>
          <p:nvPr/>
        </p:nvSpPr>
        <p:spPr>
          <a:xfrm>
            <a:off x="343666" y="276683"/>
            <a:ext cx="11202867" cy="493924"/>
          </a:xfrm>
          <a:prstGeom prst="rect">
            <a:avLst/>
          </a:prstGeom>
          <a:noFill/>
        </p:spPr>
        <p:txBody>
          <a:bodyPr wrap="square" lIns="0" tIns="0" rIns="0" bIns="0" rtlCol="0">
            <a:noAutofit/>
          </a:bodyPr>
          <a:lstStyle/>
          <a:p>
            <a:endParaRPr lang="en-GB" sz="1900" b="1" dirty="0"/>
          </a:p>
        </p:txBody>
      </p:sp>
      <p:sp>
        <p:nvSpPr>
          <p:cNvPr id="14" name="Title 4"/>
          <p:cNvSpPr>
            <a:spLocks noGrp="1"/>
          </p:cNvSpPr>
          <p:nvPr>
            <p:ph type="title"/>
          </p:nvPr>
        </p:nvSpPr>
        <p:spPr>
          <a:xfrm>
            <a:off x="498689" y="377620"/>
            <a:ext cx="9896474" cy="517854"/>
          </a:xfrm>
        </p:spPr>
        <p:txBody>
          <a:bodyPr/>
          <a:lstStyle/>
          <a:p>
            <a:r>
              <a:rPr lang="es-ES" sz="2800" b="1" dirty="0">
                <a:solidFill>
                  <a:schemeClr val="bg1"/>
                </a:solidFill>
              </a:rPr>
              <a:t>Búsquedas de viaje en temporada alta estival</a:t>
            </a:r>
            <a:endParaRPr lang="en-GB" sz="2800" b="1" dirty="0">
              <a:solidFill>
                <a:schemeClr val="bg1"/>
              </a:solidFill>
            </a:endParaRPr>
          </a:p>
        </p:txBody>
      </p:sp>
      <p:sp>
        <p:nvSpPr>
          <p:cNvPr id="15" name="TextBox 14"/>
          <p:cNvSpPr txBox="1"/>
          <p:nvPr/>
        </p:nvSpPr>
        <p:spPr>
          <a:xfrm>
            <a:off x="542720" y="1102009"/>
            <a:ext cx="11096830" cy="583987"/>
          </a:xfrm>
          <a:prstGeom prst="rect">
            <a:avLst/>
          </a:prstGeom>
          <a:noFill/>
        </p:spPr>
        <p:txBody>
          <a:bodyPr wrap="square" lIns="0" tIns="0" rIns="0" bIns="0" rtlCol="0">
            <a:noAutofit/>
          </a:bodyPr>
          <a:lstStyle/>
          <a:p>
            <a:r>
              <a:rPr lang="es-ES" sz="1500" dirty="0">
                <a:solidFill>
                  <a:schemeClr val="bg1"/>
                </a:solidFill>
              </a:rPr>
              <a:t>Observamos tendencias consistentes en la actividad de búsqueda durante los meses de verano.</a:t>
            </a:r>
            <a:endParaRPr lang="en-GB" sz="1500" dirty="0">
              <a:solidFill>
                <a:schemeClr val="bg1"/>
              </a:solidFill>
            </a:endParaRPr>
          </a:p>
        </p:txBody>
      </p:sp>
      <p:graphicFrame>
        <p:nvGraphicFramePr>
          <p:cNvPr id="11" name="Chart 10"/>
          <p:cNvGraphicFramePr>
            <a:graphicFrameLocks/>
          </p:cNvGraphicFramePr>
          <p:nvPr>
            <p:extLst>
              <p:ext uri="{D42A27DB-BD31-4B8C-83A1-F6EECF244321}">
                <p14:modId xmlns:p14="http://schemas.microsoft.com/office/powerpoint/2010/main" val="776462140"/>
              </p:ext>
            </p:extLst>
          </p:nvPr>
        </p:nvGraphicFramePr>
        <p:xfrm>
          <a:off x="449703" y="1876425"/>
          <a:ext cx="11189847" cy="4552949"/>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6218" b="89119" l="0" r="89544">
                        <a14:foregroundMark x1="23324" y1="49223" x2="23324" y2="49223"/>
                        <a14:foregroundMark x1="43164" y1="30052" x2="43164" y2="30052"/>
                        <a14:foregroundMark x1="58445" y1="45596" x2="58445" y2="45596"/>
                        <a14:foregroundMark x1="65684" y1="44560" x2="65684" y2="44560"/>
                        <a14:foregroundMark x1="86327" y1="37824" x2="86327" y2="37824"/>
                        <a14:foregroundMark x1="58981" y1="27461" x2="58981" y2="27461"/>
                      </a14:backgroundRemoval>
                    </a14:imgEffect>
                  </a14:imgLayer>
                </a14:imgProps>
              </a:ext>
            </a:extLst>
          </a:blip>
          <a:stretch>
            <a:fillRect/>
          </a:stretch>
        </p:blipFill>
        <p:spPr>
          <a:xfrm>
            <a:off x="11173298" y="108454"/>
            <a:ext cx="859400" cy="444676"/>
          </a:xfrm>
          <a:prstGeom prst="rect">
            <a:avLst/>
          </a:prstGeom>
        </p:spPr>
      </p:pic>
    </p:spTree>
    <p:extLst>
      <p:ext uri="{BB962C8B-B14F-4D97-AF65-F5344CB8AC3E}">
        <p14:creationId xmlns:p14="http://schemas.microsoft.com/office/powerpoint/2010/main" val="998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 Content and Charts">
  <a:themeElements>
    <a:clrScheme name="Custom 1">
      <a:dk1>
        <a:srgbClr val="737373"/>
      </a:dk1>
      <a:lt1>
        <a:srgbClr val="FFFFFF"/>
      </a:lt1>
      <a:dk2>
        <a:srgbClr val="008272"/>
      </a:dk2>
      <a:lt2>
        <a:srgbClr val="004B50"/>
      </a:lt2>
      <a:accent1>
        <a:srgbClr val="008272"/>
      </a:accent1>
      <a:accent2>
        <a:srgbClr val="00B294"/>
      </a:accent2>
      <a:accent3>
        <a:srgbClr val="004B50"/>
      </a:accent3>
      <a:accent4>
        <a:srgbClr val="0078D7"/>
      </a:accent4>
      <a:accent5>
        <a:srgbClr val="002050"/>
      </a:accent5>
      <a:accent6>
        <a:srgbClr val="00188F"/>
      </a:accent6>
      <a:hlink>
        <a:srgbClr val="00188F"/>
      </a:hlink>
      <a:folHlink>
        <a:srgbClr val="5C2D91"/>
      </a:folHlink>
    </a:clrScheme>
    <a:fontScheme name="Bing">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solidFill>
              <a:schemeClr val="bg1"/>
            </a:solidFill>
          </a:defRPr>
        </a:defPPr>
      </a:lstStyle>
      <a:style>
        <a:lnRef idx="2">
          <a:schemeClr val="dk1"/>
        </a:lnRef>
        <a:fillRef idx="1">
          <a:schemeClr val="lt1"/>
        </a:fillRef>
        <a:effectRef idx="0">
          <a:schemeClr val="dk1"/>
        </a:effectRef>
        <a:fontRef idx="minor">
          <a:schemeClr val="dk1"/>
        </a:fontRef>
      </a:style>
    </a:spDef>
    <a:lnDef>
      <a:spPr>
        <a:ln w="12700">
          <a:solidFill>
            <a:srgbClr val="50505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5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F8932159261E4583AF5A2CB2070745" ma:contentTypeVersion="2" ma:contentTypeDescription="Create a new document." ma:contentTypeScope="" ma:versionID="a512a61b3d979e529d222d9767ad2a10">
  <xsd:schema xmlns:xsd="http://www.w3.org/2001/XMLSchema" xmlns:xs="http://www.w3.org/2001/XMLSchema" xmlns:p="http://schemas.microsoft.com/office/2006/metadata/properties" xmlns:ns2="d87d3f9f-2250-40d8-b5bc-a0322da27611" targetNamespace="http://schemas.microsoft.com/office/2006/metadata/properties" ma:root="true" ma:fieldsID="875db4a732a034041ccef9585719bd75" ns2:_="">
    <xsd:import namespace="d87d3f9f-2250-40d8-b5bc-a0322da27611"/>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d3f9f-2250-40d8-b5bc-a0322da2761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F6014-E793-4978-870C-5559CEA008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7d3f9f-2250-40d8-b5bc-a0322da276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F83DB3-7199-488D-B9D8-1BDFA85AA313}">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d87d3f9f-2250-40d8-b5bc-a0322da27611"/>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C155019-D13B-45CB-9DBD-D8D2C466AA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bing_wde_160115</Template>
  <TotalTime>19262</TotalTime>
  <Words>4455</Words>
  <Application>Microsoft Office PowerPoint</Application>
  <PresentationFormat>Custom</PresentationFormat>
  <Paragraphs>1348</Paragraphs>
  <Slides>31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Segoe Light</vt:lpstr>
      <vt:lpstr>Segoe Pro Display Semibold</vt:lpstr>
      <vt:lpstr>Segoe UI</vt:lpstr>
      <vt:lpstr>Segoe UI Bold</vt:lpstr>
      <vt:lpstr>Segoe UI Light</vt:lpstr>
      <vt:lpstr>Wingdings 2</vt:lpstr>
      <vt:lpstr>2 Content and Charts</vt:lpstr>
      <vt:lpstr>PowerPoint Presentation</vt:lpstr>
      <vt:lpstr>Contenido  </vt:lpstr>
      <vt:lpstr>PowerPoint Presentation</vt:lpstr>
      <vt:lpstr>PowerPoint Presentation</vt:lpstr>
      <vt:lpstr>Crecimiento de las ventas de viaje en medio digital en España</vt:lpstr>
      <vt:lpstr>PowerPoint Presentation</vt:lpstr>
      <vt:lpstr>Estacionalidad de viajes</vt:lpstr>
      <vt:lpstr>Búsquedas de viaje en temporada alta estival</vt:lpstr>
      <vt:lpstr>Búsquedas de viaje en temporada alta estival</vt:lpstr>
      <vt:lpstr>Búsquedas de viaje y crecimiento interanual</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Interbrand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you begin</dc:title>
  <dc:creator>Sarah Essa</dc:creator>
  <cp:lastModifiedBy>Barbara Quesada Gil (Omnitel Comunicaciones S.L.)</cp:lastModifiedBy>
  <cp:revision>829</cp:revision>
  <dcterms:created xsi:type="dcterms:W3CDTF">2016-02-21T16:44:45Z</dcterms:created>
  <dcterms:modified xsi:type="dcterms:W3CDTF">2016-05-17T15:05:33Z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0x01010037F8932159261E4583AF5A2CB2070745</vt:lpwstr>
  </property>
</Properties>
</file>